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79" r:id="rId5"/>
    <p:sldId id="280" r:id="rId6"/>
    <p:sldId id="295" r:id="rId7"/>
    <p:sldId id="281" r:id="rId8"/>
    <p:sldId id="282" r:id="rId9"/>
    <p:sldId id="258" r:id="rId10"/>
    <p:sldId id="287" r:id="rId11"/>
    <p:sldId id="288" r:id="rId12"/>
    <p:sldId id="261" r:id="rId13"/>
    <p:sldId id="283" r:id="rId14"/>
    <p:sldId id="289" r:id="rId15"/>
    <p:sldId id="290" r:id="rId16"/>
    <p:sldId id="291" r:id="rId17"/>
    <p:sldId id="292" r:id="rId18"/>
    <p:sldId id="294" r:id="rId19"/>
    <p:sldId id="273" r:id="rId20"/>
    <p:sldId id="271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EA49-AD6B-4341-8C36-9D6A831A0D03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3840-2D13-4AFF-80A9-E4B8F6B76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23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3840-2D13-4AFF-80A9-E4B8F6B76D7A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29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00811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PLANIFICACIÓN 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AUTOAPRENDIZAJE</a:t>
            </a:r>
            <a:b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</a:t>
            </a:r>
            <a: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</a:t>
            </a:r>
            <a:r>
              <a:rPr lang="es-ES" altLang="es-MX" sz="2200" b="1" u="sng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s-ES" altLang="es-MX" sz="2200" b="1" u="sng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AL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07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AGOSTO 2020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53976"/>
              </p:ext>
            </p:extLst>
          </p:nvPr>
        </p:nvGraphicFramePr>
        <p:xfrm>
          <a:off x="1043608" y="1268760"/>
          <a:ext cx="7776864" cy="4862522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832648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2: Los pueblos originarios de Chile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ASIGNATURA/CURSO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Historia, Geografía y Cs. Sociales /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2°A-B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Fiestas y costumbres de los pueblos originarios.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APRENDIZAJE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Describir los modos de vida de algunos pueblos originarios de Chile en el periodo precolombino, incluyendo ubicación geográfica, medio natural en que habitaban, vida nómada o sedentaria, roles de hombres y mujeres, herramientas y tecnología, principales actividades, vivienda, costumbres, idioma, creencias, alimentación y fiestas, entre otros.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las fiestas y costumbres de los pueblos originarios y de la sociedad actual.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INDICADORES DE LOGRO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Identifican el idioma, creencias, fiestas y costumbres de los pueblos originarios.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80" y="2568972"/>
            <a:ext cx="3384376" cy="217851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26064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Script MT Bold" panose="03040602040607080904" pitchFamily="66" charset="0"/>
              </a:rPr>
              <a:t>¿Tenemos alguna tradición importante en nuestro colegio?</a:t>
            </a:r>
          </a:p>
          <a:p>
            <a:endParaRPr lang="es-MX" sz="2400" dirty="0">
              <a:latin typeface="Script MT Bold" panose="03040602040607080904" pitchFamily="66" charset="0"/>
            </a:endParaRPr>
          </a:p>
          <a:p>
            <a:r>
              <a:rPr lang="es-MX" sz="2400" dirty="0">
                <a:latin typeface="Script MT Bold" panose="03040602040607080904" pitchFamily="66" charset="0"/>
              </a:rPr>
              <a:t>¿Cuál y cómo la celebramos?</a:t>
            </a:r>
          </a:p>
          <a:p>
            <a:endParaRPr lang="es-MX" sz="2400" dirty="0">
              <a:latin typeface="Script MT Bold" panose="03040602040607080904" pitchFamily="66" charset="0"/>
            </a:endParaRPr>
          </a:p>
          <a:p>
            <a:r>
              <a:rPr lang="es-MX" sz="2400" dirty="0">
                <a:latin typeface="Script MT Bold" panose="03040602040607080904" pitchFamily="66" charset="0"/>
              </a:rPr>
              <a:t> ¿Por qué piensas que es importante mantener estas celebraciones?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53" y="4581128"/>
            <a:ext cx="3779605" cy="2199776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26" y="2568972"/>
            <a:ext cx="3524646" cy="212370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9791"/>
            <a:ext cx="15001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201622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effectLst/>
                <a:latin typeface="Script MT Bold" panose="03040602040607080904" pitchFamily="66" charset="0"/>
              </a:rPr>
              <a:t>Los pueblos originarios tenían una cosmovisión que expresaban a través de ceremonias y fiestas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44824"/>
            <a:ext cx="4795623" cy="2977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6300192" y="5445224"/>
            <a:ext cx="2592288" cy="122413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Cosmovisión: forma de ver el mundo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2411834" cy="241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3836" y="0"/>
            <a:ext cx="8160164" cy="620688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effectLst/>
                <a:latin typeface="Script MT Bold" panose="03040602040607080904" pitchFamily="66" charset="0"/>
              </a:rPr>
              <a:t>Abramos el libro en la página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72.</a:t>
            </a:r>
            <a:r>
              <a:rPr lang="es-MX" dirty="0" smtClean="0">
                <a:effectLst/>
                <a:latin typeface="Script MT Bold" panose="03040602040607080904" pitchFamily="66" charset="0"/>
              </a:rPr>
              <a:t>  </a:t>
            </a:r>
            <a:endParaRPr lang="es-MX" dirty="0">
              <a:effectLst/>
              <a:latin typeface="Script MT Bold" panose="03040602040607080904" pitchFamily="66" charset="0"/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66" y="1628800"/>
            <a:ext cx="5734653" cy="5035800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0" y="2036774"/>
            <a:ext cx="4067944" cy="19442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¿Por qué estos pueblos celebran el inicio de un nuevo ciclo en junio?, ¿qué relación tiene este mes con las características de la naturaleza?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9966" y="767408"/>
            <a:ext cx="6336705" cy="620688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Celebración Mapuche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4 Flecha abajo"/>
          <p:cNvSpPr/>
          <p:nvPr/>
        </p:nvSpPr>
        <p:spPr>
          <a:xfrm rot="18689493">
            <a:off x="2695522" y="1363080"/>
            <a:ext cx="673325" cy="531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4846848"/>
            <a:ext cx="4139953" cy="62068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Celebración </a:t>
            </a:r>
            <a:r>
              <a:rPr lang="es-MX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Aymara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 rot="860653">
            <a:off x="2610103" y="5467536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4" y="3380518"/>
            <a:ext cx="984250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0" y="-35871"/>
            <a:ext cx="976180" cy="11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 animBg="1"/>
      <p:bldP spid="9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071"/>
            <a:ext cx="7498080" cy="761633"/>
          </a:xfrm>
        </p:spPr>
        <p:txBody>
          <a:bodyPr/>
          <a:lstStyle/>
          <a:p>
            <a:r>
              <a:rPr lang="es-MX" dirty="0" smtClean="0">
                <a:effectLst/>
                <a:latin typeface="Script MT Bold" panose="03040602040607080904" pitchFamily="66" charset="0"/>
              </a:rPr>
              <a:t>Ahora, página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73</a:t>
            </a:r>
            <a:r>
              <a:rPr lang="es-MX" dirty="0" smtClean="0">
                <a:latin typeface="Script MT Bold" panose="03040602040607080904" pitchFamily="66" charset="0"/>
              </a:rPr>
              <a:t>. </a:t>
            </a:r>
            <a:endParaRPr lang="es-MX" dirty="0">
              <a:latin typeface="Script MT Bold" panose="03040602040607080904" pitchFamily="66" charset="0"/>
            </a:endParaRPr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416824" cy="4190683"/>
          </a:xfrm>
        </p:spPr>
      </p:pic>
      <p:sp>
        <p:nvSpPr>
          <p:cNvPr id="7" name="6 Elipse"/>
          <p:cNvSpPr/>
          <p:nvPr/>
        </p:nvSpPr>
        <p:spPr>
          <a:xfrm>
            <a:off x="3203848" y="5417840"/>
            <a:ext cx="3600400" cy="14401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¿Por qué este rito se considera como una iniciación?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843808" y="753553"/>
            <a:ext cx="4320480" cy="61761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Ceremonia </a:t>
            </a:r>
            <a:r>
              <a:rPr lang="es-MX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Selk’nam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98" y="5417840"/>
            <a:ext cx="984250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0" y="-35871"/>
            <a:ext cx="976180" cy="11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884368" cy="4287989"/>
          </a:xfrm>
        </p:spPr>
      </p:pic>
      <p:sp>
        <p:nvSpPr>
          <p:cNvPr id="6" name="5 Elipse"/>
          <p:cNvSpPr/>
          <p:nvPr/>
        </p:nvSpPr>
        <p:spPr>
          <a:xfrm>
            <a:off x="2195736" y="4797152"/>
            <a:ext cx="4608512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¿Cómo crees que el pueblo </a:t>
            </a:r>
            <a:r>
              <a:rPr lang="es-MX" dirty="0" smtClean="0"/>
              <a:t>Rapa </a:t>
            </a:r>
            <a:r>
              <a:rPr lang="es-MX" dirty="0" err="1" smtClean="0"/>
              <a:t>Nui</a:t>
            </a:r>
            <a:r>
              <a:rPr lang="es-MX" dirty="0" smtClean="0"/>
              <a:t> </a:t>
            </a:r>
            <a:r>
              <a:rPr lang="es-MX" dirty="0"/>
              <a:t>ha logrado conservar su historia?, ¿qué harías tú para difundir su cultura? 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964231" y="0"/>
            <a:ext cx="3821048" cy="761633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Fiesta </a:t>
            </a:r>
            <a:r>
              <a:rPr lang="es-MX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RapaNui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01208"/>
            <a:ext cx="984250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0" y="-35872"/>
            <a:ext cx="976180" cy="11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4094"/>
            <a:ext cx="7498080" cy="802618"/>
          </a:xfrm>
        </p:spPr>
        <p:txBody>
          <a:bodyPr/>
          <a:lstStyle/>
          <a:p>
            <a:r>
              <a:rPr lang="es-MX" dirty="0" smtClean="0">
                <a:effectLst/>
                <a:latin typeface="Script MT Bold" panose="03040602040607080904" pitchFamily="66" charset="0"/>
              </a:rPr>
              <a:t>Página</a:t>
            </a:r>
            <a:r>
              <a:rPr lang="es-MX" dirty="0" smtClean="0">
                <a:latin typeface="Script MT Bold" panose="03040602040607080904" pitchFamily="66" charset="0"/>
              </a:rPr>
              <a:t>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74.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700808"/>
            <a:ext cx="7978217" cy="3456384"/>
          </a:xfrm>
        </p:spPr>
      </p:pic>
      <p:sp>
        <p:nvSpPr>
          <p:cNvPr id="5" name="4 Elipse"/>
          <p:cNvSpPr/>
          <p:nvPr/>
        </p:nvSpPr>
        <p:spPr>
          <a:xfrm>
            <a:off x="2490813" y="5157192"/>
            <a:ext cx="4608512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que el pueblo </a:t>
            </a:r>
            <a:r>
              <a:rPr lang="es-MX" dirty="0" err="1"/>
              <a:t>lickanantay</a:t>
            </a:r>
            <a:r>
              <a:rPr lang="es-MX" dirty="0"/>
              <a:t> limpia los canales de regadío para agradecer a la </a:t>
            </a:r>
            <a:r>
              <a:rPr lang="es-MX" dirty="0" err="1"/>
              <a:t>Pachamama</a:t>
            </a:r>
            <a:r>
              <a:rPr lang="es-MX" dirty="0"/>
              <a:t>?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490813" y="989112"/>
            <a:ext cx="5681588" cy="8026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Ceremonia </a:t>
            </a:r>
            <a:r>
              <a:rPr lang="es-MX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Licknantay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3" y="5312804"/>
            <a:ext cx="984250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0" y="-35871"/>
            <a:ext cx="976180" cy="11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2" y="908720"/>
            <a:ext cx="7992888" cy="4608512"/>
          </a:xfrm>
        </p:spPr>
      </p:pic>
      <p:sp>
        <p:nvSpPr>
          <p:cNvPr id="5" name="4 Elipse"/>
          <p:cNvSpPr/>
          <p:nvPr/>
        </p:nvSpPr>
        <p:spPr>
          <a:xfrm>
            <a:off x="2497858" y="5345832"/>
            <a:ext cx="4608512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que este juego ha aportado al encuentro entre los propios mapuche?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131840" y="34094"/>
            <a:ext cx="3744416" cy="802618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Juegos mapuche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88" y="5345832"/>
            <a:ext cx="984250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0" y="-35871"/>
            <a:ext cx="976180" cy="11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620688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effectLst/>
                <a:latin typeface="Script MT Bold" panose="03040602040607080904" pitchFamily="66" charset="0"/>
              </a:rPr>
              <a:t>Por último, página</a:t>
            </a:r>
            <a:r>
              <a:rPr lang="es-MX" dirty="0" smtClean="0">
                <a:latin typeface="Script MT Bold" panose="03040602040607080904" pitchFamily="66" charset="0"/>
              </a:rPr>
              <a:t> </a:t>
            </a:r>
            <a:r>
              <a:rPr lang="es-MX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75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4536504" cy="2880320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48" y="3478719"/>
            <a:ext cx="4842606" cy="34106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83968" y="6093296"/>
            <a:ext cx="2952328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179512" y="4559967"/>
            <a:ext cx="3952109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se relacionaba el arte con la forma de ver el mundo de los pueblos originarios? </a:t>
            </a:r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771800" y="407546"/>
            <a:ext cx="5481856" cy="80261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Arte Chango, mapuche y </a:t>
            </a:r>
            <a:r>
              <a:rPr lang="es-MX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siku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16051"/>
            <a:ext cx="984250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0" y="-35871"/>
            <a:ext cx="976180" cy="11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52678"/>
            <a:ext cx="7498080" cy="1143000"/>
          </a:xfrm>
        </p:spPr>
        <p:txBody>
          <a:bodyPr/>
          <a:lstStyle/>
          <a:p>
            <a:r>
              <a:rPr lang="es-MX" dirty="0" smtClean="0"/>
              <a:t>Apliquemos lo aprendido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9567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736848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Script MT Bold" panose="03040602040607080904" pitchFamily="66" charset="0"/>
              </a:rPr>
              <a:t>Ticket de salida </a:t>
            </a:r>
            <a:endParaRPr lang="es-MX" dirty="0">
              <a:latin typeface="Script MT Bold" panose="030406020406070809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848872" cy="3301458"/>
          </a:xfrm>
        </p:spPr>
        <p:txBody>
          <a:bodyPr>
            <a:normAutofit fontScale="850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es-MX" dirty="0" smtClean="0">
                <a:latin typeface="Script MT Bold" panose="03040602040607080904" pitchFamily="66" charset="0"/>
              </a:rPr>
              <a:t>¿Qué celebración conmemoras todos los años?</a:t>
            </a:r>
          </a:p>
          <a:p>
            <a:pPr marL="596646" indent="-514350" algn="just">
              <a:buFont typeface="+mj-lt"/>
              <a:buAutoNum type="arabicPeriod"/>
            </a:pPr>
            <a:endParaRPr lang="es-MX" dirty="0">
              <a:latin typeface="Script MT Bold" panose="03040602040607080904" pitchFamily="66" charset="0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>
                <a:latin typeface="Script MT Bold" panose="03040602040607080904" pitchFamily="66" charset="0"/>
              </a:rPr>
              <a:t>Dibuja qué juego típico tiene características similares a las de los pueblos originarios.</a:t>
            </a:r>
          </a:p>
          <a:p>
            <a:pPr marL="596646" indent="-514350" algn="just">
              <a:buFont typeface="+mj-lt"/>
              <a:buAutoNum type="arabicPeriod"/>
            </a:pPr>
            <a:endParaRPr lang="es-MX" dirty="0">
              <a:latin typeface="Script MT Bold" panose="03040602040607080904" pitchFamily="66" charset="0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>
                <a:latin typeface="Script MT Bold" panose="03040602040607080904" pitchFamily="66" charset="0"/>
              </a:rPr>
              <a:t>¿Cómo podemos contribuir </a:t>
            </a:r>
            <a:r>
              <a:rPr lang="es-MX" dirty="0">
                <a:latin typeface="Script MT Bold" panose="03040602040607080904" pitchFamily="66" charset="0"/>
              </a:rPr>
              <a:t>a </a:t>
            </a:r>
            <a:r>
              <a:rPr lang="es-MX" dirty="0" smtClean="0">
                <a:latin typeface="Script MT Bold" panose="03040602040607080904" pitchFamily="66" charset="0"/>
              </a:rPr>
              <a:t>la preservación de estas manifestaciones culturales en el tiempo? Explica.</a:t>
            </a:r>
          </a:p>
          <a:p>
            <a:pPr marL="596646" indent="-514350">
              <a:buFont typeface="+mj-lt"/>
              <a:buAutoNum type="arabicPeriod"/>
            </a:pPr>
            <a:endParaRPr lang="es-MX" dirty="0">
              <a:latin typeface="Script MT Bold" panose="03040602040607080904" pitchFamily="66" charset="0"/>
            </a:endParaRPr>
          </a:p>
          <a:p>
            <a:pPr marL="596646" indent="-514350">
              <a:buFont typeface="+mj-lt"/>
              <a:buAutoNum type="arabicPeriod"/>
            </a:pPr>
            <a:endParaRPr lang="es-MX" dirty="0" smtClean="0">
              <a:latin typeface="Script MT Bold" panose="03040602040607080904" pitchFamily="66" charset="0"/>
            </a:endParaRPr>
          </a:p>
          <a:p>
            <a:pPr marL="596646" indent="-514350">
              <a:buFont typeface="+mj-lt"/>
              <a:buAutoNum type="arabicPeriod"/>
            </a:pPr>
            <a:endParaRPr lang="es-MX" dirty="0" smtClean="0">
              <a:latin typeface="Script MT Bold" panose="03040602040607080904" pitchFamily="66" charset="0"/>
            </a:endParaRPr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4426202"/>
            <a:ext cx="2420888" cy="2420888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2457558" y="4435480"/>
            <a:ext cx="4170579" cy="1753612"/>
          </a:xfrm>
          <a:prstGeom prst="wedgeEllipseCallout">
            <a:avLst>
              <a:gd name="adj1" fmla="val 54952"/>
              <a:gd name="adj2" fmla="val 3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Enviar ticket a </a:t>
            </a:r>
            <a:r>
              <a:rPr lang="es-MX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daniela.carreno@colegio-jeanpiaget.cl</a:t>
            </a: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o al </a:t>
            </a:r>
            <a:r>
              <a:rPr lang="es-MX" dirty="0" err="1"/>
              <a:t>wsp</a:t>
            </a: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+569 64549047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160240" cy="216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9005"/>
            <a:ext cx="1514723" cy="151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67983"/>
              </p:ext>
            </p:extLst>
          </p:nvPr>
        </p:nvGraphicFramePr>
        <p:xfrm>
          <a:off x="1187624" y="144527"/>
          <a:ext cx="7560840" cy="6602289"/>
        </p:xfrm>
        <a:graphic>
          <a:graphicData uri="http://schemas.openxmlformats.org/drawingml/2006/table">
            <a:tbl>
              <a:tblPr firstRow="1" firstCol="1" bandRow="1"/>
              <a:tblGrid>
                <a:gridCol w="1804292"/>
                <a:gridCol w="5756548"/>
              </a:tblGrid>
              <a:tr h="463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Saludo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los estudiantes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Se realiza una retroalimentación.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Observe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 se presentará y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responda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preguntas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 le hará la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profesor,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tales como: 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¿Qué fiestas importantes celebramos durante el año?, ¿Cuándo y cómo las celebramos? , ¿Tenemos alguna tradición importante en nuestro colegio? ¿Cuál y cómo la celebramos?  ¿Por qué piensas que es importante mantener estas celebraciones?. Los estudiantes responden de forma oral.</a:t>
                      </a: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Desarrolle las actividades del libro (</a:t>
                      </a:r>
                      <a:r>
                        <a:rPr lang="es-E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páginas 72, 73, 74 y 75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aplicando los conocimientos adquiridos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durante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clase,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respondiendo de forma oral y dirigida las preguntas que se presentan.</a:t>
                      </a: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Responder el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Ticket de Salida.</a:t>
                      </a:r>
                      <a:endParaRPr lang="es-MX" sz="16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Recursos: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Computador,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cuaderno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texto de estudio, guía, lápices.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 DE SALIDA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 una foto a  la respuesta (sólo del </a:t>
                      </a:r>
                      <a:r>
                        <a:rPr lang="es-CL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</a:t>
                      </a:r>
                      <a:r>
                        <a:rPr lang="es-C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&lt;et </a:t>
                      </a: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salida)  con tu nombre y fecha y las envía al correo </a:t>
                      </a:r>
                      <a:r>
                        <a:rPr lang="es-CL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daniela.carreno@colegio-jeanpiaget.cl</a:t>
                      </a:r>
                      <a:r>
                        <a:rPr lang="es-MX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al </a:t>
                      </a:r>
                      <a:r>
                        <a:rPr lang="es-MX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wsp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+569 64549047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07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Agosto</a:t>
                      </a:r>
                      <a:r>
                        <a:rPr lang="es-C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Normas para clases virtuales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Cuando inicies sesión debes mantener la cámara abierta.</a:t>
            </a:r>
          </a:p>
          <a:p>
            <a:pPr algn="just"/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pPr algn="just"/>
            <a:r>
              <a:rPr lang="es-MX" sz="2800" dirty="0"/>
              <a:t>Preséntate con vestimenta adecuada para la clase.</a:t>
            </a:r>
          </a:p>
          <a:p>
            <a:pPr algn="just"/>
            <a:r>
              <a:rPr lang="es-MX" sz="2800" dirty="0"/>
              <a:t>El chat es sólo para escribir alguna pregunta o duda que tengas.</a:t>
            </a:r>
          </a:p>
          <a:p>
            <a:pPr algn="just"/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31102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Recordemos…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574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27754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En Chile, existían una gran cantidad de pueblos originarios.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971600" y="5589240"/>
            <a:ext cx="8172400" cy="1268759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Algunos eran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nómades</a:t>
            </a:r>
            <a:r>
              <a:rPr lang="es-MX" dirty="0" smtClean="0"/>
              <a:t> y otros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sedentarios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Determinaba el tipo de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vivienda</a:t>
            </a:r>
            <a:r>
              <a:rPr lang="es-MX" dirty="0" smtClean="0"/>
              <a:t> que construían. </a:t>
            </a:r>
            <a:endParaRPr lang="es-MX" dirty="0"/>
          </a:p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3"/>
            <a:ext cx="8100392" cy="37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73382" y="332656"/>
            <a:ext cx="8136904" cy="1944216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 smtClean="0">
                <a:effectLst/>
                <a:latin typeface="Script MT Bold" panose="03040602040607080904" pitchFamily="66" charset="0"/>
              </a:rPr>
              <a:t>Fiestas y costumbres de los pueblos originarios</a:t>
            </a:r>
            <a:endParaRPr lang="es-MX" sz="6000" b="1" dirty="0">
              <a:effectLst/>
              <a:latin typeface="Script MT Bold" panose="030406020406070809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15616" y="3067860"/>
            <a:ext cx="7704856" cy="2630735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Script MT Bold" panose="03040602040607080904" pitchFamily="66" charset="0"/>
              </a:rPr>
              <a:t>Objetivo</a:t>
            </a:r>
            <a:r>
              <a:rPr lang="es-MX" sz="4000" dirty="0">
                <a:latin typeface="Script MT Bold" panose="03040602040607080904" pitchFamily="66" charset="0"/>
              </a:rPr>
              <a:t>: Identificar las fiestas y costumbres de los pueblos originarios y de la sociedad actual.</a:t>
            </a:r>
          </a:p>
          <a:p>
            <a:endParaRPr lang="es-MX" sz="2800" dirty="0">
              <a:latin typeface="Lucida Calligraphy" panose="03010101010101010101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10088"/>
            <a:ext cx="21637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6632"/>
            <a:ext cx="6480720" cy="1656184"/>
          </a:xfrm>
        </p:spPr>
        <p:txBody>
          <a:bodyPr>
            <a:normAutofit fontScale="85000" lnSpcReduction="20000"/>
          </a:bodyPr>
          <a:lstStyle/>
          <a:p>
            <a:r>
              <a:rPr lang="es-MX" dirty="0">
                <a:latin typeface="Script MT Bold" panose="03040602040607080904" pitchFamily="66" charset="0"/>
              </a:rPr>
              <a:t> </a:t>
            </a:r>
            <a:r>
              <a:rPr lang="es-MX" dirty="0" smtClean="0">
                <a:latin typeface="Script MT Bold" panose="03040602040607080904" pitchFamily="66" charset="0"/>
              </a:rPr>
              <a:t>¿Qué fiestas importantes </a:t>
            </a:r>
            <a:r>
              <a:rPr lang="es-MX" dirty="0">
                <a:latin typeface="Script MT Bold" panose="03040602040607080904" pitchFamily="66" charset="0"/>
              </a:rPr>
              <a:t>celebramos durante el año</a:t>
            </a:r>
            <a:r>
              <a:rPr lang="es-MX" dirty="0" smtClean="0">
                <a:latin typeface="Script MT Bold" panose="03040602040607080904" pitchFamily="66" charset="0"/>
              </a:rPr>
              <a:t>?</a:t>
            </a:r>
          </a:p>
          <a:p>
            <a:endParaRPr lang="es-MX" dirty="0" smtClean="0">
              <a:latin typeface="Script MT Bold" panose="03040602040607080904" pitchFamily="66" charset="0"/>
            </a:endParaRPr>
          </a:p>
          <a:p>
            <a:r>
              <a:rPr lang="es-MX" dirty="0" smtClean="0">
                <a:latin typeface="Script MT Bold" panose="03040602040607080904" pitchFamily="66" charset="0"/>
              </a:rPr>
              <a:t>¿Cuándo y </a:t>
            </a:r>
            <a:r>
              <a:rPr lang="es-MX" dirty="0">
                <a:latin typeface="Script MT Bold" panose="03040602040607080904" pitchFamily="66" charset="0"/>
              </a:rPr>
              <a:t>cómo las celebramos</a:t>
            </a:r>
            <a:r>
              <a:rPr lang="es-MX" dirty="0" smtClean="0">
                <a:latin typeface="Script MT Bold" panose="03040602040607080904" pitchFamily="66" charset="0"/>
              </a:rPr>
              <a:t>? </a:t>
            </a:r>
          </a:p>
          <a:p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72" y="0"/>
            <a:ext cx="2319328" cy="25507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34623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2727"/>
            <a:ext cx="362108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94" y="4002643"/>
            <a:ext cx="3730625" cy="3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96" y="4869160"/>
            <a:ext cx="1496379" cy="18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4868</TotalTime>
  <Words>813</Words>
  <Application>Microsoft Office PowerPoint</Application>
  <PresentationFormat>Presentación en pantalla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Solsticio</vt:lpstr>
      <vt:lpstr>1_Solsticio</vt:lpstr>
      <vt:lpstr>       PLANIFICACIÓN  PARA EL AUTOAPRENDIZAJE SEMANA 19 DEL 03 AL 07 DE AGOSTO 2020</vt:lpstr>
      <vt:lpstr>Presentación de PowerPoint</vt:lpstr>
      <vt:lpstr>Antes de comenzar… </vt:lpstr>
      <vt:lpstr>Normas para clases virtuales</vt:lpstr>
      <vt:lpstr>Importante:</vt:lpstr>
      <vt:lpstr>Recordemos…</vt:lpstr>
      <vt:lpstr>En Chile, existían una gran cantidad de pueblos originarios.</vt:lpstr>
      <vt:lpstr>Fiestas y costumbres de los pueblos originarios</vt:lpstr>
      <vt:lpstr>Presentación de PowerPoint</vt:lpstr>
      <vt:lpstr>Presentación de PowerPoint</vt:lpstr>
      <vt:lpstr>Los pueblos originarios tenían una cosmovisión que expresaban a través de ceremonias y fiestas </vt:lpstr>
      <vt:lpstr>Abramos el libro en la página 72.  </vt:lpstr>
      <vt:lpstr>Ahora, página 73. </vt:lpstr>
      <vt:lpstr>Fiesta RapaNui</vt:lpstr>
      <vt:lpstr>Página 74.</vt:lpstr>
      <vt:lpstr>Juegos mapuche</vt:lpstr>
      <vt:lpstr>Por último, página 75. </vt:lpstr>
      <vt:lpstr>Apliquemos lo aprendido</vt:lpstr>
      <vt:lpstr>Ticket de salida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SEMANA 15 DEL 06 DE JULIO AL 10 DE JULIO 2020</dc:title>
  <dc:creator>Profesor</dc:creator>
  <cp:lastModifiedBy>HP</cp:lastModifiedBy>
  <cp:revision>60</cp:revision>
  <dcterms:created xsi:type="dcterms:W3CDTF">2020-07-06T18:40:10Z</dcterms:created>
  <dcterms:modified xsi:type="dcterms:W3CDTF">2020-07-31T23:34:11Z</dcterms:modified>
</cp:coreProperties>
</file>