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5"/>
  </p:notesMasterIdLst>
  <p:sldIdLst>
    <p:sldId id="283" r:id="rId2"/>
    <p:sldId id="257" r:id="rId3"/>
    <p:sldId id="256" r:id="rId4"/>
    <p:sldId id="270" r:id="rId5"/>
    <p:sldId id="261" r:id="rId6"/>
    <p:sldId id="258" r:id="rId7"/>
    <p:sldId id="259" r:id="rId8"/>
    <p:sldId id="284" r:id="rId9"/>
    <p:sldId id="285" r:id="rId10"/>
    <p:sldId id="286" r:id="rId11"/>
    <p:sldId id="262" r:id="rId12"/>
    <p:sldId id="287" r:id="rId13"/>
    <p:sldId id="288" r:id="rId14"/>
  </p:sldIdLst>
  <p:sldSz cx="9144000" cy="5143500" type="screen16x9"/>
  <p:notesSz cx="6858000" cy="9144000"/>
  <p:embeddedFontLst>
    <p:embeddedFont>
      <p:font typeface="Coming Soon" charset="0"/>
      <p:regular r:id="rId16"/>
    </p:embeddedFont>
    <p:embeddedFont>
      <p:font typeface="Calibri" pitchFamily="34" charset="0"/>
      <p:regular r:id="rId17"/>
      <p:bold r:id="rId18"/>
      <p:italic r:id="rId19"/>
      <p:boldItalic r:id="rId20"/>
    </p:embeddedFont>
    <p:embeddedFont>
      <p:font typeface="Roboto Mono Regular" charset="0"/>
      <p:regular r:id="rId21"/>
      <p:bold r:id="rId22"/>
      <p:italic r:id="rId23"/>
      <p:boldItalic r:id="rId24"/>
    </p:embeddedFont>
    <p:embeddedFont>
      <p:font typeface="Concert One" charset="0"/>
      <p:regular r:id="rId25"/>
    </p:embeddedFont>
    <p:embeddedFont>
      <p:font typeface="Anonymous Pro"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22F8747-0209-4C1B-B8AA-8C79162F48C7}">
  <a:tblStyle styleId="{E22F8747-0209-4C1B-B8AA-8C79162F48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snapToGrid="0">
      <p:cViewPr>
        <p:scale>
          <a:sx n="99" d="100"/>
          <a:sy n="99" d="100"/>
        </p:scale>
        <p:origin x="-58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117407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78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6"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4" name="Rectángulo 3"/>
          <p:cNvSpPr/>
          <p:nvPr/>
        </p:nvSpPr>
        <p:spPr>
          <a:xfrm>
            <a:off x="1385180" y="343448"/>
            <a:ext cx="6708618" cy="600164"/>
          </a:xfrm>
          <a:prstGeom prst="rect">
            <a:avLst/>
          </a:prstGeom>
        </p:spPr>
        <p:txBody>
          <a:bodyPr wrap="square">
            <a:spAutoFit/>
          </a:bodyPr>
          <a:lstStyle/>
          <a:p>
            <a:pPr algn="ctr"/>
            <a:r>
              <a:rPr lang="es-ES" sz="1100" b="1" u="sng" dirty="0" smtClean="0">
                <a:latin typeface="+mn-lt"/>
              </a:rPr>
              <a:t>PLANIFICACIÓN</a:t>
            </a:r>
            <a:r>
              <a:rPr lang="es-ES" sz="1100" b="1" u="sng" dirty="0">
                <a:latin typeface="+mn-lt"/>
              </a:rPr>
              <a:t>  PARA EL AUTOAPRENDIZAJE</a:t>
            </a:r>
            <a:br>
              <a:rPr lang="es-ES" sz="1100" b="1" u="sng" dirty="0">
                <a:latin typeface="+mn-lt"/>
              </a:rPr>
            </a:br>
            <a:r>
              <a:rPr lang="es-ES" sz="1100" b="1" u="sng" dirty="0">
                <a:latin typeface="+mn-lt"/>
              </a:rPr>
              <a:t>SEMANA </a:t>
            </a:r>
            <a:r>
              <a:rPr lang="es-ES" sz="1100" b="1" u="sng" dirty="0" smtClean="0">
                <a:latin typeface="+mn-lt"/>
              </a:rPr>
              <a:t>19</a:t>
            </a:r>
            <a:r>
              <a:rPr lang="es-ES" sz="1100" dirty="0">
                <a:latin typeface="+mn-lt"/>
              </a:rPr>
              <a:t/>
            </a:r>
            <a:br>
              <a:rPr lang="es-ES" sz="1100" dirty="0">
                <a:latin typeface="+mn-lt"/>
              </a:rPr>
            </a:br>
            <a:r>
              <a:rPr lang="es-ES" sz="1100" b="1" u="sng" dirty="0">
                <a:latin typeface="+mn-lt"/>
              </a:rPr>
              <a:t>DEL  </a:t>
            </a:r>
            <a:r>
              <a:rPr lang="es-ES" sz="1100" b="1" u="sng" dirty="0" smtClean="0">
                <a:latin typeface="+mn-lt"/>
              </a:rPr>
              <a:t>03 AL 07 DE AGOSTO  2020</a:t>
            </a:r>
            <a:endParaRPr lang="es-ES" sz="1100" dirty="0">
              <a:latin typeface="+mn-lt"/>
            </a:endParaRPr>
          </a:p>
        </p:txBody>
      </p:sp>
      <p:graphicFrame>
        <p:nvGraphicFramePr>
          <p:cNvPr id="5" name="Tabla 4"/>
          <p:cNvGraphicFramePr>
            <a:graphicFrameLocks noGrp="1"/>
          </p:cNvGraphicFramePr>
          <p:nvPr>
            <p:extLst>
              <p:ext uri="{D42A27DB-BD31-4B8C-83A1-F6EECF244321}">
                <p14:modId xmlns:p14="http://schemas.microsoft.com/office/powerpoint/2010/main" val="1988297114"/>
              </p:ext>
            </p:extLst>
          </p:nvPr>
        </p:nvGraphicFramePr>
        <p:xfrm>
          <a:off x="1722438" y="959950"/>
          <a:ext cx="6189604" cy="3550269"/>
        </p:xfrm>
        <a:graphic>
          <a:graphicData uri="http://schemas.openxmlformats.org/drawingml/2006/table">
            <a:tbl>
              <a:tblPr/>
              <a:tblGrid>
                <a:gridCol w="1547401">
                  <a:extLst>
                    <a:ext uri="{9D8B030D-6E8A-4147-A177-3AD203B41FA5}">
                      <a16:colId xmlns:a16="http://schemas.microsoft.com/office/drawing/2014/main" xmlns="" val="25726720"/>
                    </a:ext>
                  </a:extLst>
                </a:gridCol>
                <a:gridCol w="4642203">
                  <a:extLst>
                    <a:ext uri="{9D8B030D-6E8A-4147-A177-3AD203B41FA5}">
                      <a16:colId xmlns:a16="http://schemas.microsoft.com/office/drawing/2014/main" xmlns="" val="1639473845"/>
                    </a:ext>
                  </a:extLst>
                </a:gridCol>
              </a:tblGrid>
              <a:tr h="349618">
                <a:tc>
                  <a:txBody>
                    <a:bodyPr/>
                    <a:lstStyle/>
                    <a:p>
                      <a:pPr rtl="0" fontAlgn="t">
                        <a:spcBef>
                          <a:spcPts val="0"/>
                        </a:spcBef>
                        <a:spcAft>
                          <a:spcPts val="0"/>
                        </a:spcAft>
                      </a:pPr>
                      <a:r>
                        <a:rPr lang="en-US" sz="1200" b="1" i="0" u="none" strike="noStrike" dirty="0">
                          <a:solidFill>
                            <a:srgbClr val="000000"/>
                          </a:solidFill>
                          <a:effectLst/>
                          <a:latin typeface="Calibri" panose="020F0502020204030204" pitchFamily="34" charset="0"/>
                        </a:rPr>
                        <a:t>TÍTULO</a:t>
                      </a:r>
                      <a:endParaRPr lang="en-US" sz="1000" dirty="0">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rtl="0" fontAlgn="t">
                        <a:spcBef>
                          <a:spcPts val="0"/>
                        </a:spcBef>
                        <a:spcAft>
                          <a:spcPts val="0"/>
                        </a:spcAft>
                      </a:pPr>
                      <a:endParaRPr lang="es-ES" sz="1000" dirty="0" smtClean="0">
                        <a:solidFill>
                          <a:schemeClr val="bg2">
                            <a:lumMod val="50000"/>
                          </a:schemeClr>
                        </a:solidFill>
                        <a:effectLst/>
                      </a:endParaRPr>
                    </a:p>
                    <a:p>
                      <a:pPr rtl="0" fontAlgn="t">
                        <a:spcBef>
                          <a:spcPts val="0"/>
                        </a:spcBef>
                        <a:spcAft>
                          <a:spcPts val="0"/>
                        </a:spcAft>
                      </a:pPr>
                      <a:r>
                        <a:rPr lang="es-ES" sz="1000" dirty="0" smtClean="0">
                          <a:solidFill>
                            <a:schemeClr val="bg2">
                              <a:lumMod val="50000"/>
                            </a:schemeClr>
                          </a:solidFill>
                          <a:effectLst/>
                        </a:rPr>
                        <a:t>Adición</a:t>
                      </a:r>
                      <a:r>
                        <a:rPr lang="es-ES" sz="1000" baseline="0" dirty="0" smtClean="0">
                          <a:solidFill>
                            <a:schemeClr val="bg2">
                              <a:lumMod val="50000"/>
                            </a:schemeClr>
                          </a:solidFill>
                          <a:effectLst/>
                        </a:rPr>
                        <a:t> y sustracción con múltiplos de 10</a:t>
                      </a:r>
                      <a:endParaRPr lang="es-ES" sz="1000" dirty="0">
                        <a:solidFill>
                          <a:schemeClr val="bg2">
                            <a:lumMod val="50000"/>
                          </a:schemeClr>
                        </a:solidFill>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5289696"/>
                  </a:ext>
                </a:extLst>
              </a:tr>
              <a:tr h="233245">
                <a:tc>
                  <a:txBody>
                    <a:bodyPr/>
                    <a:lstStyle/>
                    <a:p>
                      <a:pPr rtl="0" fontAlgn="t">
                        <a:spcBef>
                          <a:spcPts val="0"/>
                        </a:spcBef>
                        <a:spcAft>
                          <a:spcPts val="0"/>
                        </a:spcAft>
                      </a:pPr>
                      <a:r>
                        <a:rPr lang="en-US" sz="1200" b="1" i="0" u="none" strike="noStrike">
                          <a:solidFill>
                            <a:srgbClr val="000000"/>
                          </a:solidFill>
                          <a:effectLst/>
                          <a:latin typeface="Calibri" panose="020F0502020204030204" pitchFamily="34" charset="0"/>
                        </a:rPr>
                        <a:t>ASIGNATURA/CURSO</a:t>
                      </a:r>
                      <a:endParaRPr lang="en-US" sz="1000">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rtl="0" fontAlgn="t">
                        <a:spcBef>
                          <a:spcPts val="0"/>
                        </a:spcBef>
                        <a:spcAft>
                          <a:spcPts val="0"/>
                        </a:spcAft>
                      </a:pPr>
                      <a:r>
                        <a:rPr lang="es-ES" sz="1000" dirty="0" smtClean="0">
                          <a:solidFill>
                            <a:schemeClr val="bg2">
                              <a:lumMod val="50000"/>
                            </a:schemeClr>
                          </a:solidFill>
                          <a:effectLst/>
                        </a:rPr>
                        <a:t>Matemáticas </a:t>
                      </a:r>
                      <a:r>
                        <a:rPr lang="es-ES" sz="1000" baseline="0" dirty="0" smtClean="0">
                          <a:solidFill>
                            <a:schemeClr val="bg2">
                              <a:lumMod val="50000"/>
                            </a:schemeClr>
                          </a:solidFill>
                          <a:effectLst/>
                        </a:rPr>
                        <a:t>       </a:t>
                      </a:r>
                      <a:r>
                        <a:rPr lang="es-ES" sz="1000" dirty="0" smtClean="0">
                          <a:solidFill>
                            <a:schemeClr val="bg2">
                              <a:lumMod val="50000"/>
                            </a:schemeClr>
                          </a:solidFill>
                          <a:effectLst/>
                        </a:rPr>
                        <a:t>Segundos básicos</a:t>
                      </a:r>
                      <a:endParaRPr lang="es-ES" sz="1000" dirty="0">
                        <a:solidFill>
                          <a:schemeClr val="bg2">
                            <a:lumMod val="50000"/>
                          </a:schemeClr>
                        </a:solidFill>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6791478"/>
                  </a:ext>
                </a:extLst>
              </a:tr>
              <a:tr h="233245">
                <a:tc>
                  <a:txBody>
                    <a:bodyPr/>
                    <a:lstStyle/>
                    <a:p>
                      <a:pPr rtl="0" fontAlgn="t">
                        <a:spcBef>
                          <a:spcPts val="0"/>
                        </a:spcBef>
                        <a:spcAft>
                          <a:spcPts val="0"/>
                        </a:spcAft>
                      </a:pPr>
                      <a:r>
                        <a:rPr lang="en-US" sz="1200" b="1" i="0" u="none" strike="noStrike">
                          <a:solidFill>
                            <a:srgbClr val="000000"/>
                          </a:solidFill>
                          <a:effectLst/>
                          <a:latin typeface="Calibri" panose="020F0502020204030204" pitchFamily="34" charset="0"/>
                        </a:rPr>
                        <a:t> PROFESORA</a:t>
                      </a:r>
                      <a:endParaRPr lang="en-US" sz="1000">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rtl="0" fontAlgn="t">
                        <a:spcBef>
                          <a:spcPts val="0"/>
                        </a:spcBef>
                        <a:spcAft>
                          <a:spcPts val="0"/>
                        </a:spcAft>
                      </a:pPr>
                      <a:r>
                        <a:rPr lang="es-CL" sz="1000" dirty="0" smtClean="0">
                          <a:solidFill>
                            <a:schemeClr val="bg2">
                              <a:lumMod val="50000"/>
                            </a:schemeClr>
                          </a:solidFill>
                          <a:effectLst/>
                        </a:rPr>
                        <a:t>Isabel Gómez Leiva 2do.</a:t>
                      </a:r>
                      <a:r>
                        <a:rPr lang="es-CL" sz="1000" baseline="0" dirty="0" smtClean="0">
                          <a:solidFill>
                            <a:schemeClr val="bg2">
                              <a:lumMod val="50000"/>
                            </a:schemeClr>
                          </a:solidFill>
                          <a:effectLst/>
                        </a:rPr>
                        <a:t> A                              Priscila Salas 2do. B</a:t>
                      </a:r>
                      <a:endParaRPr lang="en-US" sz="1000" dirty="0">
                        <a:solidFill>
                          <a:schemeClr val="bg2">
                            <a:lumMod val="50000"/>
                          </a:schemeClr>
                        </a:solidFill>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8106387"/>
                  </a:ext>
                </a:extLst>
              </a:tr>
              <a:tr h="233245">
                <a:tc>
                  <a:txBody>
                    <a:bodyPr/>
                    <a:lstStyle/>
                    <a:p>
                      <a:pPr rtl="0" fontAlgn="t">
                        <a:spcBef>
                          <a:spcPts val="0"/>
                        </a:spcBef>
                        <a:spcAft>
                          <a:spcPts val="0"/>
                        </a:spcAft>
                      </a:pPr>
                      <a:r>
                        <a:rPr lang="en-US" sz="1200" b="1" i="0" u="none" strike="noStrike">
                          <a:solidFill>
                            <a:srgbClr val="000000"/>
                          </a:solidFill>
                          <a:effectLst/>
                          <a:latin typeface="Calibri" panose="020F0502020204030204" pitchFamily="34" charset="0"/>
                        </a:rPr>
                        <a:t>CONTENIDO</a:t>
                      </a:r>
                      <a:endParaRPr lang="en-US" sz="1000">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rtl="0" fontAlgn="t">
                        <a:spcBef>
                          <a:spcPts val="0"/>
                        </a:spcBef>
                        <a:spcAft>
                          <a:spcPts val="0"/>
                        </a:spcAft>
                      </a:pPr>
                      <a:r>
                        <a:rPr lang="es-ES" sz="1000" dirty="0" smtClean="0">
                          <a:solidFill>
                            <a:schemeClr val="bg2">
                              <a:lumMod val="50000"/>
                            </a:schemeClr>
                          </a:solidFill>
                          <a:effectLst/>
                        </a:rPr>
                        <a:t>Resolver problemas matemáticos con múltiplos de 10</a:t>
                      </a:r>
                      <a:endParaRPr lang="es-ES" sz="1000" dirty="0">
                        <a:solidFill>
                          <a:schemeClr val="bg2">
                            <a:lumMod val="50000"/>
                          </a:schemeClr>
                        </a:solidFill>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8883228"/>
                  </a:ext>
                </a:extLst>
              </a:tr>
              <a:tr h="1257304">
                <a:tc>
                  <a:txBody>
                    <a:bodyPr/>
                    <a:lstStyle/>
                    <a:p>
                      <a:pPr rtl="0" fontAlgn="t">
                        <a:spcBef>
                          <a:spcPts val="0"/>
                        </a:spcBef>
                        <a:spcAft>
                          <a:spcPts val="0"/>
                        </a:spcAft>
                      </a:pPr>
                      <a:r>
                        <a:rPr lang="en-US" sz="1200" b="1" i="0" u="none" strike="noStrike">
                          <a:solidFill>
                            <a:srgbClr val="000000"/>
                          </a:solidFill>
                          <a:effectLst/>
                          <a:latin typeface="Calibri" panose="020F0502020204030204" pitchFamily="34" charset="0"/>
                        </a:rPr>
                        <a:t>OBJETIVO DE APRENDIZAJE </a:t>
                      </a:r>
                      <a:endParaRPr lang="en-US" sz="1000">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algn="just" rtl="0" fontAlgn="t">
                        <a:spcBef>
                          <a:spcPts val="0"/>
                        </a:spcBef>
                        <a:spcAft>
                          <a:spcPts val="0"/>
                        </a:spcAft>
                      </a:pPr>
                      <a:r>
                        <a:rPr lang="es-CL" sz="1000" b="1" i="0" u="none" strike="noStrike" cap="none" dirty="0" smtClean="0">
                          <a:solidFill>
                            <a:schemeClr val="bg2">
                              <a:lumMod val="50000"/>
                            </a:schemeClr>
                          </a:solidFill>
                          <a:effectLst/>
                          <a:latin typeface="+mn-lt"/>
                          <a:ea typeface="+mn-ea"/>
                          <a:cs typeface="+mn-cs"/>
                          <a:sym typeface="Arial"/>
                        </a:rPr>
                        <a:t>OA 09</a:t>
                      </a:r>
                      <a:r>
                        <a:rPr lang="es-CL" sz="1000" b="0" i="0" u="none" strike="noStrike" cap="none" dirty="0" smtClean="0">
                          <a:solidFill>
                            <a:schemeClr val="bg2">
                              <a:lumMod val="50000"/>
                            </a:schemeClr>
                          </a:solidFill>
                          <a:effectLst/>
                          <a:latin typeface="+mn-lt"/>
                          <a:ea typeface="+mn-ea"/>
                          <a:cs typeface="+mn-cs"/>
                          <a:sym typeface="Arial"/>
                        </a:rPr>
                        <a:t> Demostrar que comprende la adición y la sustracción en el ámbito del 0 al 100: usando un lenguaje cotidiano y matemático para describir acciones desde su propia experiencia; resolviendo problemas con una variedad de representaciones concretas y pictóricas, de manera manual y/o usando software educativo; registrando el proceso en forma simbólica; aplicando los resultados de las adiciones y sustracciones de los números del 0 a 20 sin realizar cálculos; aplicando el algoritmo de la adición y sustracción sin considerar reserva; creando problemas matemáticos en contextos familiares y resolviéndolos</a:t>
                      </a:r>
                      <a:r>
                        <a:rPr lang="es-CL" sz="1400" b="0" i="0" u="none" strike="noStrike" cap="none" dirty="0" smtClean="0">
                          <a:solidFill>
                            <a:schemeClr val="tx1"/>
                          </a:solidFill>
                          <a:effectLst/>
                          <a:latin typeface="+mn-lt"/>
                          <a:ea typeface="+mn-ea"/>
                          <a:cs typeface="+mn-cs"/>
                          <a:sym typeface="Arial"/>
                        </a:rPr>
                        <a:t>.</a:t>
                      </a:r>
                      <a:endParaRPr lang="es-ES" sz="1000" dirty="0">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3912643"/>
                  </a:ext>
                </a:extLst>
              </a:tr>
              <a:tr h="375475">
                <a:tc>
                  <a:txBody>
                    <a:bodyPr/>
                    <a:lstStyle/>
                    <a:p>
                      <a:pPr rtl="0" fontAlgn="t">
                        <a:spcBef>
                          <a:spcPts val="0"/>
                        </a:spcBef>
                        <a:spcAft>
                          <a:spcPts val="0"/>
                        </a:spcAft>
                      </a:pPr>
                      <a:r>
                        <a:rPr lang="en-US" sz="1200" b="1" i="0" u="none" strike="noStrike">
                          <a:solidFill>
                            <a:srgbClr val="000000"/>
                          </a:solidFill>
                          <a:effectLst/>
                          <a:latin typeface="Calibri" panose="020F0502020204030204" pitchFamily="34" charset="0"/>
                        </a:rPr>
                        <a:t>OBJETIVO DE LA CLASE</a:t>
                      </a:r>
                      <a:endParaRPr lang="en-US" sz="1000">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smtClean="0">
                          <a:ln>
                            <a:noFill/>
                          </a:ln>
                          <a:solidFill>
                            <a:schemeClr val="tx1"/>
                          </a:solidFill>
                          <a:effectLst/>
                          <a:uLnTx/>
                          <a:uFillTx/>
                          <a:latin typeface="Raleway"/>
                          <a:ea typeface="+mn-ea"/>
                          <a:cs typeface="+mn-cs"/>
                          <a:sym typeface="Arial"/>
                        </a:rPr>
                        <a:t>Sumar y restar números con resultados hasta el 100</a:t>
                      </a:r>
                      <a:endParaRPr kumimoji="0" lang="es-ES" sz="1000" b="0" i="0" u="none" strike="noStrike" kern="0" cap="none" spc="0" normalizeH="0" baseline="0" noProof="0" dirty="0">
                        <a:ln>
                          <a:noFill/>
                        </a:ln>
                        <a:solidFill>
                          <a:schemeClr val="tx1"/>
                        </a:solidFill>
                        <a:effectLst/>
                        <a:uLnTx/>
                        <a:uFillTx/>
                        <a:latin typeface="+mn-lt"/>
                        <a:ea typeface="+mn-ea"/>
                        <a:cs typeface="+mn-cs"/>
                        <a:sym typeface="Arial"/>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2948129"/>
                  </a:ext>
                </a:extLst>
              </a:tr>
              <a:tr h="705984">
                <a:tc>
                  <a:txBody>
                    <a:bodyPr/>
                    <a:lstStyle/>
                    <a:p>
                      <a:pPr rtl="0" fontAlgn="t">
                        <a:spcBef>
                          <a:spcPts val="0"/>
                        </a:spcBef>
                        <a:spcAft>
                          <a:spcPts val="0"/>
                        </a:spcAft>
                      </a:pPr>
                      <a:r>
                        <a:rPr lang="en-US" sz="1200" b="1" i="0" u="none" strike="noStrike">
                          <a:solidFill>
                            <a:srgbClr val="000000"/>
                          </a:solidFill>
                          <a:effectLst/>
                          <a:latin typeface="Calibri" panose="020F0502020204030204" pitchFamily="34" charset="0"/>
                        </a:rPr>
                        <a:t>INDICADORES DE LOGRO </a:t>
                      </a:r>
                      <a:endParaRPr lang="en-US" sz="1000">
                        <a:effectLst/>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rtl="0" fontAlgn="t">
                        <a:spcBef>
                          <a:spcPts val="0"/>
                        </a:spcBef>
                        <a:spcAft>
                          <a:spcPts val="0"/>
                        </a:spcAft>
                      </a:pPr>
                      <a:r>
                        <a:rPr lang="es-ES" sz="1000" b="0" i="0" dirty="0" smtClean="0">
                          <a:solidFill>
                            <a:schemeClr val="tx1"/>
                          </a:solidFill>
                          <a:effectLst/>
                          <a:latin typeface="Raleway"/>
                        </a:rPr>
                        <a:t>Suman y restan números con resultado hasta el 100 con la aplicación del algoritmo de la adición y la sustracción.</a:t>
                      </a:r>
                    </a:p>
                    <a:p>
                      <a:pPr rtl="0" fontAlgn="t">
                        <a:spcBef>
                          <a:spcPts val="0"/>
                        </a:spcBef>
                        <a:spcAft>
                          <a:spcPts val="0"/>
                        </a:spcAft>
                      </a:pPr>
                      <a:endParaRPr lang="es-ES" sz="1000" b="0" i="0" dirty="0" smtClean="0">
                        <a:solidFill>
                          <a:schemeClr val="tx1"/>
                        </a:solidFill>
                        <a:effectLst/>
                        <a:latin typeface="Raleway"/>
                      </a:endParaRPr>
                    </a:p>
                  </a:txBody>
                  <a:tcPr marL="48884" marR="48884" marT="33521" marB="33521">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7070138"/>
                  </a:ext>
                </a:extLst>
              </a:tr>
            </a:tbl>
          </a:graphicData>
        </a:graphic>
      </p:graphicFrame>
      <p:sp>
        <p:nvSpPr>
          <p:cNvPr id="6" name="Rectangle 1"/>
          <p:cNvSpPr>
            <a:spLocks noChangeArrowheads="1"/>
          </p:cNvSpPr>
          <p:nvPr/>
        </p:nvSpPr>
        <p:spPr bwMode="auto">
          <a:xfrm>
            <a:off x="1722438" y="1117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10262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730926" y="633743"/>
            <a:ext cx="3258364" cy="3933821"/>
          </a:xfrm>
          <a:prstGeom prst="rect">
            <a:avLst/>
          </a:prstGeom>
        </p:spPr>
      </p:pic>
      <p:pic>
        <p:nvPicPr>
          <p:cNvPr id="12" name="Imagen 11"/>
          <p:cNvPicPr>
            <a:picLocks noChangeAspect="1"/>
          </p:cNvPicPr>
          <p:nvPr/>
        </p:nvPicPr>
        <p:blipFill>
          <a:blip r:embed="rId3"/>
          <a:stretch>
            <a:fillRect/>
          </a:stretch>
        </p:blipFill>
        <p:spPr>
          <a:xfrm>
            <a:off x="5134298" y="633742"/>
            <a:ext cx="3339746" cy="3933821"/>
          </a:xfrm>
          <a:prstGeom prst="rect">
            <a:avLst/>
          </a:prstGeom>
        </p:spPr>
      </p:pic>
    </p:spTree>
    <p:extLst>
      <p:ext uri="{BB962C8B-B14F-4D97-AF65-F5344CB8AC3E}">
        <p14:creationId xmlns:p14="http://schemas.microsoft.com/office/powerpoint/2010/main" val="4061274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3" name="Google Shape;253;p35"/>
          <p:cNvSpPr txBox="1">
            <a:spLocks noGrp="1"/>
          </p:cNvSpPr>
          <p:nvPr>
            <p:ph type="title"/>
          </p:nvPr>
        </p:nvSpPr>
        <p:spPr>
          <a:xfrm>
            <a:off x="428000" y="430524"/>
            <a:ext cx="389955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 </a:t>
            </a:r>
            <a:r>
              <a:rPr lang="en" sz="2400" dirty="0" smtClean="0"/>
              <a:t>A Sumar y Restar</a:t>
            </a:r>
            <a:endParaRPr sz="2400" dirty="0"/>
          </a:p>
        </p:txBody>
      </p:sp>
      <p:pic>
        <p:nvPicPr>
          <p:cNvPr id="5" name="Imagen 4"/>
          <p:cNvPicPr>
            <a:picLocks noChangeAspect="1"/>
          </p:cNvPicPr>
          <p:nvPr/>
        </p:nvPicPr>
        <p:blipFill>
          <a:blip r:embed="rId3"/>
          <a:stretch>
            <a:fillRect/>
          </a:stretch>
        </p:blipFill>
        <p:spPr>
          <a:xfrm>
            <a:off x="4997513" y="430525"/>
            <a:ext cx="3612333" cy="4321250"/>
          </a:xfrm>
          <a:prstGeom prst="rect">
            <a:avLst/>
          </a:prstGeom>
        </p:spPr>
      </p:pic>
      <p:pic>
        <p:nvPicPr>
          <p:cNvPr id="7" name="Imagen 6"/>
          <p:cNvPicPr>
            <a:picLocks noChangeAspect="1"/>
          </p:cNvPicPr>
          <p:nvPr/>
        </p:nvPicPr>
        <p:blipFill>
          <a:blip r:embed="rId4"/>
          <a:stretch>
            <a:fillRect/>
          </a:stretch>
        </p:blipFill>
        <p:spPr>
          <a:xfrm>
            <a:off x="504152" y="356666"/>
            <a:ext cx="3590855" cy="4230991"/>
          </a:xfrm>
          <a:prstGeom prst="rect">
            <a:avLst/>
          </a:prstGeom>
        </p:spPr>
      </p:pic>
      <p:sp>
        <p:nvSpPr>
          <p:cNvPr id="2" name="Conector 1"/>
          <p:cNvSpPr/>
          <p:nvPr/>
        </p:nvSpPr>
        <p:spPr>
          <a:xfrm>
            <a:off x="160922" y="4695004"/>
            <a:ext cx="534155" cy="337428"/>
          </a:xfrm>
          <a:prstGeom prst="flowChartConnector">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s-ES" sz="1200" b="1" dirty="0" smtClean="0">
                <a:solidFill>
                  <a:schemeClr val="bg2">
                    <a:lumMod val="50000"/>
                  </a:schemeClr>
                </a:solidFill>
              </a:rPr>
              <a:t>19</a:t>
            </a:r>
            <a:endParaRPr lang="en-US" sz="1200"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64155" y="1805254"/>
            <a:ext cx="6358679" cy="2432515"/>
          </a:xfrm>
          <a:prstGeom prst="rect">
            <a:avLst/>
          </a:prstGeom>
        </p:spPr>
      </p:pic>
      <p:sp>
        <p:nvSpPr>
          <p:cNvPr id="5" name="Rectángulo 4"/>
          <p:cNvSpPr/>
          <p:nvPr/>
        </p:nvSpPr>
        <p:spPr>
          <a:xfrm>
            <a:off x="1298688" y="1183533"/>
            <a:ext cx="6161367" cy="523220"/>
          </a:xfrm>
          <a:prstGeom prst="rect">
            <a:avLst/>
          </a:prstGeom>
        </p:spPr>
        <p:txBody>
          <a:bodyPr wrap="square">
            <a:spAutoFit/>
          </a:bodyPr>
          <a:lstStyle/>
          <a:p>
            <a:r>
              <a:rPr lang="es-ES" dirty="0"/>
              <a:t>Copia en tu cuaderno el objetivo de la clase, fecha y semana, luego escribe el ticket de salida y envías fotografía a la profesora.</a:t>
            </a:r>
          </a:p>
        </p:txBody>
      </p:sp>
      <p:pic>
        <p:nvPicPr>
          <p:cNvPr id="6" name="Imagen 5"/>
          <p:cNvPicPr>
            <a:picLocks noChangeAspect="1"/>
          </p:cNvPicPr>
          <p:nvPr/>
        </p:nvPicPr>
        <p:blipFill>
          <a:blip r:embed="rId3"/>
          <a:stretch>
            <a:fillRect/>
          </a:stretch>
        </p:blipFill>
        <p:spPr>
          <a:xfrm>
            <a:off x="1128076" y="433660"/>
            <a:ext cx="3679314" cy="1051108"/>
          </a:xfrm>
          <a:prstGeom prst="rect">
            <a:avLst/>
          </a:prstGeom>
        </p:spPr>
      </p:pic>
      <p:sp>
        <p:nvSpPr>
          <p:cNvPr id="8" name="Elipse 7"/>
          <p:cNvSpPr/>
          <p:nvPr/>
        </p:nvSpPr>
        <p:spPr>
          <a:xfrm>
            <a:off x="1298688" y="1973655"/>
            <a:ext cx="330936" cy="344032"/>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9" name="Imagen 8"/>
          <p:cNvPicPr>
            <a:picLocks noChangeAspect="1"/>
          </p:cNvPicPr>
          <p:nvPr/>
        </p:nvPicPr>
        <p:blipFill>
          <a:blip r:embed="rId4"/>
          <a:stretch>
            <a:fillRect/>
          </a:stretch>
        </p:blipFill>
        <p:spPr>
          <a:xfrm>
            <a:off x="5419119" y="1805254"/>
            <a:ext cx="2324876" cy="2560016"/>
          </a:xfrm>
          <a:prstGeom prst="rect">
            <a:avLst/>
          </a:prstGeom>
        </p:spPr>
      </p:pic>
    </p:spTree>
    <p:extLst>
      <p:ext uri="{BB962C8B-B14F-4D97-AF65-F5344CB8AC3E}">
        <p14:creationId xmlns:p14="http://schemas.microsoft.com/office/powerpoint/2010/main" val="3558638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03287" y="847876"/>
            <a:ext cx="6373639" cy="3095146"/>
          </a:xfrm>
          <a:prstGeom prst="rect">
            <a:avLst/>
          </a:prstGeom>
        </p:spPr>
      </p:pic>
      <p:pic>
        <p:nvPicPr>
          <p:cNvPr id="5" name="Imagen 4"/>
          <p:cNvPicPr>
            <a:picLocks noChangeAspect="1"/>
          </p:cNvPicPr>
          <p:nvPr/>
        </p:nvPicPr>
        <p:blipFill>
          <a:blip r:embed="rId3"/>
          <a:stretch>
            <a:fillRect/>
          </a:stretch>
        </p:blipFill>
        <p:spPr>
          <a:xfrm>
            <a:off x="6267733" y="1665837"/>
            <a:ext cx="2227152" cy="2516864"/>
          </a:xfrm>
          <a:prstGeom prst="rect">
            <a:avLst/>
          </a:prstGeom>
        </p:spPr>
      </p:pic>
    </p:spTree>
    <p:extLst>
      <p:ext uri="{BB962C8B-B14F-4D97-AF65-F5344CB8AC3E}">
        <p14:creationId xmlns:p14="http://schemas.microsoft.com/office/powerpoint/2010/main" val="3687865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61443522"/>
              </p:ext>
            </p:extLst>
          </p:nvPr>
        </p:nvGraphicFramePr>
        <p:xfrm>
          <a:off x="1506469" y="584363"/>
          <a:ext cx="6106723" cy="4053493"/>
        </p:xfrm>
        <a:graphic>
          <a:graphicData uri="http://schemas.openxmlformats.org/drawingml/2006/table">
            <a:tbl>
              <a:tblPr/>
              <a:tblGrid>
                <a:gridCol w="1455449">
                  <a:extLst>
                    <a:ext uri="{9D8B030D-6E8A-4147-A177-3AD203B41FA5}">
                      <a16:colId xmlns:a16="http://schemas.microsoft.com/office/drawing/2014/main" xmlns="" val="1843839452"/>
                    </a:ext>
                  </a:extLst>
                </a:gridCol>
                <a:gridCol w="4651274">
                  <a:extLst>
                    <a:ext uri="{9D8B030D-6E8A-4147-A177-3AD203B41FA5}">
                      <a16:colId xmlns:a16="http://schemas.microsoft.com/office/drawing/2014/main" xmlns="" val="2699200544"/>
                    </a:ext>
                  </a:extLst>
                </a:gridCol>
              </a:tblGrid>
              <a:tr h="2195157">
                <a:tc>
                  <a:txBody>
                    <a:bodyPr/>
                    <a:lstStyle/>
                    <a:p>
                      <a:pPr rtl="0" fontAlgn="t">
                        <a:spcBef>
                          <a:spcPts val="0"/>
                        </a:spcBef>
                        <a:spcAft>
                          <a:spcPts val="0"/>
                        </a:spcAft>
                      </a:pPr>
                      <a:r>
                        <a:rPr lang="en-US" sz="1200" b="1" i="0" u="none" strike="noStrike" dirty="0">
                          <a:solidFill>
                            <a:srgbClr val="000000"/>
                          </a:solidFill>
                          <a:effectLst/>
                          <a:latin typeface="Calibri" panose="020F0502020204030204" pitchFamily="34" charset="0"/>
                        </a:rPr>
                        <a:t>ACTIVIDAD(ES) Y RECURSOS PEDAGÓGICOS </a:t>
                      </a:r>
                      <a:endParaRPr lang="en-US" sz="1100" dirty="0">
                        <a:effectLst/>
                      </a:endParaRPr>
                    </a:p>
                  </a:txBody>
                  <a:tcPr marL="50990" marR="50990" marT="34964" marB="34964">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marL="0" marR="0" algn="just">
                        <a:spcBef>
                          <a:spcPts val="0"/>
                        </a:spcBef>
                        <a:spcAft>
                          <a:spcPts val="0"/>
                        </a:spcAft>
                      </a:pPr>
                      <a:r>
                        <a:rPr lang="es-CL" sz="1000" b="1" u="sng" dirty="0" smtClean="0">
                          <a:solidFill>
                            <a:schemeClr val="bg2">
                              <a:lumMod val="50000"/>
                            </a:schemeClr>
                          </a:solidFill>
                          <a:effectLst/>
                          <a:latin typeface="+mn-lt"/>
                        </a:rPr>
                        <a:t>Actividades:</a:t>
                      </a:r>
                    </a:p>
                    <a:p>
                      <a:pPr marL="285750" marR="0" indent="-285750" algn="just">
                        <a:spcBef>
                          <a:spcPts val="0"/>
                        </a:spcBef>
                        <a:spcAft>
                          <a:spcPts val="0"/>
                        </a:spcAft>
                        <a:buFont typeface="Arial" pitchFamily="34" charset="0"/>
                        <a:buChar char="•"/>
                      </a:pPr>
                      <a:r>
                        <a:rPr lang="es-CL" sz="1000" b="0" u="none" dirty="0" smtClean="0">
                          <a:solidFill>
                            <a:schemeClr val="bg2">
                              <a:lumMod val="50000"/>
                            </a:schemeClr>
                          </a:solidFill>
                          <a:effectLst/>
                          <a:latin typeface="+mn-lt"/>
                        </a:rPr>
                        <a:t>Recomendaciones.</a:t>
                      </a:r>
                    </a:p>
                    <a:p>
                      <a:pPr marL="285750" marR="0" indent="-285750" algn="just">
                        <a:spcBef>
                          <a:spcPts val="0"/>
                        </a:spcBef>
                        <a:spcAft>
                          <a:spcPts val="0"/>
                        </a:spcAft>
                        <a:buFont typeface="Arial" pitchFamily="34" charset="0"/>
                        <a:buChar char="•"/>
                      </a:pPr>
                      <a:r>
                        <a:rPr lang="es-CL" sz="1000" b="0" u="none" dirty="0" smtClean="0">
                          <a:solidFill>
                            <a:schemeClr val="bg2">
                              <a:lumMod val="50000"/>
                            </a:schemeClr>
                          </a:solidFill>
                          <a:effectLst/>
                          <a:latin typeface="+mn-lt"/>
                        </a:rPr>
                        <a:t>Desafío matemáticos</a:t>
                      </a:r>
                    </a:p>
                    <a:p>
                      <a:pPr marL="285750" marR="0" indent="-285750" algn="just">
                        <a:spcBef>
                          <a:spcPts val="0"/>
                        </a:spcBef>
                        <a:spcAft>
                          <a:spcPts val="0"/>
                        </a:spcAft>
                        <a:buFont typeface="Arial" pitchFamily="34" charset="0"/>
                        <a:buChar char="•"/>
                      </a:pPr>
                      <a:r>
                        <a:rPr lang="es-CL" sz="1000" b="0" u="none" dirty="0" smtClean="0">
                          <a:solidFill>
                            <a:schemeClr val="bg2">
                              <a:lumMod val="50000"/>
                            </a:schemeClr>
                          </a:solidFill>
                          <a:effectLst/>
                          <a:latin typeface="+mn-lt"/>
                        </a:rPr>
                        <a:t>Motivación:</a:t>
                      </a:r>
                      <a:r>
                        <a:rPr lang="es-CL" sz="1000" b="0" u="none" baseline="0" dirty="0" smtClean="0">
                          <a:solidFill>
                            <a:schemeClr val="bg2">
                              <a:lumMod val="50000"/>
                            </a:schemeClr>
                          </a:solidFill>
                          <a:effectLst/>
                          <a:latin typeface="+mn-lt"/>
                        </a:rPr>
                        <a:t> </a:t>
                      </a:r>
                      <a:r>
                        <a:rPr lang="es-CL" sz="1000" b="0" u="none" dirty="0" smtClean="0">
                          <a:solidFill>
                            <a:schemeClr val="bg2">
                              <a:lumMod val="50000"/>
                            </a:schemeClr>
                          </a:solidFill>
                          <a:effectLst/>
                          <a:latin typeface="+mn-lt"/>
                        </a:rPr>
                        <a:t>Recordar algunos conceptos importantes.</a:t>
                      </a:r>
                      <a:r>
                        <a:rPr lang="es-CL" sz="1000" b="0" u="none" baseline="0" dirty="0" smtClean="0">
                          <a:solidFill>
                            <a:schemeClr val="bg2">
                              <a:lumMod val="50000"/>
                            </a:schemeClr>
                          </a:solidFill>
                          <a:effectLst/>
                          <a:latin typeface="+mn-lt"/>
                        </a:rPr>
                        <a:t> </a:t>
                      </a:r>
                      <a:r>
                        <a:rPr lang="es-CL" sz="1000" b="0" u="none" baseline="0" dirty="0" smtClean="0">
                          <a:solidFill>
                            <a:schemeClr val="tx1"/>
                          </a:solidFill>
                          <a:effectLst/>
                          <a:latin typeface="+mn-lt"/>
                        </a:rPr>
                        <a:t>¿Recuerdas lo qué es una unidad?, con tu manito muestra una unidad ¿Recuerdas lo qué es una decena?  ¿Cuántas unidades necesito para formar una decena? Con tus manos muéstrame una decena.</a:t>
                      </a:r>
                      <a:endParaRPr lang="es-CL" sz="1000" b="0" u="none" dirty="0" smtClean="0">
                        <a:solidFill>
                          <a:schemeClr val="tx1"/>
                        </a:solidFill>
                        <a:effectLst/>
                        <a:latin typeface="+mn-lt"/>
                      </a:endParaRPr>
                    </a:p>
                    <a:p>
                      <a:pPr marL="285750" marR="0" indent="-285750" algn="just">
                        <a:spcBef>
                          <a:spcPts val="0"/>
                        </a:spcBef>
                        <a:spcAft>
                          <a:spcPts val="0"/>
                        </a:spcAft>
                        <a:buFont typeface="Arial" pitchFamily="34" charset="0"/>
                        <a:buChar char="•"/>
                      </a:pPr>
                      <a:r>
                        <a:rPr lang="es-CL" sz="1000" b="0" u="none" dirty="0" smtClean="0">
                          <a:solidFill>
                            <a:schemeClr val="bg2">
                              <a:lumMod val="50000"/>
                            </a:schemeClr>
                          </a:solidFill>
                          <a:effectLst/>
                          <a:latin typeface="+mn-lt"/>
                        </a:rPr>
                        <a:t>Usan ejemplos contextualizados.</a:t>
                      </a:r>
                    </a:p>
                    <a:p>
                      <a:pPr marL="285750" marR="0" indent="-285750" algn="just">
                        <a:spcBef>
                          <a:spcPts val="0"/>
                        </a:spcBef>
                        <a:spcAft>
                          <a:spcPts val="0"/>
                        </a:spcAft>
                        <a:buFont typeface="Arial" pitchFamily="34" charset="0"/>
                        <a:buChar char="•"/>
                      </a:pPr>
                      <a:r>
                        <a:rPr lang="es-CL" sz="1000" b="0" u="none" dirty="0" smtClean="0">
                          <a:solidFill>
                            <a:schemeClr val="bg2">
                              <a:lumMod val="50000"/>
                            </a:schemeClr>
                          </a:solidFill>
                          <a:effectLst/>
                          <a:latin typeface="+mn-lt"/>
                        </a:rPr>
                        <a:t>Realizan ejercicios relacionados con el contenido en cuaderno</a:t>
                      </a:r>
                      <a:r>
                        <a:rPr lang="es-CL" sz="1000" b="0" u="none" baseline="0" dirty="0" smtClean="0">
                          <a:solidFill>
                            <a:schemeClr val="bg2">
                              <a:lumMod val="50000"/>
                            </a:schemeClr>
                          </a:solidFill>
                          <a:effectLst/>
                          <a:latin typeface="+mn-lt"/>
                        </a:rPr>
                        <a:t> del estudiante de matemática (pág.19) y cuaderno de actividades                  ( pág.11)</a:t>
                      </a:r>
                      <a:endParaRPr lang="es-CL" sz="1000" b="0" u="none" dirty="0" smtClean="0">
                        <a:solidFill>
                          <a:schemeClr val="bg2">
                            <a:lumMod val="50000"/>
                          </a:schemeClr>
                        </a:solidFill>
                        <a:effectLst/>
                        <a:latin typeface="+mn-lt"/>
                      </a:endParaRPr>
                    </a:p>
                    <a:p>
                      <a:pPr marL="0" marR="0" algn="just">
                        <a:spcBef>
                          <a:spcPts val="0"/>
                        </a:spcBef>
                        <a:spcAft>
                          <a:spcPts val="0"/>
                        </a:spcAft>
                      </a:pPr>
                      <a:r>
                        <a:rPr lang="es-CL" sz="1000" b="1" u="sng" dirty="0" smtClean="0">
                          <a:solidFill>
                            <a:schemeClr val="bg2">
                              <a:lumMod val="50000"/>
                            </a:schemeClr>
                          </a:solidFill>
                          <a:effectLst/>
                          <a:latin typeface="+mn-lt"/>
                        </a:rPr>
                        <a:t>Recursos: </a:t>
                      </a:r>
                    </a:p>
                    <a:p>
                      <a:pPr marL="0" marR="0" algn="just">
                        <a:spcBef>
                          <a:spcPts val="0"/>
                        </a:spcBef>
                        <a:spcAft>
                          <a:spcPts val="0"/>
                        </a:spcAft>
                      </a:pPr>
                      <a:r>
                        <a:rPr lang="es-CL" sz="1000" b="0" u="none" dirty="0" smtClean="0">
                          <a:solidFill>
                            <a:schemeClr val="bg2">
                              <a:lumMod val="50000"/>
                            </a:schemeClr>
                          </a:solidFill>
                          <a:effectLst/>
                          <a:latin typeface="+mn-lt"/>
                        </a:rPr>
                        <a:t>•</a:t>
                      </a:r>
                      <a:r>
                        <a:rPr lang="es-CL" sz="1000" b="0" u="none" baseline="0" dirty="0" smtClean="0">
                          <a:solidFill>
                            <a:schemeClr val="bg2">
                              <a:lumMod val="50000"/>
                            </a:schemeClr>
                          </a:solidFill>
                          <a:effectLst/>
                          <a:latin typeface="+mn-lt"/>
                        </a:rPr>
                        <a:t> </a:t>
                      </a:r>
                      <a:r>
                        <a:rPr lang="es-CL" sz="1000" b="0" u="none" dirty="0" smtClean="0">
                          <a:solidFill>
                            <a:schemeClr val="bg2">
                              <a:lumMod val="50000"/>
                            </a:schemeClr>
                          </a:solidFill>
                          <a:effectLst/>
                          <a:latin typeface="+mn-lt"/>
                        </a:rPr>
                        <a:t>Guía en forma digital (ppt)</a:t>
                      </a:r>
                      <a:r>
                        <a:rPr lang="es-CL" sz="1000" b="0" u="none" baseline="0" dirty="0" smtClean="0">
                          <a:solidFill>
                            <a:schemeClr val="bg2">
                              <a:lumMod val="50000"/>
                            </a:schemeClr>
                          </a:solidFill>
                          <a:effectLst/>
                          <a:latin typeface="+mn-lt"/>
                        </a:rPr>
                        <a:t> c</a:t>
                      </a:r>
                      <a:r>
                        <a:rPr lang="es-CL" sz="1000" b="0" u="none" dirty="0" smtClean="0">
                          <a:solidFill>
                            <a:schemeClr val="bg2">
                              <a:lumMod val="50000"/>
                            </a:schemeClr>
                          </a:solidFill>
                          <a:effectLst/>
                          <a:latin typeface="+mn-lt"/>
                        </a:rPr>
                        <a:t>uaderno de la asignatura,</a:t>
                      </a:r>
                      <a:r>
                        <a:rPr lang="es-CL" sz="1000" b="0" u="none" baseline="0" dirty="0" smtClean="0">
                          <a:solidFill>
                            <a:schemeClr val="bg2">
                              <a:lumMod val="50000"/>
                            </a:schemeClr>
                          </a:solidFill>
                          <a:effectLst/>
                          <a:latin typeface="+mn-lt"/>
                        </a:rPr>
                        <a:t> l</a:t>
                      </a:r>
                      <a:r>
                        <a:rPr lang="es-CL" sz="1000" b="0" u="none" dirty="0" smtClean="0">
                          <a:solidFill>
                            <a:schemeClr val="bg2">
                              <a:lumMod val="50000"/>
                            </a:schemeClr>
                          </a:solidFill>
                          <a:effectLst/>
                          <a:latin typeface="+mn-lt"/>
                        </a:rPr>
                        <a:t>ápiz</a:t>
                      </a:r>
                      <a:r>
                        <a:rPr lang="es-CL" sz="1000" b="0" u="none" baseline="0" dirty="0" smtClean="0">
                          <a:solidFill>
                            <a:schemeClr val="bg2">
                              <a:lumMod val="50000"/>
                            </a:schemeClr>
                          </a:solidFill>
                          <a:effectLst/>
                          <a:latin typeface="+mn-lt"/>
                        </a:rPr>
                        <a:t> </a:t>
                      </a:r>
                      <a:r>
                        <a:rPr lang="es-CL" sz="1000" b="0" u="none" dirty="0" smtClean="0">
                          <a:solidFill>
                            <a:schemeClr val="bg2">
                              <a:lumMod val="50000"/>
                            </a:schemeClr>
                          </a:solidFill>
                          <a:effectLst/>
                          <a:latin typeface="+mn-lt"/>
                        </a:rPr>
                        <a:t>grafito, goma  de borrar,</a:t>
                      </a:r>
                      <a:r>
                        <a:rPr lang="es-CL" sz="1000" b="0" u="none" baseline="0" dirty="0" smtClean="0">
                          <a:solidFill>
                            <a:schemeClr val="bg2">
                              <a:lumMod val="50000"/>
                            </a:schemeClr>
                          </a:solidFill>
                          <a:effectLst/>
                          <a:latin typeface="+mn-lt"/>
                        </a:rPr>
                        <a:t> c</a:t>
                      </a:r>
                      <a:r>
                        <a:rPr lang="es-CL" sz="1000" b="0" u="none" dirty="0" smtClean="0">
                          <a:solidFill>
                            <a:schemeClr val="bg2">
                              <a:lumMod val="50000"/>
                            </a:schemeClr>
                          </a:solidFill>
                          <a:effectLst/>
                          <a:latin typeface="+mn-lt"/>
                        </a:rPr>
                        <a:t>uaderno</a:t>
                      </a:r>
                      <a:r>
                        <a:rPr lang="es-CL" sz="1000" b="0" u="none" baseline="0" dirty="0" smtClean="0">
                          <a:solidFill>
                            <a:schemeClr val="bg2">
                              <a:lumMod val="50000"/>
                            </a:schemeClr>
                          </a:solidFill>
                          <a:effectLst/>
                          <a:latin typeface="+mn-lt"/>
                        </a:rPr>
                        <a:t> de trabajo de matemática.</a:t>
                      </a:r>
                      <a:endParaRPr lang="es-CL" sz="1000" b="0" u="none" dirty="0" smtClean="0">
                        <a:solidFill>
                          <a:schemeClr val="bg2">
                            <a:lumMod val="50000"/>
                          </a:schemeClr>
                        </a:solidFill>
                        <a:effectLst/>
                        <a:latin typeface="+mn-lt"/>
                      </a:endParaRPr>
                    </a:p>
                    <a:p>
                      <a:pPr rtl="0" fontAlgn="t">
                        <a:spcBef>
                          <a:spcPts val="0"/>
                        </a:spcBef>
                        <a:spcAft>
                          <a:spcPts val="0"/>
                        </a:spcAft>
                      </a:pPr>
                      <a:endParaRPr lang="es-ES" sz="1000" dirty="0">
                        <a:effectLst/>
                      </a:endParaRPr>
                    </a:p>
                  </a:txBody>
                  <a:tcPr marL="50990" marR="50990" marT="34964" marB="34964">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5126285"/>
                  </a:ext>
                </a:extLst>
              </a:tr>
              <a:tr h="427966">
                <a:tc>
                  <a:txBody>
                    <a:bodyPr/>
                    <a:lstStyle/>
                    <a:p>
                      <a:pPr rtl="0" fontAlgn="t">
                        <a:spcBef>
                          <a:spcPts val="0"/>
                        </a:spcBef>
                        <a:spcAft>
                          <a:spcPts val="0"/>
                        </a:spcAft>
                      </a:pPr>
                      <a:r>
                        <a:rPr lang="en-US" sz="1200" b="1" i="0" u="none" strike="noStrike">
                          <a:solidFill>
                            <a:srgbClr val="000000"/>
                          </a:solidFill>
                          <a:effectLst/>
                          <a:latin typeface="Calibri" panose="020F0502020204030204" pitchFamily="34" charset="0"/>
                        </a:rPr>
                        <a:t>EVALUACIÓN FORMATIVA</a:t>
                      </a:r>
                      <a:endParaRPr lang="en-US" sz="1100">
                        <a:effectLst/>
                      </a:endParaRPr>
                    </a:p>
                  </a:txBody>
                  <a:tcPr marL="50990" marR="50990" marT="34964" marB="34964">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rtl="0" fontAlgn="t">
                        <a:spcBef>
                          <a:spcPts val="0"/>
                        </a:spcBef>
                        <a:spcAft>
                          <a:spcPts val="0"/>
                        </a:spcAft>
                      </a:pPr>
                      <a:r>
                        <a:rPr lang="en-US" sz="1000" b="1" i="0" u="none" strike="noStrike" dirty="0">
                          <a:solidFill>
                            <a:srgbClr val="000000"/>
                          </a:solidFill>
                          <a:effectLst/>
                          <a:latin typeface="Calibri" panose="020F0502020204030204" pitchFamily="34" charset="0"/>
                        </a:rPr>
                        <a:t>TICKET DE </a:t>
                      </a:r>
                      <a:r>
                        <a:rPr lang="en-US" sz="1000" b="1" i="0" u="none" strike="noStrike" dirty="0" smtClean="0">
                          <a:solidFill>
                            <a:srgbClr val="000000"/>
                          </a:solidFill>
                          <a:effectLst/>
                          <a:latin typeface="Calibri" panose="020F0502020204030204" pitchFamily="34" charset="0"/>
                        </a:rPr>
                        <a:t>SALIDA  (resolver problemas matemáticos)</a:t>
                      </a:r>
                      <a:endParaRPr lang="en-US" sz="1000" dirty="0">
                        <a:effectLst/>
                      </a:endParaRPr>
                    </a:p>
                  </a:txBody>
                  <a:tcPr marL="50990" marR="50990" marT="34964" marB="34964">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5246066"/>
                  </a:ext>
                </a:extLst>
              </a:tr>
              <a:tr h="1261877">
                <a:tc>
                  <a:txBody>
                    <a:bodyPr/>
                    <a:lstStyle/>
                    <a:p>
                      <a:pPr rtl="0" fontAlgn="t">
                        <a:spcBef>
                          <a:spcPts val="0"/>
                        </a:spcBef>
                        <a:spcAft>
                          <a:spcPts val="0"/>
                        </a:spcAft>
                      </a:pPr>
                      <a:r>
                        <a:rPr lang="es-ES" sz="1200" b="1" i="0" u="none" strike="noStrike">
                          <a:solidFill>
                            <a:srgbClr val="000000"/>
                          </a:solidFill>
                          <a:effectLst/>
                          <a:latin typeface="Calibri" panose="020F0502020204030204" pitchFamily="34" charset="0"/>
                        </a:rPr>
                        <a:t>ESTE MÓDULO DEBE SER ENVIADO AL SIGUIENTE CORREO ELECTRÓNICO</a:t>
                      </a:r>
                      <a:endParaRPr lang="es-ES" sz="1100">
                        <a:effectLst/>
                      </a:endParaRPr>
                    </a:p>
                  </a:txBody>
                  <a:tcPr marL="50990" marR="50990" marT="34964" marB="34964">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BE5F1"/>
                    </a:solidFill>
                  </a:tcPr>
                </a:tc>
                <a:tc>
                  <a:txBody>
                    <a:bodyPr/>
                    <a:lstStyle/>
                    <a:p>
                      <a:pPr rtl="0" fontAlgn="t">
                        <a:spcBef>
                          <a:spcPts val="0"/>
                        </a:spcBef>
                        <a:spcAft>
                          <a:spcPts val="0"/>
                        </a:spcAft>
                      </a:pPr>
                      <a:r>
                        <a:rPr lang="es-ES" sz="1000" dirty="0" smtClean="0">
                          <a:solidFill>
                            <a:schemeClr val="bg2">
                              <a:lumMod val="50000"/>
                            </a:schemeClr>
                          </a:solidFill>
                          <a:effectLst/>
                        </a:rPr>
                        <a:t>Isabel.gomez@colegio-jeanpiaget.cl (2do.A)</a:t>
                      </a:r>
                    </a:p>
                    <a:p>
                      <a:pPr rtl="0" fontAlgn="t">
                        <a:spcBef>
                          <a:spcPts val="0"/>
                        </a:spcBef>
                        <a:spcAft>
                          <a:spcPts val="0"/>
                        </a:spcAft>
                      </a:pPr>
                      <a:r>
                        <a:rPr lang="es-ES" sz="1000" dirty="0" smtClean="0">
                          <a:solidFill>
                            <a:schemeClr val="bg2">
                              <a:lumMod val="50000"/>
                            </a:schemeClr>
                          </a:solidFill>
                          <a:effectLst/>
                        </a:rPr>
                        <a:t>Priscila.salas@colegio-jeanpiaget.cl  (2do.B)</a:t>
                      </a:r>
                    </a:p>
                    <a:p>
                      <a:pPr rtl="0" fontAlgn="t">
                        <a:spcBef>
                          <a:spcPts val="0"/>
                        </a:spcBef>
                        <a:spcAft>
                          <a:spcPts val="0"/>
                        </a:spcAft>
                      </a:pPr>
                      <a:r>
                        <a:rPr lang="es-ES" sz="1000" dirty="0" smtClean="0">
                          <a:solidFill>
                            <a:schemeClr val="bg2">
                              <a:lumMod val="50000"/>
                            </a:schemeClr>
                          </a:solidFill>
                          <a:effectLst/>
                        </a:rPr>
                        <a:t>Luego copia en el cuaderno  el ticket de salida,</a:t>
                      </a:r>
                      <a:r>
                        <a:rPr lang="es-ES" sz="1000" baseline="0" dirty="0" smtClean="0">
                          <a:solidFill>
                            <a:schemeClr val="bg2">
                              <a:lumMod val="50000"/>
                            </a:schemeClr>
                          </a:solidFill>
                          <a:effectLst/>
                        </a:rPr>
                        <a:t> </a:t>
                      </a:r>
                      <a:r>
                        <a:rPr lang="es-ES" sz="1000" dirty="0" smtClean="0">
                          <a:solidFill>
                            <a:schemeClr val="bg2">
                              <a:lumMod val="50000"/>
                            </a:schemeClr>
                          </a:solidFill>
                          <a:effectLst/>
                        </a:rPr>
                        <a:t>objetivo la clase y número de la semana. FAVOR DE ENVIAR al correo o al whatsapp celular del curso 2do. A o al 2do.B con</a:t>
                      </a:r>
                      <a:r>
                        <a:rPr lang="es-ES" sz="1000" baseline="0" dirty="0" smtClean="0">
                          <a:solidFill>
                            <a:schemeClr val="bg2">
                              <a:lumMod val="50000"/>
                            </a:schemeClr>
                          </a:solidFill>
                          <a:effectLst/>
                        </a:rPr>
                        <a:t> fecha 07 de Agosto.</a:t>
                      </a:r>
                      <a:endParaRPr lang="es-ES" sz="1000" dirty="0" smtClean="0">
                        <a:solidFill>
                          <a:schemeClr val="bg2">
                            <a:lumMod val="50000"/>
                          </a:schemeClr>
                        </a:solidFill>
                        <a:effectLst/>
                      </a:endParaRPr>
                    </a:p>
                    <a:p>
                      <a:pPr rtl="0" fontAlgn="t">
                        <a:spcBef>
                          <a:spcPts val="0"/>
                        </a:spcBef>
                        <a:spcAft>
                          <a:spcPts val="0"/>
                        </a:spcAft>
                      </a:pPr>
                      <a:endParaRPr lang="es-ES" sz="1000" dirty="0">
                        <a:effectLst/>
                      </a:endParaRPr>
                    </a:p>
                  </a:txBody>
                  <a:tcPr marL="50990" marR="50990" marT="34964" marB="34964">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7059405"/>
                  </a:ext>
                </a:extLst>
              </a:tr>
            </a:tbl>
          </a:graphicData>
        </a:graphic>
      </p:graphicFrame>
      <p:sp>
        <p:nvSpPr>
          <p:cNvPr id="5" name="Rectangle 1"/>
          <p:cNvSpPr>
            <a:spLocks noChangeArrowheads="1"/>
          </p:cNvSpPr>
          <p:nvPr/>
        </p:nvSpPr>
        <p:spPr bwMode="auto">
          <a:xfrm>
            <a:off x="1702999" y="58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3200" dirty="0" smtClean="0">
                <a:solidFill>
                  <a:schemeClr val="accent2"/>
                </a:solidFill>
              </a:rPr>
              <a:t>SEMANA 19 </a:t>
            </a:r>
            <a:br>
              <a:rPr lang="es-CL" sz="3200" dirty="0" smtClean="0">
                <a:solidFill>
                  <a:schemeClr val="accent2"/>
                </a:solidFill>
              </a:rPr>
            </a:br>
            <a:r>
              <a:rPr lang="es-CL" sz="3200" dirty="0" smtClean="0"/>
              <a:t>MATEMÁTICA </a:t>
            </a:r>
            <a:br>
              <a:rPr lang="es-CL" sz="3200" dirty="0" smtClean="0"/>
            </a:br>
            <a:r>
              <a:rPr lang="es-CL" sz="3200" dirty="0" smtClean="0"/>
              <a:t>2° BÁSICO.</a:t>
            </a:r>
            <a:endParaRPr sz="3200" dirty="0">
              <a:solidFill>
                <a:schemeClr val="accent2"/>
              </a:solidFill>
            </a:endParaRPr>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4" name="Imagen 3"/>
          <p:cNvPicPr>
            <a:picLocks noChangeAspect="1"/>
          </p:cNvPicPr>
          <p:nvPr/>
        </p:nvPicPr>
        <p:blipFill>
          <a:blip r:embed="rId3"/>
          <a:stretch>
            <a:fillRect/>
          </a:stretch>
        </p:blipFill>
        <p:spPr>
          <a:xfrm>
            <a:off x="1736133" y="3391001"/>
            <a:ext cx="1300384" cy="1300384"/>
          </a:xfrm>
          <a:prstGeom prst="rect">
            <a:avLst/>
          </a:prstGeom>
        </p:spPr>
      </p:pic>
      <p:pic>
        <p:nvPicPr>
          <p:cNvPr id="5" name="Imagen 4"/>
          <p:cNvPicPr>
            <a:picLocks noChangeAspect="1"/>
          </p:cNvPicPr>
          <p:nvPr/>
        </p:nvPicPr>
        <p:blipFill>
          <a:blip r:embed="rId4"/>
          <a:stretch>
            <a:fillRect/>
          </a:stretch>
        </p:blipFill>
        <p:spPr>
          <a:xfrm rot="20091639">
            <a:off x="1913681" y="1117883"/>
            <a:ext cx="1904653" cy="1221081"/>
          </a:xfrm>
          <a:prstGeom prst="rect">
            <a:avLst/>
          </a:prstGeom>
        </p:spPr>
      </p:pic>
      <p:pic>
        <p:nvPicPr>
          <p:cNvPr id="6" name="Imagen 5"/>
          <p:cNvPicPr>
            <a:picLocks noChangeAspect="1"/>
          </p:cNvPicPr>
          <p:nvPr/>
        </p:nvPicPr>
        <p:blipFill>
          <a:blip r:embed="rId5"/>
          <a:stretch>
            <a:fillRect/>
          </a:stretch>
        </p:blipFill>
        <p:spPr>
          <a:xfrm>
            <a:off x="5936859" y="1050298"/>
            <a:ext cx="1204631" cy="1562201"/>
          </a:xfrm>
          <a:prstGeom prst="rect">
            <a:avLst/>
          </a:prstGeom>
        </p:spPr>
      </p:pic>
      <p:pic>
        <p:nvPicPr>
          <p:cNvPr id="8" name="Imagen 7"/>
          <p:cNvPicPr>
            <a:picLocks noChangeAspect="1"/>
          </p:cNvPicPr>
          <p:nvPr/>
        </p:nvPicPr>
        <p:blipFill>
          <a:blip r:embed="rId6"/>
          <a:stretch>
            <a:fillRect/>
          </a:stretch>
        </p:blipFill>
        <p:spPr>
          <a:xfrm>
            <a:off x="5973488" y="3105339"/>
            <a:ext cx="1597000" cy="114800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3"/>
          <p:cNvSpPr txBox="1">
            <a:spLocks noGrp="1"/>
          </p:cNvSpPr>
          <p:nvPr>
            <p:ph type="title"/>
          </p:nvPr>
        </p:nvSpPr>
        <p:spPr>
          <a:xfrm>
            <a:off x="2299683" y="332793"/>
            <a:ext cx="452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u="sng" dirty="0" smtClean="0"/>
              <a:t>Antes de comenzar</a:t>
            </a:r>
            <a:endParaRPr sz="3200" u="sng" dirty="0"/>
          </a:p>
        </p:txBody>
      </p:sp>
      <p:sp>
        <p:nvSpPr>
          <p:cNvPr id="409" name="Google Shape;409;p43"/>
          <p:cNvSpPr txBox="1">
            <a:spLocks noGrp="1"/>
          </p:cNvSpPr>
          <p:nvPr>
            <p:ph type="title"/>
          </p:nvPr>
        </p:nvSpPr>
        <p:spPr>
          <a:xfrm>
            <a:off x="1303900" y="1485308"/>
            <a:ext cx="995783" cy="3817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rPr>
              <a:t>N° </a:t>
            </a:r>
            <a:r>
              <a:rPr lang="en" sz="1800" dirty="0">
                <a:solidFill>
                  <a:schemeClr val="dk2"/>
                </a:solidFill>
              </a:rPr>
              <a:t>1</a:t>
            </a:r>
            <a:endParaRPr sz="1800" dirty="0">
              <a:solidFill>
                <a:schemeClr val="dk2"/>
              </a:solidFill>
            </a:endParaRPr>
          </a:p>
        </p:txBody>
      </p:sp>
      <p:pic>
        <p:nvPicPr>
          <p:cNvPr id="410" name="Google Shape;410;p43"/>
          <p:cNvPicPr preferRelativeResize="0"/>
          <p:nvPr/>
        </p:nvPicPr>
        <p:blipFill>
          <a:blip r:embed="rId3">
            <a:alphaModFix amt="86000"/>
          </a:blip>
          <a:stretch>
            <a:fillRect/>
          </a:stretch>
        </p:blipFill>
        <p:spPr>
          <a:xfrm rot="729280">
            <a:off x="2093519" y="2093568"/>
            <a:ext cx="1168516" cy="689430"/>
          </a:xfrm>
          <a:prstGeom prst="rect">
            <a:avLst/>
          </a:prstGeom>
          <a:noFill/>
          <a:ln>
            <a:noFill/>
          </a:ln>
        </p:spPr>
      </p:pic>
      <p:pic>
        <p:nvPicPr>
          <p:cNvPr id="411" name="Google Shape;411;p43"/>
          <p:cNvPicPr preferRelativeResize="0"/>
          <p:nvPr/>
        </p:nvPicPr>
        <p:blipFill>
          <a:blip r:embed="rId3">
            <a:alphaModFix amt="86000"/>
          </a:blip>
          <a:stretch>
            <a:fillRect/>
          </a:stretch>
        </p:blipFill>
        <p:spPr>
          <a:xfrm rot="729280">
            <a:off x="3167764" y="2538861"/>
            <a:ext cx="1168516" cy="689430"/>
          </a:xfrm>
          <a:prstGeom prst="rect">
            <a:avLst/>
          </a:prstGeom>
          <a:noFill/>
          <a:ln>
            <a:noFill/>
          </a:ln>
        </p:spPr>
      </p:pic>
      <p:pic>
        <p:nvPicPr>
          <p:cNvPr id="412" name="Google Shape;412;p43"/>
          <p:cNvPicPr preferRelativeResize="0"/>
          <p:nvPr/>
        </p:nvPicPr>
        <p:blipFill>
          <a:blip r:embed="rId3">
            <a:alphaModFix amt="86000"/>
          </a:blip>
          <a:stretch>
            <a:fillRect/>
          </a:stretch>
        </p:blipFill>
        <p:spPr>
          <a:xfrm rot="729280">
            <a:off x="4464093" y="2392295"/>
            <a:ext cx="1168516" cy="689430"/>
          </a:xfrm>
          <a:prstGeom prst="rect">
            <a:avLst/>
          </a:prstGeom>
          <a:noFill/>
          <a:ln>
            <a:noFill/>
          </a:ln>
        </p:spPr>
      </p:pic>
      <p:pic>
        <p:nvPicPr>
          <p:cNvPr id="413" name="Google Shape;413;p43"/>
          <p:cNvPicPr preferRelativeResize="0"/>
          <p:nvPr/>
        </p:nvPicPr>
        <p:blipFill>
          <a:blip r:embed="rId3">
            <a:alphaModFix amt="86000"/>
          </a:blip>
          <a:stretch>
            <a:fillRect/>
          </a:stretch>
        </p:blipFill>
        <p:spPr>
          <a:xfrm rot="678187">
            <a:off x="1217533" y="1331476"/>
            <a:ext cx="1168516" cy="689430"/>
          </a:xfrm>
          <a:prstGeom prst="rect">
            <a:avLst/>
          </a:prstGeom>
          <a:noFill/>
          <a:ln>
            <a:noFill/>
          </a:ln>
        </p:spPr>
      </p:pic>
      <p:sp>
        <p:nvSpPr>
          <p:cNvPr id="414" name="Google Shape;414;p43"/>
          <p:cNvSpPr txBox="1">
            <a:spLocks noGrp="1"/>
          </p:cNvSpPr>
          <p:nvPr>
            <p:ph type="title"/>
          </p:nvPr>
        </p:nvSpPr>
        <p:spPr>
          <a:xfrm>
            <a:off x="2074493" y="2164311"/>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rPr>
              <a:t>N° 2</a:t>
            </a:r>
            <a:endParaRPr sz="1800" dirty="0">
              <a:solidFill>
                <a:schemeClr val="dk2"/>
              </a:solidFill>
            </a:endParaRPr>
          </a:p>
        </p:txBody>
      </p:sp>
      <p:sp>
        <p:nvSpPr>
          <p:cNvPr id="415" name="Google Shape;415;p43"/>
          <p:cNvSpPr txBox="1">
            <a:spLocks noGrp="1"/>
          </p:cNvSpPr>
          <p:nvPr>
            <p:ph type="title"/>
          </p:nvPr>
        </p:nvSpPr>
        <p:spPr>
          <a:xfrm>
            <a:off x="3109257" y="2609604"/>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rPr>
              <a:t>N° </a:t>
            </a:r>
            <a:r>
              <a:rPr lang="en" sz="1800" dirty="0">
                <a:solidFill>
                  <a:schemeClr val="dk2"/>
                </a:solidFill>
              </a:rPr>
              <a:t>3</a:t>
            </a:r>
            <a:endParaRPr sz="1800" dirty="0">
              <a:solidFill>
                <a:schemeClr val="dk2"/>
              </a:solidFill>
            </a:endParaRPr>
          </a:p>
        </p:txBody>
      </p:sp>
      <p:sp>
        <p:nvSpPr>
          <p:cNvPr id="416" name="Google Shape;416;p43"/>
          <p:cNvSpPr txBox="1">
            <a:spLocks noGrp="1"/>
          </p:cNvSpPr>
          <p:nvPr>
            <p:ph type="title"/>
          </p:nvPr>
        </p:nvSpPr>
        <p:spPr>
          <a:xfrm>
            <a:off x="4426914" y="2435576"/>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rPr>
              <a:t>N° 4</a:t>
            </a:r>
            <a:endParaRPr sz="1800" dirty="0">
              <a:solidFill>
                <a:schemeClr val="dk2"/>
              </a:solidFill>
            </a:endParaRPr>
          </a:p>
        </p:txBody>
      </p:sp>
      <p:sp>
        <p:nvSpPr>
          <p:cNvPr id="417" name="Google Shape;417;p43"/>
          <p:cNvSpPr txBox="1">
            <a:spLocks noGrp="1"/>
          </p:cNvSpPr>
          <p:nvPr>
            <p:ph type="subTitle" idx="4294967295"/>
          </p:nvPr>
        </p:nvSpPr>
        <p:spPr>
          <a:xfrm>
            <a:off x="920726" y="2355946"/>
            <a:ext cx="1382107" cy="580150"/>
          </a:xfrm>
          <a:prstGeom prst="rect">
            <a:avLst/>
          </a:prstGeom>
        </p:spPr>
        <p:txBody>
          <a:bodyPr spcFirstLastPara="1" wrap="square" lIns="91425" tIns="91425" rIns="91425" bIns="91425" anchor="t" anchorCtr="0">
            <a:noAutofit/>
          </a:bodyPr>
          <a:lstStyle/>
          <a:p>
            <a:pPr marL="0" indent="0" algn="ctr">
              <a:spcAft>
                <a:spcPts val="1600"/>
              </a:spcAft>
              <a:buNone/>
            </a:pPr>
            <a:r>
              <a:rPr lang="es-CL" sz="1200" b="1" dirty="0">
                <a:solidFill>
                  <a:schemeClr val="accent6">
                    <a:lumMod val="50000"/>
                  </a:schemeClr>
                </a:solidFill>
                <a:latin typeface="Arial" panose="020B0604020202020204" pitchFamily="34" charset="0"/>
                <a:cs typeface="Arial" panose="020B0604020202020204" pitchFamily="34" charset="0"/>
              </a:rPr>
              <a:t>M</a:t>
            </a:r>
            <a:r>
              <a:rPr lang="es-CL" sz="1200" b="1" dirty="0" smtClean="0">
                <a:solidFill>
                  <a:schemeClr val="accent6">
                    <a:lumMod val="50000"/>
                  </a:schemeClr>
                </a:solidFill>
                <a:latin typeface="Arial" panose="020B0604020202020204" pitchFamily="34" charset="0"/>
                <a:cs typeface="Arial" panose="020B0604020202020204" pitchFamily="34" charset="0"/>
              </a:rPr>
              <a:t>antener</a:t>
            </a:r>
            <a:r>
              <a:rPr lang="en-US" sz="1200" b="1" dirty="0" smtClean="0">
                <a:solidFill>
                  <a:schemeClr val="accent6">
                    <a:lumMod val="50000"/>
                  </a:schemeClr>
                </a:solidFill>
                <a:latin typeface="Arial" panose="020B0604020202020204" pitchFamily="34" charset="0"/>
                <a:cs typeface="Arial" panose="020B0604020202020204" pitchFamily="34" charset="0"/>
              </a:rPr>
              <a:t> </a:t>
            </a:r>
            <a:r>
              <a:rPr lang="en-US" sz="1200" b="1" dirty="0">
                <a:solidFill>
                  <a:schemeClr val="accent6">
                    <a:lumMod val="50000"/>
                  </a:schemeClr>
                </a:solidFill>
                <a:latin typeface="Arial" panose="020B0604020202020204" pitchFamily="34" charset="0"/>
                <a:cs typeface="Arial" panose="020B0604020202020204" pitchFamily="34" charset="0"/>
              </a:rPr>
              <a:t>la cámara </a:t>
            </a:r>
            <a:r>
              <a:rPr lang="es-CL" sz="1200" b="1" dirty="0" smtClean="0">
                <a:solidFill>
                  <a:schemeClr val="accent6">
                    <a:lumMod val="50000"/>
                  </a:schemeClr>
                </a:solidFill>
                <a:latin typeface="Arial" panose="020B0604020202020204" pitchFamily="34" charset="0"/>
                <a:cs typeface="Arial" panose="020B0604020202020204" pitchFamily="34" charset="0"/>
              </a:rPr>
              <a:t>abierta</a:t>
            </a:r>
            <a:r>
              <a:rPr lang="en-US" sz="1200" b="1" dirty="0" smtClean="0">
                <a:solidFill>
                  <a:schemeClr val="accent6">
                    <a:lumMod val="50000"/>
                  </a:schemeClr>
                </a:solidFill>
                <a:latin typeface="Arial" panose="020B0604020202020204" pitchFamily="34" charset="0"/>
                <a:cs typeface="Arial" panose="020B0604020202020204" pitchFamily="34" charset="0"/>
              </a:rPr>
              <a:t>.</a:t>
            </a:r>
            <a:endParaRPr lang="en-US" sz="1200" b="1" dirty="0">
              <a:solidFill>
                <a:schemeClr val="accent6">
                  <a:lumMod val="50000"/>
                </a:schemeClr>
              </a:solidFill>
              <a:latin typeface="Arial" panose="020B0604020202020204" pitchFamily="34" charset="0"/>
              <a:cs typeface="Arial" panose="020B0604020202020204" pitchFamily="34" charset="0"/>
            </a:endParaRPr>
          </a:p>
          <a:p>
            <a:pPr marL="0" lvl="0" indent="0" algn="ctr" rtl="0">
              <a:spcBef>
                <a:spcPts val="0"/>
              </a:spcBef>
              <a:spcAft>
                <a:spcPts val="1600"/>
              </a:spcAft>
              <a:buNone/>
            </a:pPr>
            <a:endParaRPr sz="1400" dirty="0">
              <a:solidFill>
                <a:schemeClr val="dk2"/>
              </a:solidFill>
            </a:endParaRPr>
          </a:p>
        </p:txBody>
      </p:sp>
      <p:sp>
        <p:nvSpPr>
          <p:cNvPr id="418" name="Google Shape;418;p43"/>
          <p:cNvSpPr txBox="1">
            <a:spLocks noGrp="1"/>
          </p:cNvSpPr>
          <p:nvPr>
            <p:ph type="subTitle" idx="4294967295"/>
          </p:nvPr>
        </p:nvSpPr>
        <p:spPr>
          <a:xfrm>
            <a:off x="3989784" y="3614587"/>
            <a:ext cx="1853400" cy="842845"/>
          </a:xfrm>
          <a:prstGeom prst="rect">
            <a:avLst/>
          </a:prstGeom>
        </p:spPr>
        <p:txBody>
          <a:bodyPr spcFirstLastPara="1" wrap="square" lIns="91425" tIns="91425" rIns="91425" bIns="91425" anchor="t" anchorCtr="0">
            <a:noAutofit/>
          </a:bodyPr>
          <a:lstStyle/>
          <a:p>
            <a:pPr marL="0" lvl="0" indent="0" algn="ctr">
              <a:spcAft>
                <a:spcPts val="1600"/>
              </a:spcAft>
              <a:buNone/>
            </a:pPr>
            <a:r>
              <a:rPr lang="es-ES" sz="1200" b="1" dirty="0">
                <a:solidFill>
                  <a:schemeClr val="bg2">
                    <a:lumMod val="50000"/>
                  </a:schemeClr>
                </a:solidFill>
                <a:latin typeface="+mj-lt"/>
              </a:rPr>
              <a:t>El chat es sólo para escribir alguna pregunta o duda que tengas.</a:t>
            </a:r>
            <a:endParaRPr sz="1050" b="1" dirty="0">
              <a:solidFill>
                <a:schemeClr val="bg2">
                  <a:lumMod val="50000"/>
                </a:schemeClr>
              </a:solidFill>
              <a:latin typeface="+mj-lt"/>
            </a:endParaRPr>
          </a:p>
        </p:txBody>
      </p:sp>
      <p:sp>
        <p:nvSpPr>
          <p:cNvPr id="419" name="Google Shape;419;p43"/>
          <p:cNvSpPr txBox="1">
            <a:spLocks noGrp="1"/>
          </p:cNvSpPr>
          <p:nvPr>
            <p:ph type="subTitle" idx="4294967295"/>
          </p:nvPr>
        </p:nvSpPr>
        <p:spPr>
          <a:xfrm>
            <a:off x="2398708" y="823164"/>
            <a:ext cx="4056413" cy="47352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u="sng" dirty="0" smtClean="0">
                <a:solidFill>
                  <a:schemeClr val="bg2">
                    <a:lumMod val="50000"/>
                  </a:schemeClr>
                </a:solidFill>
                <a:latin typeface="+mj-lt"/>
              </a:rPr>
              <a:t>Normas de clases virtuales</a:t>
            </a:r>
            <a:endParaRPr sz="2400" b="1" u="sng" dirty="0">
              <a:solidFill>
                <a:schemeClr val="bg2">
                  <a:lumMod val="50000"/>
                </a:schemeClr>
              </a:solidFill>
              <a:latin typeface="+mj-lt"/>
            </a:endParaRPr>
          </a:p>
        </p:txBody>
      </p:sp>
      <p:sp>
        <p:nvSpPr>
          <p:cNvPr id="420" name="Google Shape;420;p43"/>
          <p:cNvSpPr txBox="1">
            <a:spLocks noGrp="1"/>
          </p:cNvSpPr>
          <p:nvPr>
            <p:ph type="subTitle" idx="4294967295"/>
          </p:nvPr>
        </p:nvSpPr>
        <p:spPr>
          <a:xfrm>
            <a:off x="2644494" y="3743203"/>
            <a:ext cx="1349282" cy="563925"/>
          </a:xfrm>
          <a:prstGeom prst="rect">
            <a:avLst/>
          </a:prstGeom>
        </p:spPr>
        <p:txBody>
          <a:bodyPr spcFirstLastPara="1" wrap="square" lIns="91425" tIns="91425" rIns="91425" bIns="91425" anchor="t" anchorCtr="0">
            <a:noAutofit/>
          </a:bodyPr>
          <a:lstStyle/>
          <a:p>
            <a:pPr marL="0" indent="0" algn="ctr">
              <a:spcAft>
                <a:spcPts val="1600"/>
              </a:spcAft>
              <a:buNone/>
            </a:pPr>
            <a:r>
              <a:rPr lang="es-ES" sz="1200" b="1" dirty="0">
                <a:solidFill>
                  <a:schemeClr val="bg2">
                    <a:lumMod val="50000"/>
                  </a:schemeClr>
                </a:solidFill>
                <a:latin typeface="+mj-lt"/>
              </a:rPr>
              <a:t>vestimenta adecuada para la clase</a:t>
            </a:r>
            <a:r>
              <a:rPr lang="es-ES" sz="1200" b="1" dirty="0" smtClean="0">
                <a:solidFill>
                  <a:schemeClr val="bg2">
                    <a:lumMod val="50000"/>
                  </a:schemeClr>
                </a:solidFill>
                <a:latin typeface="+mj-lt"/>
              </a:rPr>
              <a:t>.</a:t>
            </a:r>
          </a:p>
          <a:p>
            <a:pPr marL="0" indent="0" algn="ctr">
              <a:spcAft>
                <a:spcPts val="1600"/>
              </a:spcAft>
              <a:buNone/>
            </a:pPr>
            <a:endParaRPr lang="es-ES" sz="1200" b="1" dirty="0">
              <a:solidFill>
                <a:schemeClr val="bg2">
                  <a:lumMod val="50000"/>
                </a:schemeClr>
              </a:solidFill>
              <a:latin typeface="+mj-lt"/>
            </a:endParaRPr>
          </a:p>
          <a:p>
            <a:pPr marL="0" lvl="0" indent="0" algn="ctr" rtl="0">
              <a:spcBef>
                <a:spcPts val="0"/>
              </a:spcBef>
              <a:spcAft>
                <a:spcPts val="1600"/>
              </a:spcAft>
              <a:buNone/>
            </a:pPr>
            <a:endParaRPr sz="1400" dirty="0">
              <a:solidFill>
                <a:schemeClr val="dk2"/>
              </a:solidFill>
            </a:endParaRPr>
          </a:p>
        </p:txBody>
      </p:sp>
      <p:pic>
        <p:nvPicPr>
          <p:cNvPr id="421" name="Google Shape;421;p43"/>
          <p:cNvPicPr preferRelativeResize="0"/>
          <p:nvPr/>
        </p:nvPicPr>
        <p:blipFill>
          <a:blip r:embed="rId4">
            <a:alphaModFix amt="80000"/>
          </a:blip>
          <a:stretch>
            <a:fillRect/>
          </a:stretch>
        </p:blipFill>
        <p:spPr>
          <a:xfrm rot="6524084">
            <a:off x="3302963" y="3340497"/>
            <a:ext cx="472554" cy="304568"/>
          </a:xfrm>
          <a:prstGeom prst="rect">
            <a:avLst/>
          </a:prstGeom>
          <a:noFill/>
          <a:ln>
            <a:noFill/>
          </a:ln>
        </p:spPr>
      </p:pic>
      <p:pic>
        <p:nvPicPr>
          <p:cNvPr id="422" name="Google Shape;422;p43"/>
          <p:cNvPicPr preferRelativeResize="0"/>
          <p:nvPr/>
        </p:nvPicPr>
        <p:blipFill>
          <a:blip r:embed="rId4">
            <a:alphaModFix amt="80000"/>
          </a:blip>
          <a:stretch>
            <a:fillRect/>
          </a:stretch>
        </p:blipFill>
        <p:spPr>
          <a:xfrm rot="5400000">
            <a:off x="4624477" y="3280784"/>
            <a:ext cx="425926" cy="198050"/>
          </a:xfrm>
          <a:prstGeom prst="rect">
            <a:avLst/>
          </a:prstGeom>
          <a:noFill/>
          <a:ln>
            <a:noFill/>
          </a:ln>
        </p:spPr>
      </p:pic>
      <p:pic>
        <p:nvPicPr>
          <p:cNvPr id="423" name="Google Shape;423;p43"/>
          <p:cNvPicPr preferRelativeResize="0"/>
          <p:nvPr/>
        </p:nvPicPr>
        <p:blipFill>
          <a:blip r:embed="rId4">
            <a:alphaModFix amt="80000"/>
          </a:blip>
          <a:stretch>
            <a:fillRect/>
          </a:stretch>
        </p:blipFill>
        <p:spPr>
          <a:xfrm rot="6892269">
            <a:off x="2009769" y="2917041"/>
            <a:ext cx="601098" cy="234491"/>
          </a:xfrm>
          <a:prstGeom prst="rect">
            <a:avLst/>
          </a:prstGeom>
          <a:noFill/>
          <a:ln>
            <a:noFill/>
          </a:ln>
        </p:spPr>
      </p:pic>
      <p:pic>
        <p:nvPicPr>
          <p:cNvPr id="424" name="Google Shape;424;p43"/>
          <p:cNvPicPr preferRelativeResize="0"/>
          <p:nvPr/>
        </p:nvPicPr>
        <p:blipFill>
          <a:blip r:embed="rId4">
            <a:alphaModFix amt="80000"/>
          </a:blip>
          <a:stretch>
            <a:fillRect/>
          </a:stretch>
        </p:blipFill>
        <p:spPr>
          <a:xfrm rot="5400000">
            <a:off x="1443022" y="2115450"/>
            <a:ext cx="425926" cy="198050"/>
          </a:xfrm>
          <a:prstGeom prst="rect">
            <a:avLst/>
          </a:prstGeom>
          <a:noFill/>
          <a:ln>
            <a:noFill/>
          </a:ln>
        </p:spPr>
      </p:pic>
      <p:sp>
        <p:nvSpPr>
          <p:cNvPr id="2" name="Rectángulo 1"/>
          <p:cNvSpPr/>
          <p:nvPr/>
        </p:nvSpPr>
        <p:spPr>
          <a:xfrm>
            <a:off x="1303745" y="3263397"/>
            <a:ext cx="1637634" cy="1015663"/>
          </a:xfrm>
          <a:prstGeom prst="rect">
            <a:avLst/>
          </a:prstGeom>
        </p:spPr>
        <p:txBody>
          <a:bodyPr wrap="square">
            <a:spAutoFit/>
          </a:bodyPr>
          <a:lstStyle/>
          <a:p>
            <a:r>
              <a:rPr lang="es-ES" sz="1200" b="1" dirty="0">
                <a:latin typeface="+mn-lt"/>
              </a:rPr>
              <a:t>M</a:t>
            </a:r>
            <a:r>
              <a:rPr lang="es-ES" sz="1200" b="1" dirty="0" smtClean="0">
                <a:latin typeface="+mn-lt"/>
              </a:rPr>
              <a:t>antener </a:t>
            </a:r>
            <a:r>
              <a:rPr lang="es-ES" sz="1200" b="1" dirty="0">
                <a:latin typeface="+mn-lt"/>
              </a:rPr>
              <a:t>el micrófono </a:t>
            </a:r>
            <a:r>
              <a:rPr lang="es-ES" sz="1200" b="1" dirty="0" smtClean="0">
                <a:latin typeface="+mn-lt"/>
              </a:rPr>
              <a:t>apagado y se activa  solo cuando tengas dudas</a:t>
            </a:r>
            <a:endParaRPr lang="en-US" b="1" dirty="0"/>
          </a:p>
        </p:txBody>
      </p:sp>
      <p:pic>
        <p:nvPicPr>
          <p:cNvPr id="3" name="Imagen 2"/>
          <p:cNvPicPr>
            <a:picLocks noChangeAspect="1"/>
          </p:cNvPicPr>
          <p:nvPr/>
        </p:nvPicPr>
        <p:blipFill>
          <a:blip r:embed="rId5"/>
          <a:stretch>
            <a:fillRect/>
          </a:stretch>
        </p:blipFill>
        <p:spPr>
          <a:xfrm>
            <a:off x="5469101" y="1763370"/>
            <a:ext cx="1292464" cy="926672"/>
          </a:xfrm>
          <a:prstGeom prst="rect">
            <a:avLst/>
          </a:prstGeom>
        </p:spPr>
      </p:pic>
      <p:sp>
        <p:nvSpPr>
          <p:cNvPr id="21" name="Google Shape;418;p43"/>
          <p:cNvSpPr txBox="1">
            <a:spLocks/>
          </p:cNvSpPr>
          <p:nvPr/>
        </p:nvSpPr>
        <p:spPr>
          <a:xfrm>
            <a:off x="5742716" y="2944110"/>
            <a:ext cx="1853400" cy="8428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Regular"/>
              <a:buChar char="●"/>
              <a:defRPr sz="1800" b="0" i="0" u="none" strike="noStrike" cap="none">
                <a:solidFill>
                  <a:schemeClr val="accent2"/>
                </a:solidFill>
                <a:latin typeface="Roboto Mono Regular"/>
                <a:ea typeface="Roboto Mono Regular"/>
                <a:cs typeface="Roboto Mono Regular"/>
                <a:sym typeface="Roboto Mono Regular"/>
              </a:defRPr>
            </a:lvl1pPr>
            <a:lvl2pPr marL="914400" marR="0" lvl="1" indent="-317500" algn="l" rtl="0">
              <a:lnSpc>
                <a:spcPct val="100000"/>
              </a:lnSpc>
              <a:spcBef>
                <a:spcPts val="1600"/>
              </a:spcBef>
              <a:spcAft>
                <a:spcPts val="0"/>
              </a:spcAft>
              <a:buClr>
                <a:schemeClr val="accent2"/>
              </a:buClr>
              <a:buSzPts val="1400"/>
              <a:buFont typeface="Roboto Mono Regular"/>
              <a:buChar char="○"/>
              <a:defRPr sz="1400" b="0" i="0" u="none" strike="noStrike" cap="none">
                <a:solidFill>
                  <a:schemeClr val="accent2"/>
                </a:solidFill>
                <a:latin typeface="Roboto Mono Regular"/>
                <a:ea typeface="Roboto Mono Regular"/>
                <a:cs typeface="Roboto Mono Regular"/>
                <a:sym typeface="Roboto Mono Regular"/>
              </a:defRPr>
            </a:lvl2pPr>
            <a:lvl3pPr marL="1371600" marR="0" lvl="2" indent="-317500" algn="l" rtl="0">
              <a:lnSpc>
                <a:spcPct val="100000"/>
              </a:lnSpc>
              <a:spcBef>
                <a:spcPts val="1600"/>
              </a:spcBef>
              <a:spcAft>
                <a:spcPts val="0"/>
              </a:spcAft>
              <a:buClr>
                <a:schemeClr val="accent2"/>
              </a:buClr>
              <a:buSzPts val="1400"/>
              <a:buFont typeface="Roboto Mono Regular"/>
              <a:buChar char="■"/>
              <a:defRPr sz="1400" b="0" i="0" u="none" strike="noStrike" cap="none">
                <a:solidFill>
                  <a:schemeClr val="accent2"/>
                </a:solidFill>
                <a:latin typeface="Roboto Mono Regular"/>
                <a:ea typeface="Roboto Mono Regular"/>
                <a:cs typeface="Roboto Mono Regular"/>
                <a:sym typeface="Roboto Mono Regular"/>
              </a:defRPr>
            </a:lvl3pPr>
            <a:lvl4pPr marL="1828800" marR="0" lvl="3" indent="-317500" algn="l" rtl="0">
              <a:lnSpc>
                <a:spcPct val="100000"/>
              </a:lnSpc>
              <a:spcBef>
                <a:spcPts val="1600"/>
              </a:spcBef>
              <a:spcAft>
                <a:spcPts val="0"/>
              </a:spcAft>
              <a:buClr>
                <a:schemeClr val="accent2"/>
              </a:buClr>
              <a:buSzPts val="1400"/>
              <a:buFont typeface="Roboto Mono Regular"/>
              <a:buChar char="●"/>
              <a:defRPr sz="1400" b="0" i="0" u="none" strike="noStrike" cap="none">
                <a:solidFill>
                  <a:schemeClr val="accent2"/>
                </a:solidFill>
                <a:latin typeface="Roboto Mono Regular"/>
                <a:ea typeface="Roboto Mono Regular"/>
                <a:cs typeface="Roboto Mono Regular"/>
                <a:sym typeface="Roboto Mono Regular"/>
              </a:defRPr>
            </a:lvl4pPr>
            <a:lvl5pPr marL="2286000" marR="0" lvl="4" indent="-317500" algn="l" rtl="0">
              <a:lnSpc>
                <a:spcPct val="100000"/>
              </a:lnSpc>
              <a:spcBef>
                <a:spcPts val="1600"/>
              </a:spcBef>
              <a:spcAft>
                <a:spcPts val="0"/>
              </a:spcAft>
              <a:buClr>
                <a:schemeClr val="accent2"/>
              </a:buClr>
              <a:buSzPts val="1400"/>
              <a:buFont typeface="Roboto Mono Regular"/>
              <a:buChar char="○"/>
              <a:defRPr sz="1400" b="0" i="0" u="none" strike="noStrike" cap="none">
                <a:solidFill>
                  <a:schemeClr val="accent2"/>
                </a:solidFill>
                <a:latin typeface="Roboto Mono Regular"/>
                <a:ea typeface="Roboto Mono Regular"/>
                <a:cs typeface="Roboto Mono Regular"/>
                <a:sym typeface="Roboto Mono Regular"/>
              </a:defRPr>
            </a:lvl5pPr>
            <a:lvl6pPr marL="2743200" marR="0" lvl="5" indent="-317500" algn="l" rtl="0">
              <a:lnSpc>
                <a:spcPct val="100000"/>
              </a:lnSpc>
              <a:spcBef>
                <a:spcPts val="1600"/>
              </a:spcBef>
              <a:spcAft>
                <a:spcPts val="0"/>
              </a:spcAft>
              <a:buClr>
                <a:schemeClr val="accent2"/>
              </a:buClr>
              <a:buSzPts val="1400"/>
              <a:buFont typeface="Roboto Mono Regular"/>
              <a:buChar char="■"/>
              <a:defRPr sz="1400" b="0" i="0" u="none" strike="noStrike" cap="none">
                <a:solidFill>
                  <a:schemeClr val="accent2"/>
                </a:solidFill>
                <a:latin typeface="Roboto Mono Regular"/>
                <a:ea typeface="Roboto Mono Regular"/>
                <a:cs typeface="Roboto Mono Regular"/>
                <a:sym typeface="Roboto Mono Regular"/>
              </a:defRPr>
            </a:lvl6pPr>
            <a:lvl7pPr marL="3200400" marR="0" lvl="6" indent="-317500" algn="l" rtl="0">
              <a:lnSpc>
                <a:spcPct val="100000"/>
              </a:lnSpc>
              <a:spcBef>
                <a:spcPts val="1600"/>
              </a:spcBef>
              <a:spcAft>
                <a:spcPts val="0"/>
              </a:spcAft>
              <a:buClr>
                <a:schemeClr val="accent2"/>
              </a:buClr>
              <a:buSzPts val="1400"/>
              <a:buFont typeface="Roboto Mono Regular"/>
              <a:buChar char="●"/>
              <a:defRPr sz="1400" b="0" i="0" u="none" strike="noStrike" cap="none">
                <a:solidFill>
                  <a:schemeClr val="accent2"/>
                </a:solidFill>
                <a:latin typeface="Roboto Mono Regular"/>
                <a:ea typeface="Roboto Mono Regular"/>
                <a:cs typeface="Roboto Mono Regular"/>
                <a:sym typeface="Roboto Mono Regular"/>
              </a:defRPr>
            </a:lvl7pPr>
            <a:lvl8pPr marL="3657600" marR="0" lvl="7" indent="-317500" algn="l" rtl="0">
              <a:lnSpc>
                <a:spcPct val="100000"/>
              </a:lnSpc>
              <a:spcBef>
                <a:spcPts val="1600"/>
              </a:spcBef>
              <a:spcAft>
                <a:spcPts val="0"/>
              </a:spcAft>
              <a:buClr>
                <a:schemeClr val="accent2"/>
              </a:buClr>
              <a:buSzPts val="1400"/>
              <a:buFont typeface="Roboto Mono Regular"/>
              <a:buChar char="○"/>
              <a:defRPr sz="1400" b="0" i="0" u="none" strike="noStrike" cap="none">
                <a:solidFill>
                  <a:schemeClr val="accent2"/>
                </a:solidFill>
                <a:latin typeface="Roboto Mono Regular"/>
                <a:ea typeface="Roboto Mono Regular"/>
                <a:cs typeface="Roboto Mono Regular"/>
                <a:sym typeface="Roboto Mono Regular"/>
              </a:defRPr>
            </a:lvl8pPr>
            <a:lvl9pPr marL="4114800" marR="0" lvl="8" indent="-317500" algn="l" rtl="0">
              <a:lnSpc>
                <a:spcPct val="100000"/>
              </a:lnSpc>
              <a:spcBef>
                <a:spcPts val="1600"/>
              </a:spcBef>
              <a:spcAft>
                <a:spcPts val="1600"/>
              </a:spcAft>
              <a:buClr>
                <a:schemeClr val="accent2"/>
              </a:buClr>
              <a:buSzPts val="1400"/>
              <a:buFont typeface="Roboto Mono Regular"/>
              <a:buChar char="■"/>
              <a:defRPr sz="1400" b="0" i="0" u="none" strike="noStrike" cap="none">
                <a:solidFill>
                  <a:schemeClr val="accent2"/>
                </a:solidFill>
                <a:latin typeface="Roboto Mono Regular"/>
                <a:ea typeface="Roboto Mono Regular"/>
                <a:cs typeface="Roboto Mono Regular"/>
                <a:sym typeface="Roboto Mono Regular"/>
              </a:defRPr>
            </a:lvl9pPr>
          </a:lstStyle>
          <a:p>
            <a:pPr marL="0" indent="0" algn="ctr">
              <a:spcAft>
                <a:spcPts val="1600"/>
              </a:spcAft>
              <a:buFont typeface="Roboto Mono Regular"/>
              <a:buNone/>
            </a:pPr>
            <a:r>
              <a:rPr lang="es-ES" sz="1200" b="1" dirty="0" smtClean="0">
                <a:solidFill>
                  <a:schemeClr val="bg2">
                    <a:lumMod val="50000"/>
                  </a:schemeClr>
                </a:solidFill>
                <a:latin typeface="+mj-lt"/>
              </a:rPr>
              <a:t>El chat es sólo para escribir alguna pregunta o duda que tengas.</a:t>
            </a:r>
            <a:endParaRPr lang="es-ES" sz="1050" b="1" dirty="0">
              <a:solidFill>
                <a:schemeClr val="bg2">
                  <a:lumMod val="50000"/>
                </a:schemeClr>
              </a:solidFill>
              <a:latin typeface="+mj-lt"/>
            </a:endParaRPr>
          </a:p>
        </p:txBody>
      </p:sp>
      <p:pic>
        <p:nvPicPr>
          <p:cNvPr id="22" name="Google Shape;422;p43"/>
          <p:cNvPicPr preferRelativeResize="0"/>
          <p:nvPr/>
        </p:nvPicPr>
        <p:blipFill>
          <a:blip r:embed="rId4">
            <a:alphaModFix amt="80000"/>
          </a:blip>
          <a:stretch>
            <a:fillRect/>
          </a:stretch>
        </p:blipFill>
        <p:spPr>
          <a:xfrm rot="2993052">
            <a:off x="5959389" y="2633962"/>
            <a:ext cx="646351" cy="228433"/>
          </a:xfrm>
          <a:prstGeom prst="rect">
            <a:avLst/>
          </a:prstGeom>
          <a:noFill/>
          <a:ln>
            <a:noFill/>
          </a:ln>
        </p:spPr>
      </p:pic>
      <p:pic>
        <p:nvPicPr>
          <p:cNvPr id="23" name="Google Shape;412;p43"/>
          <p:cNvPicPr preferRelativeResize="0"/>
          <p:nvPr/>
        </p:nvPicPr>
        <p:blipFill>
          <a:blip r:embed="rId3">
            <a:alphaModFix amt="86000"/>
          </a:blip>
          <a:stretch>
            <a:fillRect/>
          </a:stretch>
        </p:blipFill>
        <p:spPr>
          <a:xfrm rot="729280">
            <a:off x="6297078" y="1051150"/>
            <a:ext cx="1168516" cy="689430"/>
          </a:xfrm>
          <a:prstGeom prst="rect">
            <a:avLst/>
          </a:prstGeom>
          <a:noFill/>
          <a:ln>
            <a:noFill/>
          </a:ln>
        </p:spPr>
      </p:pic>
      <p:sp>
        <p:nvSpPr>
          <p:cNvPr id="4" name="Rectángulo 3"/>
          <p:cNvSpPr/>
          <p:nvPr/>
        </p:nvSpPr>
        <p:spPr>
          <a:xfrm>
            <a:off x="5822887" y="2021106"/>
            <a:ext cx="632234" cy="434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solidFill>
                  <a:schemeClr val="bg2">
                    <a:lumMod val="50000"/>
                  </a:schemeClr>
                </a:solidFill>
              </a:rPr>
              <a:t>N°5</a:t>
            </a:r>
            <a:endParaRPr lang="en-US" b="1" dirty="0">
              <a:solidFill>
                <a:schemeClr val="bg2">
                  <a:lumMod val="50000"/>
                </a:schemeClr>
              </a:solidFill>
            </a:endParaRPr>
          </a:p>
        </p:txBody>
      </p:sp>
      <p:pic>
        <p:nvPicPr>
          <p:cNvPr id="25" name="Google Shape;422;p43"/>
          <p:cNvPicPr preferRelativeResize="0"/>
          <p:nvPr/>
        </p:nvPicPr>
        <p:blipFill>
          <a:blip r:embed="rId4">
            <a:alphaModFix amt="80000"/>
          </a:blip>
          <a:stretch>
            <a:fillRect/>
          </a:stretch>
        </p:blipFill>
        <p:spPr>
          <a:xfrm rot="2095314">
            <a:off x="6988886" y="1714460"/>
            <a:ext cx="597962" cy="220467"/>
          </a:xfrm>
          <a:prstGeom prst="rect">
            <a:avLst/>
          </a:prstGeom>
          <a:noFill/>
          <a:ln>
            <a:noFill/>
          </a:ln>
        </p:spPr>
      </p:pic>
      <p:sp>
        <p:nvSpPr>
          <p:cNvPr id="5" name="CuadroTexto 4"/>
          <p:cNvSpPr txBox="1"/>
          <p:nvPr/>
        </p:nvSpPr>
        <p:spPr>
          <a:xfrm>
            <a:off x="6498777" y="1245556"/>
            <a:ext cx="606512" cy="369332"/>
          </a:xfrm>
          <a:prstGeom prst="rect">
            <a:avLst/>
          </a:prstGeom>
          <a:noFill/>
        </p:spPr>
        <p:txBody>
          <a:bodyPr wrap="square" rtlCol="0">
            <a:spAutoFit/>
          </a:bodyPr>
          <a:lstStyle/>
          <a:p>
            <a:r>
              <a:rPr lang="es-CL" sz="1800" b="1" dirty="0" smtClean="0"/>
              <a:t>N°6</a:t>
            </a:r>
            <a:endParaRPr lang="en-US" sz="1800" b="1" dirty="0"/>
          </a:p>
        </p:txBody>
      </p:sp>
      <p:sp>
        <p:nvSpPr>
          <p:cNvPr id="6" name="CuadroTexto 5"/>
          <p:cNvSpPr txBox="1"/>
          <p:nvPr/>
        </p:nvSpPr>
        <p:spPr>
          <a:xfrm>
            <a:off x="7080869" y="1978279"/>
            <a:ext cx="1312753" cy="646331"/>
          </a:xfrm>
          <a:prstGeom prst="rect">
            <a:avLst/>
          </a:prstGeom>
          <a:noFill/>
        </p:spPr>
        <p:txBody>
          <a:bodyPr wrap="square" rtlCol="0">
            <a:spAutoFit/>
          </a:bodyPr>
          <a:lstStyle/>
          <a:p>
            <a:pPr fontAlgn="base"/>
            <a:r>
              <a:rPr lang="es-ES" sz="1200" b="1" dirty="0"/>
              <a:t>No consumas </a:t>
            </a:r>
            <a:r>
              <a:rPr lang="es-ES" sz="1200" b="1" dirty="0" smtClean="0"/>
              <a:t>alimentos en las </a:t>
            </a:r>
            <a:r>
              <a:rPr lang="es-ES" sz="1200" b="1" dirty="0"/>
              <a:t>clases.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582662" y="1117394"/>
            <a:ext cx="2935017" cy="3197802"/>
          </a:xfrm>
          <a:prstGeom prst="rect">
            <a:avLst/>
          </a:prstGeom>
        </p:spPr>
      </p:pic>
      <p:sp>
        <p:nvSpPr>
          <p:cNvPr id="234" name="Google Shape;234;p34"/>
          <p:cNvSpPr txBox="1">
            <a:spLocks noGrp="1"/>
          </p:cNvSpPr>
          <p:nvPr>
            <p:ph type="subTitle" idx="1"/>
          </p:nvPr>
        </p:nvSpPr>
        <p:spPr>
          <a:xfrm>
            <a:off x="1696063" y="653851"/>
            <a:ext cx="6011135" cy="19444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smtClean="0"/>
              <a:t>Desafío Matemático</a:t>
            </a:r>
            <a:endParaRPr dirty="0"/>
          </a:p>
        </p:txBody>
      </p:sp>
      <p:grpSp>
        <p:nvGrpSpPr>
          <p:cNvPr id="236" name="Google Shape;236;p34"/>
          <p:cNvGrpSpPr/>
          <p:nvPr/>
        </p:nvGrpSpPr>
        <p:grpSpPr>
          <a:xfrm rot="2140184">
            <a:off x="4615571" y="400887"/>
            <a:ext cx="824184" cy="712067"/>
            <a:chOff x="2341425" y="238100"/>
            <a:chExt cx="1328900" cy="1148125"/>
          </a:xfrm>
        </p:grpSpPr>
        <p:sp>
          <p:nvSpPr>
            <p:cNvPr id="237" name="Google Shape;237;p34"/>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p:cNvPicPr>
            <a:picLocks noChangeAspect="1"/>
          </p:cNvPicPr>
          <p:nvPr/>
        </p:nvPicPr>
        <p:blipFill>
          <a:blip r:embed="rId4"/>
          <a:stretch>
            <a:fillRect/>
          </a:stretch>
        </p:blipFill>
        <p:spPr>
          <a:xfrm>
            <a:off x="4701630" y="1117394"/>
            <a:ext cx="3300577" cy="31978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964844" y="725806"/>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smtClean="0"/>
              <a:t>UNIDAD</a:t>
            </a:r>
            <a:endParaRPr dirty="0"/>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Overview</a:t>
            </a:r>
            <a:endParaRPr/>
          </a:p>
        </p:txBody>
      </p:sp>
      <p:sp>
        <p:nvSpPr>
          <p:cNvPr id="199" name="Google Shape;199;p31"/>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Assignment</a:t>
            </a:r>
            <a:endParaRPr/>
          </a:p>
        </p:txBody>
      </p:sp>
      <p:sp>
        <p:nvSpPr>
          <p:cNvPr id="200" name="Google Shape;200;p31"/>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Describe here the topic of the section</a:t>
            </a:r>
            <a:endParaRPr dirty="0"/>
          </a:p>
          <a:p>
            <a:pPr marL="0" lvl="0" indent="0" algn="ctr" rtl="0">
              <a:spcBef>
                <a:spcPts val="0"/>
              </a:spcBef>
              <a:spcAft>
                <a:spcPts val="0"/>
              </a:spcAft>
              <a:buNone/>
            </a:pPr>
            <a:endParaRPr dirty="0"/>
          </a:p>
        </p:txBody>
      </p:sp>
      <p:sp>
        <p:nvSpPr>
          <p:cNvPr id="201" name="Google Shape;201;p31"/>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Topic Features</a:t>
            </a:r>
            <a:endParaRPr/>
          </a:p>
        </p:txBody>
      </p:sp>
      <p:sp>
        <p:nvSpPr>
          <p:cNvPr id="202" name="Google Shape;202;p31"/>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Describe here the topic of the section</a:t>
            </a:r>
            <a:endParaRPr/>
          </a:p>
          <a:p>
            <a:pPr marL="0" lvl="0" indent="0" algn="ctr" rtl="0">
              <a:spcBef>
                <a:spcPts val="0"/>
              </a:spcBef>
              <a:spcAft>
                <a:spcPts val="0"/>
              </a:spcAft>
              <a:buNone/>
            </a:pPr>
            <a:endParaRPr/>
          </a:p>
        </p:txBody>
      </p:sp>
      <p:sp>
        <p:nvSpPr>
          <p:cNvPr id="203" name="Google Shape;203;p31"/>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About the Topic</a:t>
            </a:r>
            <a:endParaRPr/>
          </a:p>
        </p:txBody>
      </p:sp>
      <p:sp>
        <p:nvSpPr>
          <p:cNvPr id="204" name="Google Shape;204;p31"/>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Describe here the topic of the section</a:t>
            </a:r>
            <a:endParaRPr/>
          </a:p>
          <a:p>
            <a:pPr marL="0" lvl="0" indent="0" algn="ctr" rtl="0">
              <a:spcBef>
                <a:spcPts val="0"/>
              </a:spcBef>
              <a:spcAft>
                <a:spcPts val="0"/>
              </a:spcAft>
              <a:buNone/>
            </a:pPr>
            <a:endParaRPr/>
          </a:p>
        </p:txBody>
      </p:sp>
      <p:pic>
        <p:nvPicPr>
          <p:cNvPr id="205" name="Google Shape;205;p31"/>
          <p:cNvPicPr preferRelativeResize="0"/>
          <p:nvPr/>
        </p:nvPicPr>
        <p:blipFill>
          <a:blip r:embed="rId3">
            <a:alphaModFix amt="80000"/>
          </a:blip>
          <a:stretch>
            <a:fillRect/>
          </a:stretch>
        </p:blipFill>
        <p:spPr>
          <a:xfrm rot="-8782544" flipH="1">
            <a:off x="2318436" y="929258"/>
            <a:ext cx="655138" cy="274419"/>
          </a:xfrm>
          <a:prstGeom prst="rect">
            <a:avLst/>
          </a:prstGeom>
          <a:noFill/>
          <a:ln>
            <a:noFill/>
          </a:ln>
        </p:spPr>
      </p:pic>
      <p:pic>
        <p:nvPicPr>
          <p:cNvPr id="2" name="Imagen 1"/>
          <p:cNvPicPr>
            <a:picLocks noChangeAspect="1"/>
          </p:cNvPicPr>
          <p:nvPr/>
        </p:nvPicPr>
        <p:blipFill>
          <a:blip r:embed="rId4"/>
          <a:stretch>
            <a:fillRect/>
          </a:stretch>
        </p:blipFill>
        <p:spPr>
          <a:xfrm>
            <a:off x="813607" y="1467515"/>
            <a:ext cx="2825230" cy="3113538"/>
          </a:xfrm>
          <a:prstGeom prst="rect">
            <a:avLst/>
          </a:prstGeom>
        </p:spPr>
      </p:pic>
      <p:sp>
        <p:nvSpPr>
          <p:cNvPr id="15" name="Google Shape;194;p31"/>
          <p:cNvSpPr txBox="1">
            <a:spLocks/>
          </p:cNvSpPr>
          <p:nvPr/>
        </p:nvSpPr>
        <p:spPr>
          <a:xfrm>
            <a:off x="5003867" y="669037"/>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s-CL" dirty="0" smtClean="0"/>
              <a:t>DECENA</a:t>
            </a:r>
            <a:endParaRPr lang="es-CL" dirty="0"/>
          </a:p>
        </p:txBody>
      </p:sp>
      <p:pic>
        <p:nvPicPr>
          <p:cNvPr id="3" name="Imagen 2"/>
          <p:cNvPicPr>
            <a:picLocks noChangeAspect="1"/>
          </p:cNvPicPr>
          <p:nvPr/>
        </p:nvPicPr>
        <p:blipFill>
          <a:blip r:embed="rId5"/>
          <a:stretch>
            <a:fillRect/>
          </a:stretch>
        </p:blipFill>
        <p:spPr>
          <a:xfrm>
            <a:off x="6434522" y="767586"/>
            <a:ext cx="691228" cy="594937"/>
          </a:xfrm>
          <a:prstGeom prst="rect">
            <a:avLst/>
          </a:prstGeom>
        </p:spPr>
      </p:pic>
      <p:pic>
        <p:nvPicPr>
          <p:cNvPr id="4" name="Imagen 3"/>
          <p:cNvPicPr>
            <a:picLocks noChangeAspect="1"/>
          </p:cNvPicPr>
          <p:nvPr/>
        </p:nvPicPr>
        <p:blipFill>
          <a:blip r:embed="rId6"/>
          <a:stretch>
            <a:fillRect/>
          </a:stretch>
        </p:blipFill>
        <p:spPr>
          <a:xfrm>
            <a:off x="5176098" y="1467515"/>
            <a:ext cx="3038513" cy="293505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2464770" y="753714"/>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E</a:t>
            </a:r>
            <a:r>
              <a:rPr lang="en" dirty="0" smtClean="0"/>
              <a:t>jemplo de U-D</a:t>
            </a:r>
            <a:endParaRPr dirty="0"/>
          </a:p>
        </p:txBody>
      </p:sp>
      <p:pic>
        <p:nvPicPr>
          <p:cNvPr id="2" name="Imagen 1"/>
          <p:cNvPicPr>
            <a:picLocks noChangeAspect="1"/>
          </p:cNvPicPr>
          <p:nvPr/>
        </p:nvPicPr>
        <p:blipFill>
          <a:blip r:embed="rId3"/>
          <a:stretch>
            <a:fillRect/>
          </a:stretch>
        </p:blipFill>
        <p:spPr>
          <a:xfrm>
            <a:off x="2118511" y="1569415"/>
            <a:ext cx="4934139" cy="25589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7426" y="437066"/>
            <a:ext cx="2917800" cy="773889"/>
          </a:xfrm>
        </p:spPr>
        <p:txBody>
          <a:bodyPr/>
          <a:lstStyle/>
          <a:p>
            <a:r>
              <a:rPr lang="es-CL" dirty="0" smtClean="0">
                <a:solidFill>
                  <a:schemeClr val="bg2">
                    <a:lumMod val="50000"/>
                  </a:schemeClr>
                </a:solidFill>
              </a:rPr>
              <a:t>Representadas en monedas </a:t>
            </a:r>
            <a:endParaRPr lang="en-US" dirty="0">
              <a:solidFill>
                <a:schemeClr val="bg2">
                  <a:lumMod val="50000"/>
                </a:schemeClr>
              </a:solidFill>
            </a:endParaRPr>
          </a:p>
        </p:txBody>
      </p:sp>
      <p:sp>
        <p:nvSpPr>
          <p:cNvPr id="4" name="Título 3"/>
          <p:cNvSpPr>
            <a:spLocks noGrp="1"/>
          </p:cNvSpPr>
          <p:nvPr>
            <p:ph type="title" idx="2"/>
          </p:nvPr>
        </p:nvSpPr>
        <p:spPr>
          <a:xfrm>
            <a:off x="5128607" y="546722"/>
            <a:ext cx="2917800" cy="488400"/>
          </a:xfrm>
        </p:spPr>
        <p:txBody>
          <a:bodyPr/>
          <a:lstStyle/>
          <a:p>
            <a:r>
              <a:rPr lang="es-CL" smtClean="0"/>
              <a:t>DECENA</a:t>
            </a:r>
            <a:endParaRPr lang="en-US" dirty="0"/>
          </a:p>
        </p:txBody>
      </p:sp>
      <p:pic>
        <p:nvPicPr>
          <p:cNvPr id="7" name="Imagen 6"/>
          <p:cNvPicPr>
            <a:picLocks noChangeAspect="1"/>
          </p:cNvPicPr>
          <p:nvPr/>
        </p:nvPicPr>
        <p:blipFill>
          <a:blip r:embed="rId2"/>
          <a:stretch>
            <a:fillRect/>
          </a:stretch>
        </p:blipFill>
        <p:spPr>
          <a:xfrm>
            <a:off x="6506554" y="1415945"/>
            <a:ext cx="709391" cy="709391"/>
          </a:xfrm>
          <a:prstGeom prst="rect">
            <a:avLst/>
          </a:prstGeom>
        </p:spPr>
      </p:pic>
      <p:sp>
        <p:nvSpPr>
          <p:cNvPr id="10" name="Título 9"/>
          <p:cNvSpPr>
            <a:spLocks noGrp="1"/>
          </p:cNvSpPr>
          <p:nvPr>
            <p:ph type="title" idx="8"/>
          </p:nvPr>
        </p:nvSpPr>
        <p:spPr>
          <a:xfrm>
            <a:off x="768228" y="437066"/>
            <a:ext cx="2403900" cy="572700"/>
          </a:xfrm>
        </p:spPr>
        <p:txBody>
          <a:bodyPr/>
          <a:lstStyle/>
          <a:p>
            <a:r>
              <a:rPr lang="es-CL" dirty="0" smtClean="0"/>
              <a:t>Unidad:</a:t>
            </a:r>
            <a:endParaRPr lang="en-US" dirty="0"/>
          </a:p>
        </p:txBody>
      </p:sp>
      <p:pic>
        <p:nvPicPr>
          <p:cNvPr id="12" name="Imagen 11"/>
          <p:cNvPicPr>
            <a:picLocks noChangeAspect="1"/>
          </p:cNvPicPr>
          <p:nvPr/>
        </p:nvPicPr>
        <p:blipFill>
          <a:blip r:embed="rId3"/>
          <a:stretch>
            <a:fillRect/>
          </a:stretch>
        </p:blipFill>
        <p:spPr>
          <a:xfrm>
            <a:off x="768228" y="1210955"/>
            <a:ext cx="829128" cy="792549"/>
          </a:xfrm>
          <a:prstGeom prst="rect">
            <a:avLst/>
          </a:prstGeom>
        </p:spPr>
      </p:pic>
      <p:pic>
        <p:nvPicPr>
          <p:cNvPr id="13" name="Imagen 12"/>
          <p:cNvPicPr>
            <a:picLocks noChangeAspect="1"/>
          </p:cNvPicPr>
          <p:nvPr/>
        </p:nvPicPr>
        <p:blipFill>
          <a:blip r:embed="rId4"/>
          <a:stretch>
            <a:fillRect/>
          </a:stretch>
        </p:blipFill>
        <p:spPr>
          <a:xfrm>
            <a:off x="1813738" y="2204693"/>
            <a:ext cx="829128" cy="792549"/>
          </a:xfrm>
          <a:prstGeom prst="rect">
            <a:avLst/>
          </a:prstGeom>
        </p:spPr>
      </p:pic>
      <p:pic>
        <p:nvPicPr>
          <p:cNvPr id="14" name="Imagen 13"/>
          <p:cNvPicPr>
            <a:picLocks noChangeAspect="1"/>
          </p:cNvPicPr>
          <p:nvPr/>
        </p:nvPicPr>
        <p:blipFill>
          <a:blip r:embed="rId4"/>
          <a:stretch>
            <a:fillRect/>
          </a:stretch>
        </p:blipFill>
        <p:spPr>
          <a:xfrm>
            <a:off x="782962" y="2175475"/>
            <a:ext cx="829128" cy="792549"/>
          </a:xfrm>
          <a:prstGeom prst="rect">
            <a:avLst/>
          </a:prstGeom>
        </p:spPr>
      </p:pic>
      <p:pic>
        <p:nvPicPr>
          <p:cNvPr id="15" name="Imagen 14"/>
          <p:cNvPicPr>
            <a:picLocks noChangeAspect="1"/>
          </p:cNvPicPr>
          <p:nvPr/>
        </p:nvPicPr>
        <p:blipFill>
          <a:blip r:embed="rId4"/>
          <a:stretch>
            <a:fillRect/>
          </a:stretch>
        </p:blipFill>
        <p:spPr>
          <a:xfrm>
            <a:off x="2859248" y="1210955"/>
            <a:ext cx="829128" cy="792549"/>
          </a:xfrm>
          <a:prstGeom prst="rect">
            <a:avLst/>
          </a:prstGeom>
        </p:spPr>
      </p:pic>
      <p:pic>
        <p:nvPicPr>
          <p:cNvPr id="16" name="Imagen 15"/>
          <p:cNvPicPr>
            <a:picLocks noChangeAspect="1"/>
          </p:cNvPicPr>
          <p:nvPr/>
        </p:nvPicPr>
        <p:blipFill>
          <a:blip r:embed="rId4"/>
          <a:stretch>
            <a:fillRect/>
          </a:stretch>
        </p:blipFill>
        <p:spPr>
          <a:xfrm>
            <a:off x="1813738" y="1210955"/>
            <a:ext cx="829128" cy="792549"/>
          </a:xfrm>
          <a:prstGeom prst="rect">
            <a:avLst/>
          </a:prstGeom>
        </p:spPr>
      </p:pic>
      <p:pic>
        <p:nvPicPr>
          <p:cNvPr id="17" name="Imagen 16"/>
          <p:cNvPicPr>
            <a:picLocks noChangeAspect="1"/>
          </p:cNvPicPr>
          <p:nvPr/>
        </p:nvPicPr>
        <p:blipFill>
          <a:blip r:embed="rId4"/>
          <a:stretch>
            <a:fillRect/>
          </a:stretch>
        </p:blipFill>
        <p:spPr>
          <a:xfrm>
            <a:off x="2361042" y="3932543"/>
            <a:ext cx="829128" cy="792549"/>
          </a:xfrm>
          <a:prstGeom prst="rect">
            <a:avLst/>
          </a:prstGeom>
        </p:spPr>
      </p:pic>
      <p:pic>
        <p:nvPicPr>
          <p:cNvPr id="18" name="Imagen 17"/>
          <p:cNvPicPr>
            <a:picLocks noChangeAspect="1"/>
          </p:cNvPicPr>
          <p:nvPr/>
        </p:nvPicPr>
        <p:blipFill>
          <a:blip r:embed="rId4"/>
          <a:stretch>
            <a:fillRect/>
          </a:stretch>
        </p:blipFill>
        <p:spPr>
          <a:xfrm>
            <a:off x="3002173" y="3139994"/>
            <a:ext cx="829128" cy="792549"/>
          </a:xfrm>
          <a:prstGeom prst="rect">
            <a:avLst/>
          </a:prstGeom>
        </p:spPr>
      </p:pic>
      <p:pic>
        <p:nvPicPr>
          <p:cNvPr id="19" name="Imagen 18"/>
          <p:cNvPicPr>
            <a:picLocks noChangeAspect="1"/>
          </p:cNvPicPr>
          <p:nvPr/>
        </p:nvPicPr>
        <p:blipFill>
          <a:blip r:embed="rId4"/>
          <a:stretch>
            <a:fillRect/>
          </a:stretch>
        </p:blipFill>
        <p:spPr>
          <a:xfrm>
            <a:off x="1813738" y="3139995"/>
            <a:ext cx="829128" cy="792549"/>
          </a:xfrm>
          <a:prstGeom prst="rect">
            <a:avLst/>
          </a:prstGeom>
        </p:spPr>
      </p:pic>
      <p:pic>
        <p:nvPicPr>
          <p:cNvPr id="20" name="Imagen 19"/>
          <p:cNvPicPr>
            <a:picLocks noChangeAspect="1"/>
          </p:cNvPicPr>
          <p:nvPr/>
        </p:nvPicPr>
        <p:blipFill>
          <a:blip r:embed="rId4"/>
          <a:stretch>
            <a:fillRect/>
          </a:stretch>
        </p:blipFill>
        <p:spPr>
          <a:xfrm>
            <a:off x="801823" y="3139995"/>
            <a:ext cx="829128" cy="792549"/>
          </a:xfrm>
          <a:prstGeom prst="rect">
            <a:avLst/>
          </a:prstGeom>
        </p:spPr>
      </p:pic>
      <p:pic>
        <p:nvPicPr>
          <p:cNvPr id="21" name="Imagen 20"/>
          <p:cNvPicPr>
            <a:picLocks noChangeAspect="1"/>
          </p:cNvPicPr>
          <p:nvPr/>
        </p:nvPicPr>
        <p:blipFill>
          <a:blip r:embed="rId4"/>
          <a:stretch>
            <a:fillRect/>
          </a:stretch>
        </p:blipFill>
        <p:spPr>
          <a:xfrm>
            <a:off x="2974260" y="2204693"/>
            <a:ext cx="829128" cy="792549"/>
          </a:xfrm>
          <a:prstGeom prst="rect">
            <a:avLst/>
          </a:prstGeom>
        </p:spPr>
      </p:pic>
      <p:pic>
        <p:nvPicPr>
          <p:cNvPr id="3" name="Imagen 2"/>
          <p:cNvPicPr>
            <a:picLocks noChangeAspect="1"/>
          </p:cNvPicPr>
          <p:nvPr/>
        </p:nvPicPr>
        <p:blipFill>
          <a:blip r:embed="rId2"/>
          <a:stretch>
            <a:fillRect/>
          </a:stretch>
        </p:blipFill>
        <p:spPr>
          <a:xfrm>
            <a:off x="5370498" y="993768"/>
            <a:ext cx="709678" cy="709678"/>
          </a:xfrm>
          <a:prstGeom prst="rect">
            <a:avLst/>
          </a:prstGeom>
        </p:spPr>
      </p:pic>
      <p:pic>
        <p:nvPicPr>
          <p:cNvPr id="6" name="Imagen 5"/>
          <p:cNvPicPr>
            <a:picLocks noChangeAspect="1"/>
          </p:cNvPicPr>
          <p:nvPr/>
        </p:nvPicPr>
        <p:blipFill>
          <a:blip r:embed="rId2"/>
          <a:stretch>
            <a:fillRect/>
          </a:stretch>
        </p:blipFill>
        <p:spPr>
          <a:xfrm>
            <a:off x="7386885" y="963920"/>
            <a:ext cx="698171" cy="698171"/>
          </a:xfrm>
          <a:prstGeom prst="rect">
            <a:avLst/>
          </a:prstGeom>
        </p:spPr>
      </p:pic>
      <p:pic>
        <p:nvPicPr>
          <p:cNvPr id="11" name="Imagen 10"/>
          <p:cNvPicPr>
            <a:picLocks noChangeAspect="1"/>
          </p:cNvPicPr>
          <p:nvPr/>
        </p:nvPicPr>
        <p:blipFill>
          <a:blip r:embed="rId2"/>
          <a:stretch>
            <a:fillRect/>
          </a:stretch>
        </p:blipFill>
        <p:spPr>
          <a:xfrm>
            <a:off x="7364632" y="1911711"/>
            <a:ext cx="726122" cy="726122"/>
          </a:xfrm>
          <a:prstGeom prst="rect">
            <a:avLst/>
          </a:prstGeom>
        </p:spPr>
      </p:pic>
      <p:pic>
        <p:nvPicPr>
          <p:cNvPr id="22" name="Imagen 21"/>
          <p:cNvPicPr>
            <a:picLocks noChangeAspect="1"/>
          </p:cNvPicPr>
          <p:nvPr/>
        </p:nvPicPr>
        <p:blipFill>
          <a:blip r:embed="rId2"/>
          <a:stretch>
            <a:fillRect/>
          </a:stretch>
        </p:blipFill>
        <p:spPr>
          <a:xfrm>
            <a:off x="6015888" y="2204693"/>
            <a:ext cx="799550" cy="799550"/>
          </a:xfrm>
          <a:prstGeom prst="rect">
            <a:avLst/>
          </a:prstGeom>
        </p:spPr>
      </p:pic>
      <p:pic>
        <p:nvPicPr>
          <p:cNvPr id="23" name="Imagen 22"/>
          <p:cNvPicPr>
            <a:picLocks noChangeAspect="1"/>
          </p:cNvPicPr>
          <p:nvPr/>
        </p:nvPicPr>
        <p:blipFill>
          <a:blip r:embed="rId2"/>
          <a:stretch>
            <a:fillRect/>
          </a:stretch>
        </p:blipFill>
        <p:spPr>
          <a:xfrm>
            <a:off x="6042544" y="3478509"/>
            <a:ext cx="786452" cy="786452"/>
          </a:xfrm>
          <a:prstGeom prst="rect">
            <a:avLst/>
          </a:prstGeom>
        </p:spPr>
      </p:pic>
      <p:pic>
        <p:nvPicPr>
          <p:cNvPr id="24" name="Imagen 23"/>
          <p:cNvPicPr>
            <a:picLocks noChangeAspect="1"/>
          </p:cNvPicPr>
          <p:nvPr/>
        </p:nvPicPr>
        <p:blipFill>
          <a:blip r:embed="rId2"/>
          <a:stretch>
            <a:fillRect/>
          </a:stretch>
        </p:blipFill>
        <p:spPr>
          <a:xfrm>
            <a:off x="6982359" y="2654427"/>
            <a:ext cx="745334" cy="745334"/>
          </a:xfrm>
          <a:prstGeom prst="rect">
            <a:avLst/>
          </a:prstGeom>
        </p:spPr>
      </p:pic>
      <p:pic>
        <p:nvPicPr>
          <p:cNvPr id="25" name="Imagen 24"/>
          <p:cNvPicPr>
            <a:picLocks noChangeAspect="1"/>
          </p:cNvPicPr>
          <p:nvPr/>
        </p:nvPicPr>
        <p:blipFill>
          <a:blip r:embed="rId2"/>
          <a:stretch>
            <a:fillRect/>
          </a:stretch>
        </p:blipFill>
        <p:spPr>
          <a:xfrm>
            <a:off x="5212397" y="1858833"/>
            <a:ext cx="728728" cy="728728"/>
          </a:xfrm>
          <a:prstGeom prst="rect">
            <a:avLst/>
          </a:prstGeom>
        </p:spPr>
      </p:pic>
      <p:pic>
        <p:nvPicPr>
          <p:cNvPr id="26" name="Imagen 25"/>
          <p:cNvPicPr>
            <a:picLocks noChangeAspect="1"/>
          </p:cNvPicPr>
          <p:nvPr/>
        </p:nvPicPr>
        <p:blipFill>
          <a:blip r:embed="rId2"/>
          <a:stretch>
            <a:fillRect/>
          </a:stretch>
        </p:blipFill>
        <p:spPr>
          <a:xfrm>
            <a:off x="7259955" y="3536268"/>
            <a:ext cx="786452" cy="786452"/>
          </a:xfrm>
          <a:prstGeom prst="rect">
            <a:avLst/>
          </a:prstGeom>
        </p:spPr>
      </p:pic>
      <p:pic>
        <p:nvPicPr>
          <p:cNvPr id="27" name="Imagen 26"/>
          <p:cNvPicPr>
            <a:picLocks noChangeAspect="1"/>
          </p:cNvPicPr>
          <p:nvPr/>
        </p:nvPicPr>
        <p:blipFill>
          <a:blip r:embed="rId2"/>
          <a:stretch>
            <a:fillRect/>
          </a:stretch>
        </p:blipFill>
        <p:spPr>
          <a:xfrm>
            <a:off x="5202522" y="2863708"/>
            <a:ext cx="802311" cy="802311"/>
          </a:xfrm>
          <a:prstGeom prst="rect">
            <a:avLst/>
          </a:prstGeom>
        </p:spPr>
      </p:pic>
      <p:pic>
        <p:nvPicPr>
          <p:cNvPr id="30" name="Imagen 29"/>
          <p:cNvPicPr>
            <a:picLocks noChangeAspect="1"/>
          </p:cNvPicPr>
          <p:nvPr/>
        </p:nvPicPr>
        <p:blipFill>
          <a:blip r:embed="rId4"/>
          <a:stretch>
            <a:fillRect/>
          </a:stretch>
        </p:blipFill>
        <p:spPr>
          <a:xfrm>
            <a:off x="1161130" y="3932543"/>
            <a:ext cx="829128" cy="792549"/>
          </a:xfrm>
          <a:prstGeom prst="rect">
            <a:avLst/>
          </a:prstGeom>
        </p:spPr>
      </p:pic>
    </p:spTree>
    <p:extLst>
      <p:ext uri="{BB962C8B-B14F-4D97-AF65-F5344CB8AC3E}">
        <p14:creationId xmlns:p14="http://schemas.microsoft.com/office/powerpoint/2010/main" val="3007574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053" y="1036926"/>
            <a:ext cx="2917800" cy="488400"/>
          </a:xfrm>
        </p:spPr>
        <p:txBody>
          <a:bodyPr/>
          <a:lstStyle/>
          <a:p>
            <a:r>
              <a:rPr lang="es-ES" b="0" dirty="0" smtClean="0">
                <a:solidFill>
                  <a:schemeClr val="bg2">
                    <a:lumMod val="50000"/>
                  </a:schemeClr>
                </a:solidFill>
              </a:rPr>
              <a:t>Representada por monedas</a:t>
            </a:r>
            <a:endParaRPr lang="en-US" b="0" dirty="0">
              <a:solidFill>
                <a:schemeClr val="bg2">
                  <a:lumMod val="50000"/>
                </a:schemeClr>
              </a:solidFill>
            </a:endParaRPr>
          </a:p>
        </p:txBody>
      </p:sp>
      <p:sp>
        <p:nvSpPr>
          <p:cNvPr id="4" name="Título 3"/>
          <p:cNvSpPr>
            <a:spLocks noGrp="1"/>
          </p:cNvSpPr>
          <p:nvPr>
            <p:ph type="title" idx="2"/>
          </p:nvPr>
        </p:nvSpPr>
        <p:spPr>
          <a:xfrm>
            <a:off x="5024672" y="708426"/>
            <a:ext cx="1555073" cy="488400"/>
          </a:xfrm>
        </p:spPr>
        <p:txBody>
          <a:bodyPr/>
          <a:lstStyle/>
          <a:p>
            <a:r>
              <a:rPr lang="es-ES" sz="3200" dirty="0" smtClean="0"/>
              <a:t>Decena:</a:t>
            </a:r>
            <a:endParaRPr lang="en-US" sz="3200" dirty="0"/>
          </a:p>
        </p:txBody>
      </p:sp>
      <p:sp>
        <p:nvSpPr>
          <p:cNvPr id="10" name="Título 9"/>
          <p:cNvSpPr>
            <a:spLocks noGrp="1"/>
          </p:cNvSpPr>
          <p:nvPr>
            <p:ph type="title" idx="8"/>
          </p:nvPr>
        </p:nvSpPr>
        <p:spPr>
          <a:xfrm>
            <a:off x="658294" y="708426"/>
            <a:ext cx="2403900" cy="572700"/>
          </a:xfrm>
        </p:spPr>
        <p:txBody>
          <a:bodyPr/>
          <a:lstStyle/>
          <a:p>
            <a:r>
              <a:rPr lang="es-ES" dirty="0" smtClean="0"/>
              <a:t>Unidad:</a:t>
            </a:r>
            <a:endParaRPr lang="en-US" dirty="0"/>
          </a:p>
        </p:txBody>
      </p:sp>
      <p:pic>
        <p:nvPicPr>
          <p:cNvPr id="11" name="Imagen 10"/>
          <p:cNvPicPr>
            <a:picLocks noChangeAspect="1"/>
          </p:cNvPicPr>
          <p:nvPr/>
        </p:nvPicPr>
        <p:blipFill>
          <a:blip r:embed="rId2"/>
          <a:stretch>
            <a:fillRect/>
          </a:stretch>
        </p:blipFill>
        <p:spPr>
          <a:xfrm>
            <a:off x="2460512" y="1567053"/>
            <a:ext cx="672990" cy="643299"/>
          </a:xfrm>
          <a:prstGeom prst="rect">
            <a:avLst/>
          </a:prstGeom>
        </p:spPr>
      </p:pic>
      <p:pic>
        <p:nvPicPr>
          <p:cNvPr id="12" name="Imagen 11"/>
          <p:cNvPicPr>
            <a:picLocks noChangeAspect="1"/>
          </p:cNvPicPr>
          <p:nvPr/>
        </p:nvPicPr>
        <p:blipFill>
          <a:blip r:embed="rId2"/>
          <a:stretch>
            <a:fillRect/>
          </a:stretch>
        </p:blipFill>
        <p:spPr>
          <a:xfrm>
            <a:off x="1421746" y="1555766"/>
            <a:ext cx="672990" cy="643299"/>
          </a:xfrm>
          <a:prstGeom prst="rect">
            <a:avLst/>
          </a:prstGeom>
        </p:spPr>
      </p:pic>
      <p:pic>
        <p:nvPicPr>
          <p:cNvPr id="13" name="Imagen 12"/>
          <p:cNvPicPr>
            <a:picLocks noChangeAspect="1"/>
          </p:cNvPicPr>
          <p:nvPr/>
        </p:nvPicPr>
        <p:blipFill>
          <a:blip r:embed="rId3"/>
          <a:stretch>
            <a:fillRect/>
          </a:stretch>
        </p:blipFill>
        <p:spPr>
          <a:xfrm>
            <a:off x="3294534" y="1820307"/>
            <a:ext cx="676715" cy="646232"/>
          </a:xfrm>
          <a:prstGeom prst="rect">
            <a:avLst/>
          </a:prstGeom>
        </p:spPr>
      </p:pic>
      <p:pic>
        <p:nvPicPr>
          <p:cNvPr id="14" name="Imagen 13"/>
          <p:cNvPicPr>
            <a:picLocks noChangeAspect="1"/>
          </p:cNvPicPr>
          <p:nvPr/>
        </p:nvPicPr>
        <p:blipFill>
          <a:blip r:embed="rId3"/>
          <a:stretch>
            <a:fillRect/>
          </a:stretch>
        </p:blipFill>
        <p:spPr>
          <a:xfrm>
            <a:off x="1543746" y="2513681"/>
            <a:ext cx="676715" cy="646232"/>
          </a:xfrm>
          <a:prstGeom prst="rect">
            <a:avLst/>
          </a:prstGeom>
        </p:spPr>
      </p:pic>
      <p:pic>
        <p:nvPicPr>
          <p:cNvPr id="15" name="Imagen 14"/>
          <p:cNvPicPr>
            <a:picLocks noChangeAspect="1"/>
          </p:cNvPicPr>
          <p:nvPr/>
        </p:nvPicPr>
        <p:blipFill>
          <a:blip r:embed="rId3"/>
          <a:stretch>
            <a:fillRect/>
          </a:stretch>
        </p:blipFill>
        <p:spPr>
          <a:xfrm>
            <a:off x="2084047" y="3225692"/>
            <a:ext cx="676715" cy="646232"/>
          </a:xfrm>
          <a:prstGeom prst="rect">
            <a:avLst/>
          </a:prstGeom>
        </p:spPr>
      </p:pic>
      <p:pic>
        <p:nvPicPr>
          <p:cNvPr id="16" name="Imagen 15"/>
          <p:cNvPicPr>
            <a:picLocks noChangeAspect="1"/>
          </p:cNvPicPr>
          <p:nvPr/>
        </p:nvPicPr>
        <p:blipFill>
          <a:blip r:embed="rId3"/>
          <a:stretch>
            <a:fillRect/>
          </a:stretch>
        </p:blipFill>
        <p:spPr>
          <a:xfrm>
            <a:off x="2422404" y="2466539"/>
            <a:ext cx="676715" cy="646232"/>
          </a:xfrm>
          <a:prstGeom prst="rect">
            <a:avLst/>
          </a:prstGeom>
        </p:spPr>
      </p:pic>
      <p:pic>
        <p:nvPicPr>
          <p:cNvPr id="17" name="Imagen 16"/>
          <p:cNvPicPr>
            <a:picLocks noChangeAspect="1"/>
          </p:cNvPicPr>
          <p:nvPr/>
        </p:nvPicPr>
        <p:blipFill>
          <a:blip r:embed="rId3"/>
          <a:stretch>
            <a:fillRect/>
          </a:stretch>
        </p:blipFill>
        <p:spPr>
          <a:xfrm>
            <a:off x="3220716" y="2999703"/>
            <a:ext cx="676715" cy="646232"/>
          </a:xfrm>
          <a:prstGeom prst="rect">
            <a:avLst/>
          </a:prstGeom>
        </p:spPr>
      </p:pic>
      <p:pic>
        <p:nvPicPr>
          <p:cNvPr id="18" name="Imagen 17"/>
          <p:cNvPicPr>
            <a:picLocks noChangeAspect="1"/>
          </p:cNvPicPr>
          <p:nvPr/>
        </p:nvPicPr>
        <p:blipFill>
          <a:blip r:embed="rId4"/>
          <a:stretch>
            <a:fillRect/>
          </a:stretch>
        </p:blipFill>
        <p:spPr>
          <a:xfrm>
            <a:off x="5484759" y="1598990"/>
            <a:ext cx="690480" cy="685249"/>
          </a:xfrm>
          <a:prstGeom prst="rect">
            <a:avLst/>
          </a:prstGeom>
        </p:spPr>
      </p:pic>
      <p:pic>
        <p:nvPicPr>
          <p:cNvPr id="19" name="Imagen 18"/>
          <p:cNvPicPr>
            <a:picLocks noChangeAspect="1"/>
          </p:cNvPicPr>
          <p:nvPr/>
        </p:nvPicPr>
        <p:blipFill>
          <a:blip r:embed="rId4"/>
          <a:stretch>
            <a:fillRect/>
          </a:stretch>
        </p:blipFill>
        <p:spPr>
          <a:xfrm>
            <a:off x="6489425" y="1032027"/>
            <a:ext cx="695423" cy="690154"/>
          </a:xfrm>
          <a:prstGeom prst="rect">
            <a:avLst/>
          </a:prstGeom>
        </p:spPr>
      </p:pic>
      <p:pic>
        <p:nvPicPr>
          <p:cNvPr id="20" name="Imagen 19"/>
          <p:cNvPicPr>
            <a:picLocks noChangeAspect="1"/>
          </p:cNvPicPr>
          <p:nvPr/>
        </p:nvPicPr>
        <p:blipFill>
          <a:blip r:embed="rId5"/>
          <a:stretch>
            <a:fillRect/>
          </a:stretch>
        </p:blipFill>
        <p:spPr>
          <a:xfrm>
            <a:off x="7639992" y="1300812"/>
            <a:ext cx="695004" cy="695004"/>
          </a:xfrm>
          <a:prstGeom prst="rect">
            <a:avLst/>
          </a:prstGeom>
        </p:spPr>
      </p:pic>
      <p:pic>
        <p:nvPicPr>
          <p:cNvPr id="21" name="Imagen 20"/>
          <p:cNvPicPr>
            <a:picLocks noChangeAspect="1"/>
          </p:cNvPicPr>
          <p:nvPr/>
        </p:nvPicPr>
        <p:blipFill>
          <a:blip r:embed="rId5"/>
          <a:stretch>
            <a:fillRect/>
          </a:stretch>
        </p:blipFill>
        <p:spPr>
          <a:xfrm>
            <a:off x="6199585" y="2280313"/>
            <a:ext cx="695004" cy="695004"/>
          </a:xfrm>
          <a:prstGeom prst="rect">
            <a:avLst/>
          </a:prstGeom>
        </p:spPr>
      </p:pic>
      <p:pic>
        <p:nvPicPr>
          <p:cNvPr id="22" name="Imagen 21"/>
          <p:cNvPicPr>
            <a:picLocks noChangeAspect="1"/>
          </p:cNvPicPr>
          <p:nvPr/>
        </p:nvPicPr>
        <p:blipFill>
          <a:blip r:embed="rId5"/>
          <a:stretch>
            <a:fillRect/>
          </a:stretch>
        </p:blipFill>
        <p:spPr>
          <a:xfrm>
            <a:off x="7499035" y="2133238"/>
            <a:ext cx="695004" cy="695004"/>
          </a:xfrm>
          <a:prstGeom prst="rect">
            <a:avLst/>
          </a:prstGeom>
        </p:spPr>
      </p:pic>
      <p:pic>
        <p:nvPicPr>
          <p:cNvPr id="23" name="Imagen 22"/>
          <p:cNvPicPr>
            <a:picLocks noChangeAspect="1"/>
          </p:cNvPicPr>
          <p:nvPr/>
        </p:nvPicPr>
        <p:blipFill>
          <a:blip r:embed="rId5"/>
          <a:stretch>
            <a:fillRect/>
          </a:stretch>
        </p:blipFill>
        <p:spPr>
          <a:xfrm>
            <a:off x="6992055" y="2975317"/>
            <a:ext cx="695004" cy="695004"/>
          </a:xfrm>
          <a:prstGeom prst="rect">
            <a:avLst/>
          </a:prstGeom>
        </p:spPr>
      </p:pic>
      <p:pic>
        <p:nvPicPr>
          <p:cNvPr id="24" name="Imagen 23"/>
          <p:cNvPicPr>
            <a:picLocks noChangeAspect="1"/>
          </p:cNvPicPr>
          <p:nvPr/>
        </p:nvPicPr>
        <p:blipFill>
          <a:blip r:embed="rId5"/>
          <a:stretch>
            <a:fillRect/>
          </a:stretch>
        </p:blipFill>
        <p:spPr>
          <a:xfrm>
            <a:off x="5349956" y="2803856"/>
            <a:ext cx="695004" cy="695004"/>
          </a:xfrm>
          <a:prstGeom prst="rect">
            <a:avLst/>
          </a:prstGeom>
        </p:spPr>
      </p:pic>
    </p:spTree>
    <p:extLst>
      <p:ext uri="{BB962C8B-B14F-4D97-AF65-F5344CB8AC3E}">
        <p14:creationId xmlns:p14="http://schemas.microsoft.com/office/powerpoint/2010/main" val="1885781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413</Words>
  <Application>Microsoft Office PowerPoint</Application>
  <PresentationFormat>Presentación en pantalla (16:9)</PresentationFormat>
  <Paragraphs>66</Paragraphs>
  <Slides>13</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Coming Soon</vt:lpstr>
      <vt:lpstr>Calibri</vt:lpstr>
      <vt:lpstr>Roboto Mono Regular</vt:lpstr>
      <vt:lpstr>Raleway</vt:lpstr>
      <vt:lpstr>Concert One</vt:lpstr>
      <vt:lpstr>Anonymous Pro</vt:lpstr>
      <vt:lpstr>Notebook Lesson</vt:lpstr>
      <vt:lpstr>Presentación de PowerPoint</vt:lpstr>
      <vt:lpstr>Presentación de PowerPoint</vt:lpstr>
      <vt:lpstr>SEMANA 19  MATEMÁTICA  2° BÁSICO.</vt:lpstr>
      <vt:lpstr>Antes de comenzar</vt:lpstr>
      <vt:lpstr>Presentación de PowerPoint</vt:lpstr>
      <vt:lpstr>UNIDAD</vt:lpstr>
      <vt:lpstr>Ejemplo de U-D</vt:lpstr>
      <vt:lpstr>Representadas en monedas </vt:lpstr>
      <vt:lpstr>Representada por monedas</vt:lpstr>
      <vt:lpstr>Presentación de PowerPoint</vt:lpstr>
      <vt:lpstr> A Sumar y Restar</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19  MATEMÁTICAS  2DO. BÁSICOS.</dc:title>
  <dc:creator>Luciano</dc:creator>
  <cp:lastModifiedBy>HP</cp:lastModifiedBy>
  <cp:revision>40</cp:revision>
  <dcterms:modified xsi:type="dcterms:W3CDTF">2020-07-31T16:51:52Z</dcterms:modified>
</cp:coreProperties>
</file>