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700" r:id="rId2"/>
    <p:sldMasterId id="2147483712" r:id="rId3"/>
    <p:sldMasterId id="2147483724" r:id="rId4"/>
    <p:sldMasterId id="2147483790" r:id="rId5"/>
  </p:sldMasterIdLst>
  <p:notesMasterIdLst>
    <p:notesMasterId r:id="rId46"/>
  </p:notesMasterIdLst>
  <p:sldIdLst>
    <p:sldId id="388" r:id="rId6"/>
    <p:sldId id="389" r:id="rId7"/>
    <p:sldId id="390" r:id="rId8"/>
    <p:sldId id="391" r:id="rId9"/>
    <p:sldId id="333" r:id="rId10"/>
    <p:sldId id="334" r:id="rId11"/>
    <p:sldId id="335" r:id="rId12"/>
    <p:sldId id="336" r:id="rId13"/>
    <p:sldId id="337" r:id="rId14"/>
    <p:sldId id="418" r:id="rId15"/>
    <p:sldId id="419" r:id="rId16"/>
    <p:sldId id="415" r:id="rId17"/>
    <p:sldId id="340" r:id="rId18"/>
    <p:sldId id="420" r:id="rId19"/>
    <p:sldId id="421" r:id="rId20"/>
    <p:sldId id="364" r:id="rId21"/>
    <p:sldId id="422" r:id="rId22"/>
    <p:sldId id="423" r:id="rId23"/>
    <p:sldId id="416" r:id="rId24"/>
    <p:sldId id="379" r:id="rId25"/>
    <p:sldId id="424" r:id="rId26"/>
    <p:sldId id="425" r:id="rId27"/>
    <p:sldId id="398" r:id="rId28"/>
    <p:sldId id="426" r:id="rId29"/>
    <p:sldId id="427" r:id="rId30"/>
    <p:sldId id="401" r:id="rId31"/>
    <p:sldId id="428" r:id="rId32"/>
    <p:sldId id="429" r:id="rId33"/>
    <p:sldId id="404" r:id="rId34"/>
    <p:sldId id="430" r:id="rId35"/>
    <p:sldId id="431" r:id="rId36"/>
    <p:sldId id="405" r:id="rId37"/>
    <p:sldId id="432" r:id="rId38"/>
    <p:sldId id="433" r:id="rId39"/>
    <p:sldId id="406" r:id="rId40"/>
    <p:sldId id="434" r:id="rId41"/>
    <p:sldId id="435" r:id="rId42"/>
    <p:sldId id="417" r:id="rId43"/>
    <p:sldId id="413" r:id="rId44"/>
    <p:sldId id="414" r:id="rId4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D5D"/>
    <a:srgbClr val="70C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0586"/>
  </p:normalViewPr>
  <p:slideViewPr>
    <p:cSldViewPr snapToGrid="0" snapToObjects="1">
      <p:cViewPr>
        <p:scale>
          <a:sx n="66" d="100"/>
          <a:sy n="66" d="100"/>
        </p:scale>
        <p:origin x="-92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48042-CB33-004B-8EAC-5107B6E7E1F3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5914B-33F9-CC4C-8833-35A3CBAD5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1606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1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0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58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1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41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1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43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00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88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57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9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03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7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76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85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82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26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03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5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59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5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90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35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3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0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58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1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99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65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48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04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4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35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2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9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04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4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52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065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99217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35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63485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260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95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00100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93123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027747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898139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67981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13/08/2020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198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4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4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7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6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13-08-2020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13/08/2020</a:t>
            </a:fld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 dirty="0">
              <a:solidFill>
                <a:srgbClr val="073E87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67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gif"/><Relationship Id="rId5" Type="http://schemas.openxmlformats.org/officeDocument/2006/relationships/slide" Target="slide14.xml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gif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gif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gif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46.xml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4.gif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gif"/><Relationship Id="rId4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gif"/><Relationship Id="rId4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www.youtube.com/watch?v=RRDbPK6DeCk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hyperlink" Target="mailto:Priscila.salas@colegio-jeanpiaget.cl" TargetMode="External"/><Relationship Id="rId7" Type="http://schemas.openxmlformats.org/officeDocument/2006/relationships/image" Target="../media/image6.gif"/><Relationship Id="rId2" Type="http://schemas.openxmlformats.org/officeDocument/2006/relationships/hyperlink" Target="mailto:Isabel.gomez@colegio-jeanpiaget.cl" TargetMode="Externa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gif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gif"/><Relationship Id="rId5" Type="http://schemas.openxmlformats.org/officeDocument/2006/relationships/slide" Target="slide10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31180" y="162880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</a:t>
            </a:r>
            <a:r>
              <a:rPr lang="es-CL" sz="2800" b="1" dirty="0" smtClean="0"/>
              <a:t>CLASES ONLINE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</a:t>
            </a:r>
            <a:r>
              <a:rPr lang="es-CL" sz="2800" dirty="0" smtClean="0"/>
              <a:t>° 21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CLASE VIRTUAL DÍA</a:t>
            </a:r>
            <a:r>
              <a:rPr lang="es-CL" sz="2800" dirty="0" smtClean="0"/>
              <a:t>: Lunes  17 de Agosto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75196" y="413266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65" y="413266"/>
            <a:ext cx="1115431" cy="14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9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9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4" y="1214205"/>
            <a:ext cx="9630252" cy="47209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1074" y="371475"/>
            <a:ext cx="994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Observa con mucha atención y responde la pregunta 3 y 4 </a:t>
            </a:r>
            <a:endParaRPr lang="es-CL" sz="2800" dirty="0"/>
          </a:p>
        </p:txBody>
      </p:sp>
      <p:pic>
        <p:nvPicPr>
          <p:cNvPr id="6" name="Picture 2" descr="Ojo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487" y="223182"/>
            <a:ext cx="20955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2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</p:cNvPr>
          <p:cNvSpPr/>
          <p:nvPr/>
        </p:nvSpPr>
        <p:spPr>
          <a:xfrm>
            <a:off x="-5715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581025" y="3429000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3" name="Bisel 12">
            <a:hlinkClick r:id="rId3" action="ppaction://hlinksldjump"/>
          </p:cNvPr>
          <p:cNvSpPr/>
          <p:nvPr/>
        </p:nvSpPr>
        <p:spPr>
          <a:xfrm>
            <a:off x="562159" y="1581221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 smtClean="0"/>
              <a:t>a</a:t>
            </a:r>
            <a:endParaRPr lang="es-ES_tradnl" sz="6600" dirty="0"/>
          </a:p>
        </p:txBody>
      </p:sp>
      <p:sp>
        <p:nvSpPr>
          <p:cNvPr id="15" name="Flecha derecha 14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304800" y="251529"/>
            <a:ext cx="11449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3)¿Cuál de las siguientes imágenes representa la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pupa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isel 20">
            <a:hlinkClick r:id="rId5" action="ppaction://hlinksldjump"/>
          </p:cNvPr>
          <p:cNvSpPr/>
          <p:nvPr/>
        </p:nvSpPr>
        <p:spPr>
          <a:xfrm>
            <a:off x="581025" y="5189316"/>
            <a:ext cx="1090246" cy="1111258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271713" y="1914525"/>
            <a:ext cx="5300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Imagen 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71713" y="3714750"/>
            <a:ext cx="410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Imagen 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71713" y="5514975"/>
            <a:ext cx="4271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Imagen 3</a:t>
            </a:r>
          </a:p>
        </p:txBody>
      </p:sp>
      <p:pic>
        <p:nvPicPr>
          <p:cNvPr id="6146" name="Picture 2" descr="Pensando GIFs | Teno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4001598"/>
            <a:ext cx="3459163" cy="27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4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9224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Porque no le gustaba por su color</a:t>
            </a:r>
            <a:endParaRPr lang="es-ES_tradnl" dirty="0"/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6" name="Bisel 5">
            <a:hlinkClick r:id="rId2" action="ppaction://hlinksldjump"/>
          </p:cNvPr>
          <p:cNvSpPr/>
          <p:nvPr/>
        </p:nvSpPr>
        <p:spPr>
          <a:xfrm>
            <a:off x="1154723" y="1876760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1192090" y="5126037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27789" y="1917361"/>
            <a:ext cx="7302011" cy="1379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527789" y="3481754"/>
            <a:ext cx="6563457" cy="9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13" name="Bisel 12">
            <a:hlinkClick r:id="rId2" action="ppaction://hlinksldjump"/>
          </p:cNvPr>
          <p:cNvSpPr/>
          <p:nvPr/>
        </p:nvSpPr>
        <p:spPr>
          <a:xfrm>
            <a:off x="1160584" y="3488224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27788" y="4992108"/>
            <a:ext cx="6563458" cy="90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15" name="Flecha derecha 14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6" name="Título 15"/>
          <p:cNvSpPr txBox="1">
            <a:spLocks noGrp="1"/>
          </p:cNvSpPr>
          <p:nvPr>
            <p:ph type="title"/>
          </p:nvPr>
        </p:nvSpPr>
        <p:spPr>
          <a:xfrm>
            <a:off x="1154113" y="538542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4)¿Cuál sería el orden correcto en las etapas del ciclo de vida de una mariposa? 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28899" y="2200275"/>
            <a:ext cx="821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1-2-3-4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828925" y="3700463"/>
            <a:ext cx="710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2-3-4-1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828925" y="5444835"/>
            <a:ext cx="626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1-4-3-2</a:t>
            </a:r>
          </a:p>
        </p:txBody>
      </p:sp>
      <p:pic>
        <p:nvPicPr>
          <p:cNvPr id="9218" name="Picture 2" descr="Mi cole Luis Cernuda, Campanillas.: T.11 - 4º &quot;Problemas Figura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83" y="2720119"/>
            <a:ext cx="2193315" cy="415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46" y="1066573"/>
            <a:ext cx="6782104" cy="50457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7237" y="214313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Observa la imagen y responde la pregunta 5 y 6 </a:t>
            </a:r>
            <a:endParaRPr lang="es-CL" sz="4000" dirty="0"/>
          </a:p>
        </p:txBody>
      </p:sp>
      <p:pic>
        <p:nvPicPr>
          <p:cNvPr id="6" name="Picture 2" descr="Ojo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487" y="4986337"/>
            <a:ext cx="20955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0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116850"/>
              </p:ext>
            </p:extLst>
          </p:nvPr>
        </p:nvGraphicFramePr>
        <p:xfrm>
          <a:off x="1001486" y="406400"/>
          <a:ext cx="10522857" cy="4659086"/>
        </p:xfrm>
        <a:graphic>
          <a:graphicData uri="http://schemas.openxmlformats.org/drawingml/2006/table">
            <a:tbl>
              <a:tblPr firstRow="1" firstCol="1" bandRow="1"/>
              <a:tblGrid>
                <a:gridCol w="3155364"/>
                <a:gridCol w="7367493"/>
              </a:tblGrid>
              <a:tr h="3313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Ciencias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Naturales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4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Isabel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Gómez 2°A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2°B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7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9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Observar y comparar las características de las etapas del ciclo</a:t>
                      </a:r>
                    </a:p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vida de los distintos animales (mamíferos, aves, insectos y</a:t>
                      </a:r>
                    </a:p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Anfibios), relacionándolas con su hábitat. </a:t>
                      </a:r>
                      <a:r>
                        <a:rPr lang="es-CL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(OA 3)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12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› Ilustran en un esquema las distintas etapas del ciclo de vida de un animal.</a:t>
                      </a:r>
                    </a:p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› </a:t>
                      </a: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Comparan </a:t>
                      </a: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ciclos de vida de distintos animales  en cuanto a su similitud . Mariposa y anfibio.</a:t>
                      </a:r>
                    </a:p>
                    <a:p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Describen el cambio que sufre un animal en las etapas de su ciclo de vida.</a:t>
                      </a:r>
                    </a:p>
                    <a:p>
                      <a:endParaRPr lang="es-CL" sz="1400" b="1" i="1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L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Indicador </a:t>
                      </a:r>
                      <a:r>
                        <a:rPr lang="es-CL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retroalimentar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Describen el cambio que sufre un animal en las etapas de su ciclo de vida. ( </a:t>
                      </a:r>
                      <a:r>
                        <a:rPr lang="es-CL" sz="1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Anfibios)</a:t>
                      </a:r>
                      <a:r>
                        <a:rPr lang="es-C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3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Retroalimentación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la evaluación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Retroalimentar de la evaluación Reconocer el ciclo de vida de los anfibios 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</a:rPr>
                        <a:t>Resultados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</a:rPr>
                        <a:t> obtenidos 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600" b="1" baseline="0" dirty="0" smtClean="0">
                          <a:effectLst/>
                          <a:latin typeface="+mn-lt"/>
                        </a:rPr>
                        <a:t> de salida </a:t>
                      </a:r>
                      <a:endParaRPr lang="es-CL" sz="16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7763"/>
              </p:ext>
            </p:extLst>
          </p:nvPr>
        </p:nvGraphicFramePr>
        <p:xfrm>
          <a:off x="1538515" y="5297713"/>
          <a:ext cx="799737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19"/>
                <a:gridCol w="2500945"/>
                <a:gridCol w="1477959"/>
                <a:gridCol w="1599474"/>
                <a:gridCol w="1599474"/>
              </a:tblGrid>
              <a:tr h="568651">
                <a:tc>
                  <a:txBody>
                    <a:bodyPr/>
                    <a:lstStyle/>
                    <a:p>
                      <a:r>
                        <a:rPr lang="es-CL" dirty="0" smtClean="0"/>
                        <a:t>Curso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Alumnos</a:t>
                      </a:r>
                      <a:r>
                        <a:rPr lang="es-CL" baseline="0" dirty="0" smtClean="0"/>
                        <a:t> que rinden evaluación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Preguntas erradas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No</a:t>
                      </a:r>
                      <a:r>
                        <a:rPr lang="es-CL" baseline="0" dirty="0" smtClean="0"/>
                        <a:t> logrado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Logrado </a:t>
                      </a:r>
                      <a:endParaRPr lang="es-CL" dirty="0"/>
                    </a:p>
                  </a:txBody>
                  <a:tcPr/>
                </a:tc>
              </a:tr>
              <a:tr h="275418">
                <a:tc>
                  <a:txBody>
                    <a:bodyPr/>
                    <a:lstStyle/>
                    <a:p>
                      <a:r>
                        <a:rPr lang="es-CL" dirty="0" smtClean="0"/>
                        <a:t>2°A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22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5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27%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73%</a:t>
                      </a:r>
                      <a:endParaRPr lang="es-CL" dirty="0"/>
                    </a:p>
                  </a:txBody>
                  <a:tcPr/>
                </a:tc>
              </a:tr>
              <a:tr h="275418">
                <a:tc>
                  <a:txBody>
                    <a:bodyPr/>
                    <a:lstStyle/>
                    <a:p>
                      <a:r>
                        <a:rPr lang="es-CL" dirty="0" smtClean="0"/>
                        <a:t>2°B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20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8 y 9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15%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85%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2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5581"/>
          </a:xfrm>
        </p:spPr>
        <p:txBody>
          <a:bodyPr>
            <a:noAutofit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/>
            </a:r>
            <a:br>
              <a:rPr lang="es-ES" sz="3600" dirty="0" smtClean="0"/>
            </a:b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24573" y="4894905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24574" y="3253019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2" y="1867069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2143125" y="2057400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6 </a:t>
            </a:r>
            <a:r>
              <a:rPr lang="es-CL" sz="3600" dirty="0"/>
              <a:t>etapas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335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10 etapas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3125" y="5186363"/>
            <a:ext cx="430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4 etapas</a:t>
            </a:r>
          </a:p>
        </p:txBody>
      </p:sp>
      <p:pic>
        <p:nvPicPr>
          <p:cNvPr id="14338" name="Picture 2" descr="Imágenes GIF de personas pensand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0438"/>
            <a:ext cx="3624263" cy="26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38200" y="365125"/>
            <a:ext cx="10091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5)Según la imagen ¿ Cuántas etapas tiene el ciclo de vida de un anfibio?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7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6)¿En qué hábitat se desarrollan las crías de los anfibios?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Hábitat terrestre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335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Hábitat </a:t>
            </a:r>
            <a:r>
              <a:rPr lang="es-CL" sz="3600" dirty="0"/>
              <a:t>acuático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3124" y="5186363"/>
            <a:ext cx="592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Hábitat aéreo terrestre</a:t>
            </a:r>
          </a:p>
        </p:txBody>
      </p:sp>
      <p:pic>
        <p:nvPicPr>
          <p:cNvPr id="19458" name="Picture 2" descr="Mim Funnyeve GIF - Mim Funnyeve Huh - Descubre &amp; Compart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39" y="2441934"/>
            <a:ext cx="3268807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7)¿ Por qué el sapo adulto puede vivir fuera del agua?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801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P</a:t>
            </a:r>
            <a:r>
              <a:rPr lang="es-CL" sz="3600" dirty="0" smtClean="0"/>
              <a:t>orque </a:t>
            </a:r>
            <a:r>
              <a:rPr lang="es-CL" sz="3600" dirty="0"/>
              <a:t>respira por pulmones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21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P</a:t>
            </a:r>
            <a:r>
              <a:rPr lang="es-CL" sz="3600" dirty="0" smtClean="0"/>
              <a:t>orque </a:t>
            </a:r>
            <a:r>
              <a:rPr lang="es-CL" sz="3600" dirty="0"/>
              <a:t>respira por branquias</a:t>
            </a:r>
          </a:p>
        </p:txBody>
      </p:sp>
    </p:spTree>
    <p:extLst>
      <p:ext uri="{BB962C8B-B14F-4D97-AF65-F5344CB8AC3E}">
        <p14:creationId xmlns:p14="http://schemas.microsoft.com/office/powerpoint/2010/main" val="41390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1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724574" y="591247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8)¿En qué etapa del ciclo de vida, la rana puede reproducirse? 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2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C</a:t>
            </a:r>
            <a:r>
              <a:rPr lang="es-CL" sz="3600" dirty="0" smtClean="0"/>
              <a:t>uando </a:t>
            </a:r>
            <a:r>
              <a:rPr lang="es-CL" sz="3600" dirty="0"/>
              <a:t>son </a:t>
            </a:r>
            <a:r>
              <a:rPr lang="es-CL" sz="3600" dirty="0" smtClean="0"/>
              <a:t>renacuajos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31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C</a:t>
            </a:r>
            <a:r>
              <a:rPr lang="es-CL" sz="3600" dirty="0" smtClean="0"/>
              <a:t>uando </a:t>
            </a:r>
            <a:r>
              <a:rPr lang="es-CL" sz="3600" dirty="0"/>
              <a:t>son larva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3125" y="5186363"/>
            <a:ext cx="898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Cuando son adultos</a:t>
            </a:r>
          </a:p>
        </p:txBody>
      </p:sp>
      <p:pic>
        <p:nvPicPr>
          <p:cNvPr id="22534" name="Picture 6" descr="▷ La Pantera Rosa: Imágenes Animadas, Gifs y Animaciones ¡100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563" y="2423120"/>
            <a:ext cx="3086195" cy="368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1"/>
            <a:ext cx="1080120" cy="9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Normas de la clase virtual </a:t>
            </a:r>
            <a:endParaRPr lang="es-CL" dirty="0"/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120" y="1207789"/>
            <a:ext cx="10530879" cy="47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2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538998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9)¿Qué quiere decir que la mariposa y los anfibios </a:t>
            </a:r>
            <a:r>
              <a:rPr lang="es-ES" sz="3600" dirty="0" smtClean="0"/>
              <a:t>sufren </a:t>
            </a:r>
            <a:r>
              <a:rPr lang="es-ES" sz="3600" dirty="0"/>
              <a:t>una metamorfosis?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81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Su cuerpo no cambia durante su vida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85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</a:t>
            </a:r>
            <a:r>
              <a:rPr lang="es-ES" sz="3600" dirty="0" smtClean="0"/>
              <a:t>u </a:t>
            </a:r>
            <a:r>
              <a:rPr lang="es-ES" sz="3600" dirty="0"/>
              <a:t>cuerpo se transforma durante su vida</a:t>
            </a:r>
            <a:endParaRPr lang="es-CL" sz="3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3124" y="5186363"/>
            <a:ext cx="8929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Su cuerpo es parecido al de sus padres en la etapa adulta</a:t>
            </a:r>
            <a:endParaRPr lang="es-CL" sz="3600" dirty="0"/>
          </a:p>
        </p:txBody>
      </p:sp>
      <p:pic>
        <p:nvPicPr>
          <p:cNvPr id="25602" name="Picture 2" descr="group-idea.gif | Blog AR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762" y="756078"/>
            <a:ext cx="2344738" cy="20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7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52577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10)¿Qué ocurre con el cuerpo del sapo y de la mariposa desde que nacen hasta que son adultos?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2" action="ppaction://hlinksldjump"/>
          </p:cNvPr>
          <p:cNvSpPr/>
          <p:nvPr/>
        </p:nvSpPr>
        <p:spPr>
          <a:xfrm>
            <a:off x="814723" y="5022486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814724" y="195489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977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El cuerpo de ambos se transforma. (metamorfosis)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21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El cuerpo es parecido al de sus padres</a:t>
            </a:r>
            <a:endParaRPr lang="es-CL" sz="3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3124" y="5186363"/>
            <a:ext cx="895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Su cuerpo cambia pero muy poquito.</a:t>
            </a:r>
            <a:endParaRPr lang="es-CL" sz="3600" dirty="0"/>
          </a:p>
        </p:txBody>
      </p:sp>
      <p:pic>
        <p:nvPicPr>
          <p:cNvPr id="31746" name="Picture 2" descr="group-idea.gif | Blog AR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01" y="3263736"/>
            <a:ext cx="2538289" cy="22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77" y="2708734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6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6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Motivación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500188" y="2243138"/>
            <a:ext cx="945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4"/>
              </a:rPr>
              <a:t>https://www.youtube.com/watch?v=RRDbPK6DeCk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1500188" y="3786188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Ahora si  ¿Cuál es el ciclo de vida de la rana? 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10266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87" y="251347"/>
            <a:ext cx="4656517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4" y="1271588"/>
            <a:ext cx="5361471" cy="503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95" y="1512264"/>
            <a:ext cx="6270481" cy="479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Users\Pri\Desktop\sap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07" y="-659771"/>
            <a:ext cx="1663452" cy="18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8900492" y="521962"/>
            <a:ext cx="1585912" cy="804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Pág.. 90 y 91 </a:t>
            </a:r>
            <a:endParaRPr lang="es-CL" dirty="0"/>
          </a:p>
        </p:txBody>
      </p:sp>
      <p:pic>
        <p:nvPicPr>
          <p:cNvPr id="9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30" y="124125"/>
            <a:ext cx="1149646" cy="13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35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5131175" y="969178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52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3853287" y="2193994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5704028" y="3577364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estudio.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08" y="4223262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3719736" y="5187668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1"/>
            <a:ext cx="1080120" cy="9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9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328863" y="260648"/>
            <a:ext cx="6572250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TICKET DE SALIDA</a:t>
            </a:r>
          </a:p>
          <a:p>
            <a:pPr algn="ctr"/>
            <a:r>
              <a:rPr lang="es-CL" sz="2000" b="1" dirty="0"/>
              <a:t>ASIGNATURA</a:t>
            </a:r>
          </a:p>
          <a:p>
            <a:pPr algn="ctr"/>
            <a:r>
              <a:rPr lang="es-CL" sz="2000" b="1" dirty="0" smtClean="0"/>
              <a:t>SEMANA 21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1991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Nombre: _______________________________________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91544" y="2420888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CL" dirty="0" smtClean="0"/>
              <a:t>Según el texto de estudio ¿Cuántas etapas tiene el ciclo de vida de los anfibios?</a:t>
            </a:r>
          </a:p>
          <a:p>
            <a:endParaRPr lang="es-CL" dirty="0"/>
          </a:p>
          <a:p>
            <a:r>
              <a:rPr lang="es-CL" dirty="0"/>
              <a:t>2</a:t>
            </a:r>
            <a:r>
              <a:rPr lang="es-CL" dirty="0" smtClean="0"/>
              <a:t>) ¿Por qué el sapo adulto puede vivir fuera del agua? 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3</a:t>
            </a:r>
            <a:r>
              <a:rPr lang="es-CL" dirty="0" smtClean="0"/>
              <a:t>) ¿Qué quiere decir que los anfibios sufren una metamorfosis? </a:t>
            </a:r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6270551" y="5602304"/>
            <a:ext cx="5738762" cy="995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r>
              <a:rPr lang="es-CL" dirty="0" smtClean="0"/>
              <a:t>Correo:</a:t>
            </a:r>
            <a:r>
              <a:rPr lang="es-ES_tradnl" u="sng" dirty="0">
                <a:hlinkClick r:id="rId2"/>
              </a:rPr>
              <a:t>Isabel.gomez@colegio-jeanpiaget.cl</a:t>
            </a:r>
            <a:r>
              <a:rPr lang="es-ES_tradnl" dirty="0"/>
              <a:t> (2do.A)</a:t>
            </a:r>
            <a:endParaRPr lang="es-CL" dirty="0"/>
          </a:p>
          <a:p>
            <a:r>
              <a:rPr lang="es-ES_tradnl" u="sng" dirty="0">
                <a:hlinkClick r:id="rId3"/>
              </a:rPr>
              <a:t>Priscila.salas@colegio-jeanpiaget.cl</a:t>
            </a:r>
            <a:r>
              <a:rPr lang="es-ES_tradnl" dirty="0"/>
              <a:t>  (2do.B)</a:t>
            </a:r>
            <a:endParaRPr lang="es-CL" dirty="0"/>
          </a:p>
          <a:p>
            <a:pPr algn="ctr"/>
            <a:r>
              <a:rPr lang="es-CL" dirty="0" smtClean="0"/>
              <a:t>:</a:t>
            </a:r>
            <a:endParaRPr lang="es-C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95" y="186603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26" y="5425776"/>
            <a:ext cx="1800225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73" y="70235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ómo participar | Si A La Vid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671" y="3850187"/>
            <a:ext cx="233045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0200" y="1571625"/>
            <a:ext cx="897255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Comencemos</a:t>
            </a:r>
          </a:p>
          <a:p>
            <a:endParaRPr lang="es-CL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CL" sz="5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mucha atención ! </a:t>
            </a:r>
            <a:endParaRPr lang="es-CL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dar tus respuestas </a:t>
            </a:r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debes </a:t>
            </a:r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recordar la evaluación de la semana anterior 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Ojo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228599"/>
            <a:ext cx="20955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Muchísimos dulces</a:t>
            </a:r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10" name="Bisel 9">
            <a:hlinkClick r:id="rId2" action="ppaction://hlinksldjump"/>
          </p:cNvPr>
          <p:cNvSpPr/>
          <p:nvPr/>
        </p:nvSpPr>
        <p:spPr>
          <a:xfrm>
            <a:off x="837711" y="3489074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smtClean="0"/>
              <a:t>b)</a:t>
            </a:r>
            <a:endParaRPr lang="es-ES_tradnl" sz="4000" dirty="0"/>
          </a:p>
        </p:txBody>
      </p:sp>
      <p:sp>
        <p:nvSpPr>
          <p:cNvPr id="13" name="Flecha derecha 12">
            <a:hlinkClick r:id="rId3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1)¿Cuántas etapas tiene en general un ciclo de vida?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isel 10">
            <a:hlinkClick r:id="" action="ppaction://hlinkshowjump?jump=nextslide"/>
          </p:cNvPr>
          <p:cNvSpPr/>
          <p:nvPr/>
        </p:nvSpPr>
        <p:spPr>
          <a:xfrm>
            <a:off x="857005" y="1862368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/>
              <a:t>a</a:t>
            </a:r>
            <a:r>
              <a:rPr lang="es-ES_tradnl" sz="4000" dirty="0" smtClean="0"/>
              <a:t>)</a:t>
            </a:r>
            <a:endParaRPr lang="es-ES_tradnl" sz="4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371725" y="2100263"/>
            <a:ext cx="521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4 etapas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371724" y="3771900"/>
            <a:ext cx="45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5 </a:t>
            </a:r>
            <a:r>
              <a:rPr lang="es-CL" sz="3600" dirty="0"/>
              <a:t>etapas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543175" y="5300663"/>
            <a:ext cx="544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2 etapas</a:t>
            </a:r>
          </a:p>
        </p:txBody>
      </p:sp>
      <p:sp>
        <p:nvSpPr>
          <p:cNvPr id="17" name="Bisel 16">
            <a:hlinkClick r:id="rId2" action="ppaction://hlinksldjump"/>
          </p:cNvPr>
          <p:cNvSpPr/>
          <p:nvPr/>
        </p:nvSpPr>
        <p:spPr>
          <a:xfrm>
            <a:off x="857005" y="5058935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/>
              <a:t>c</a:t>
            </a:r>
            <a:r>
              <a:rPr lang="es-ES_tradnl" sz="4000" dirty="0" smtClean="0"/>
              <a:t>)</a:t>
            </a:r>
            <a:endParaRPr lang="es-ES_tradnl" sz="4000" dirty="0"/>
          </a:p>
        </p:txBody>
      </p:sp>
      <p:pic>
        <p:nvPicPr>
          <p:cNvPr id="2050" name="Picture 2" descr="Pin en Dibuj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31" y="1557566"/>
            <a:ext cx="2857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22530" name="Picture 2" descr="esultado de imagen para respuesta 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03" y="2223047"/>
            <a:ext cx="2795954" cy="2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-c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" y="5492262"/>
            <a:ext cx="609600" cy="609600"/>
          </a:xfrm>
          <a:prstGeom prst="rect">
            <a:avLst/>
          </a:prstGeom>
        </p:spPr>
      </p:pic>
      <p:pic>
        <p:nvPicPr>
          <p:cNvPr id="4098" name="Picture 2" descr="Correcto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0" y="4626414"/>
            <a:ext cx="2095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828800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der-incorrecto-no-val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" y="4938712"/>
            <a:ext cx="609600" cy="609600"/>
          </a:xfrm>
          <a:prstGeom prst="rect">
            <a:avLst/>
          </a:prstGeom>
        </p:spPr>
      </p:pic>
      <p:pic>
        <p:nvPicPr>
          <p:cNvPr id="5122" name="Picture 2" descr="Internet Nerd GIF by MINI Italia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345805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6" name="Bisel 5">
            <a:hlinkClick r:id="rId3" action="ppaction://hlinksldjump"/>
          </p:cNvPr>
          <p:cNvSpPr/>
          <p:nvPr/>
        </p:nvSpPr>
        <p:spPr>
          <a:xfrm>
            <a:off x="838200" y="1505011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5" name="Flecha derecha 14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-338515" y="304800"/>
            <a:ext cx="11029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  Las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etapas del ciclo de vida son:</a:t>
            </a: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isel 18">
            <a:hlinkClick r:id="rId5" action="ppaction://hlinksldjump"/>
          </p:cNvPr>
          <p:cNvSpPr/>
          <p:nvPr/>
        </p:nvSpPr>
        <p:spPr>
          <a:xfrm>
            <a:off x="838200" y="3272019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838200" y="5085218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443163" y="1728788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Nacer, crecer y morir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443163" y="3429000"/>
            <a:ext cx="74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Nacer, desarrollarse , reproducirse y morir</a:t>
            </a:r>
            <a:endParaRPr lang="es-CL" sz="3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443163" y="5420499"/>
            <a:ext cx="671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Nacer, desarrollarse y morir</a:t>
            </a:r>
          </a:p>
        </p:txBody>
      </p:sp>
      <p:pic>
        <p:nvPicPr>
          <p:cNvPr id="3076" name="Picture 4" descr="Trabajadores Pensando GIFs - Get the best GIF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150" y="951131"/>
            <a:ext cx="2581573" cy="25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4642</TotalTime>
  <Words>771</Words>
  <Application>Microsoft Office PowerPoint</Application>
  <PresentationFormat>Personalizado</PresentationFormat>
  <Paragraphs>167</Paragraphs>
  <Slides>40</Slides>
  <Notes>0</Notes>
  <HiddenSlides>0</HiddenSlides>
  <MMClips>21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Forma de onda</vt:lpstr>
      <vt:lpstr>1_Tema de Office</vt:lpstr>
      <vt:lpstr>2_Tema de Office</vt:lpstr>
      <vt:lpstr>3_Tema de Office</vt:lpstr>
      <vt:lpstr>Retrospección</vt:lpstr>
      <vt:lpstr>PLANIFICACIÓN  CLASES ONLINE SEMANA N° 21 CLASE VIRTUAL DÍA: Lunes  17 de Agosto</vt:lpstr>
      <vt:lpstr>Presentación de PowerPoint</vt:lpstr>
      <vt:lpstr>Normas de la clase virtual </vt:lpstr>
      <vt:lpstr>Importante:</vt:lpstr>
      <vt:lpstr>Presentación de PowerPoint</vt:lpstr>
      <vt:lpstr>1)¿Cuántas etapas tiene en general un ciclo de vida?</vt:lpstr>
      <vt:lpstr>RESPUESTA CORRECTA</vt:lpstr>
      <vt:lpstr>RESPUESTA INCORRECTA</vt:lpstr>
      <vt:lpstr>             2)   Las etapas del ciclo de vida son:                      </vt:lpstr>
      <vt:lpstr>RESPUESTA CORRECTA</vt:lpstr>
      <vt:lpstr>RESPUESTA INCORRECTA</vt:lpstr>
      <vt:lpstr>Presentación de PowerPoint</vt:lpstr>
      <vt:lpstr>   3)¿Cuál de las siguientes imágenes representa la pupa?                                       </vt:lpstr>
      <vt:lpstr>RESPUESTA CORRECTA</vt:lpstr>
      <vt:lpstr>RESPUESTA INCORRECTA</vt:lpstr>
      <vt:lpstr>4)¿Cuál sería el orden correcto en las etapas del ciclo de vida de una mariposa? </vt:lpstr>
      <vt:lpstr>RESPUESTA CORRECTA</vt:lpstr>
      <vt:lpstr>RESPUESTA INCORRECTA</vt:lpstr>
      <vt:lpstr>Presentación de PowerPoint</vt:lpstr>
      <vt:lpstr>  </vt:lpstr>
      <vt:lpstr>RESPUESTA CORRECTA</vt:lpstr>
      <vt:lpstr>RESPUESTA INCORRECTA</vt:lpstr>
      <vt:lpstr>6)¿En qué hábitat se desarrollan las crías de los anfibios?</vt:lpstr>
      <vt:lpstr>RESPUESTA CORRECTA</vt:lpstr>
      <vt:lpstr>RESPUESTA INCORRECTA</vt:lpstr>
      <vt:lpstr>7)¿ Por qué el sapo adulto puede vivir fuera del agua?</vt:lpstr>
      <vt:lpstr>RESPUESTA CORRECTA</vt:lpstr>
      <vt:lpstr>RESPUESTA INCORRECTA</vt:lpstr>
      <vt:lpstr>8)¿En qué etapa del ciclo de vida, la rana puede reproducirse? </vt:lpstr>
      <vt:lpstr>RESPUESTA CORRECTA</vt:lpstr>
      <vt:lpstr>RESPUESTA INCORRECTA</vt:lpstr>
      <vt:lpstr>9)¿Qué quiere decir que la mariposa y los anfibios sufren una metamorfosis?</vt:lpstr>
      <vt:lpstr>RESPUESTA CORRECTA</vt:lpstr>
      <vt:lpstr>RESPUESTA INCORRECTA</vt:lpstr>
      <vt:lpstr>10)¿Qué ocurre con el cuerpo del sapo y de la mariposa desde que nacen hasta que son adultos?</vt:lpstr>
      <vt:lpstr>RESPUESTA CORRECTA</vt:lpstr>
      <vt:lpstr>RESPUESTA INCORRECTA</vt:lpstr>
      <vt:lpstr>Motivación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TIC´S y aprendizaje: Soledad Garcés, Licenciada en Educación, Profesora de Artes Visuales UC. Magíster en E-learning y evaluación de los aprendizajes en ambientes virtuales por la Universidad de Sevilla.</dc:title>
  <dc:creator>Usuario de Microsoft Office</dc:creator>
  <cp:lastModifiedBy>HP</cp:lastModifiedBy>
  <cp:revision>149</cp:revision>
  <dcterms:created xsi:type="dcterms:W3CDTF">2017-08-24T18:18:11Z</dcterms:created>
  <dcterms:modified xsi:type="dcterms:W3CDTF">2020-08-13T19:37:22Z</dcterms:modified>
</cp:coreProperties>
</file>