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8" r:id="rId10"/>
    <p:sldId id="301" r:id="rId11"/>
    <p:sldId id="306" r:id="rId12"/>
    <p:sldId id="309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:19/08/2020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5616" y="313885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789"/>
            <a:ext cx="792088" cy="94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37692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2" y="4462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63693"/>
              </p:ext>
            </p:extLst>
          </p:nvPr>
        </p:nvGraphicFramePr>
        <p:xfrm>
          <a:off x="179512" y="1268760"/>
          <a:ext cx="8772347" cy="5400600"/>
        </p:xfrm>
        <a:graphic>
          <a:graphicData uri="http://schemas.openxmlformats.org/drawingml/2006/table">
            <a:tbl>
              <a:tblPr/>
              <a:tblGrid>
                <a:gridCol w="8772347">
                  <a:extLst>
                    <a:ext uri="{9D8B030D-6E8A-4147-A177-3AD203B41FA5}">
                      <a16:colId xmlns="" xmlns:a16="http://schemas.microsoft.com/office/drawing/2014/main" val="1832098639"/>
                    </a:ext>
                  </a:extLst>
                </a:gridCol>
              </a:tblGrid>
              <a:tr h="540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 el siguiente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ejercicio:</a:t>
                      </a:r>
                      <a:endParaRPr lang="es-CL" baseline="0" dirty="0" smtClean="0"/>
                    </a:p>
                    <a:p>
                      <a:endParaRPr lang="es-ES_tradnl" sz="1800" b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1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Trotar hacia la derecha y regresas de espalda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Trotar hacia la izquierda y regresar de espalda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Trotar hacia al frente y regresar de espalda.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baseline="0" dirty="0" smtClean="0"/>
                    </a:p>
                    <a:p>
                      <a:r>
                        <a:rPr lang="es-ES_tradnl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2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Correr hacia la derecha y regresar en Skipping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Correr al frente y regresar en Skipping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Correr hacia la izquierda y regresar en Skipping.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r>
                        <a:rPr lang="es-CL" dirty="0" smtClean="0"/>
                        <a:t>¿En qué ejercicio tienes</a:t>
                      </a:r>
                      <a:r>
                        <a:rPr lang="es-CL" baseline="0" dirty="0" smtClean="0"/>
                        <a:t> un mayor control de tus movimientos?¿Por qué? </a:t>
                      </a:r>
                      <a:endParaRPr lang="es-C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6437188"/>
                  </a:ext>
                </a:extLst>
              </a:tr>
            </a:tbl>
          </a:graphicData>
        </a:graphic>
      </p:graphicFrame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69776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65" y="1322689"/>
            <a:ext cx="3155723" cy="33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CL" dirty="0" smtClean="0"/>
              <a:t>DESAFÍO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 smtClean="0"/>
              <a:t>Sentado con una pelotita de papel en tus manos y con los ojos cerrados realiza el siguiente ejercicio.</a:t>
            </a:r>
          </a:p>
          <a:p>
            <a:pPr marL="0" indent="0">
              <a:buNone/>
            </a:pPr>
            <a:r>
              <a:rPr lang="es-CL" sz="2000" dirty="0" smtClean="0"/>
              <a:t>Lanza la pelotita de mano derecha a mano izquierda con los ojos cerrados.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r>
              <a:rPr lang="es-CL" sz="2000" dirty="0" smtClean="0"/>
              <a:t>Jugador de baloncesto</a:t>
            </a:r>
          </a:p>
          <a:p>
            <a:pPr marL="0" indent="0">
              <a:buNone/>
            </a:pPr>
            <a:r>
              <a:rPr lang="es-CL" sz="2000" dirty="0" smtClean="0"/>
              <a:t>Michael Jordan. Realizó un lanzamiento </a:t>
            </a:r>
          </a:p>
          <a:p>
            <a:pPr marL="0" indent="0">
              <a:buNone/>
            </a:pPr>
            <a:r>
              <a:rPr lang="es-CL" sz="2000" dirty="0" smtClean="0"/>
              <a:t>con su ojos cerrados.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r>
              <a:rPr lang="es-CL" sz="2000" dirty="0" smtClean="0"/>
              <a:t>¿Lograste atrapar la pelotita? ¿Cuántas veces lo lograste?</a:t>
            </a:r>
            <a:endParaRPr lang="es-CL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3017508" cy="28881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2" y="4462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 ¿Qué cambios podrías realizar para lograr un control en tus lanzamientos y recepciones?</a:t>
            </a:r>
          </a:p>
          <a:p>
            <a:endParaRPr lang="es-CL" dirty="0"/>
          </a:p>
          <a:p>
            <a:r>
              <a:rPr lang="es-CL" dirty="0" smtClean="0"/>
              <a:t>2)</a:t>
            </a:r>
            <a:r>
              <a:rPr lang="es-ES_tradnl" dirty="0"/>
              <a:t> </a:t>
            </a:r>
            <a:r>
              <a:rPr lang="es-ES_tradnl" dirty="0" smtClean="0"/>
              <a:t>Menciona diferencias que observas en tus lanzamientos y recepciones cuando manejas diferentes objetos de distintas formas y tamaños?</a:t>
            </a:r>
          </a:p>
          <a:p>
            <a:endParaRPr lang="es-CL" dirty="0"/>
          </a:p>
          <a:p>
            <a:r>
              <a:rPr lang="es-CL" dirty="0" smtClean="0"/>
              <a:t>3)</a:t>
            </a:r>
            <a:r>
              <a:rPr lang="es-ES" dirty="0" smtClean="0"/>
              <a:t>De estos dos ejercicios :carrera y saltos </a:t>
            </a:r>
            <a:r>
              <a:rPr lang="es-ES" dirty="0"/>
              <a:t>¿</a:t>
            </a:r>
            <a:r>
              <a:rPr lang="es-ES" dirty="0" smtClean="0"/>
              <a:t>Cuál necesita un mayor control de sus movimientos para ejecutarlos?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436096" y="5109237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marcos.lucero@colegio-jeanpiaget.cl</a:t>
            </a:r>
          </a:p>
          <a:p>
            <a:pPr algn="ctr"/>
            <a:r>
              <a:rPr lang="es-CL" dirty="0" smtClean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3" y="0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119675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581128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27" y="102977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85997"/>
              </p:ext>
            </p:extLst>
          </p:nvPr>
        </p:nvGraphicFramePr>
        <p:xfrm>
          <a:off x="467544" y="1196752"/>
          <a:ext cx="8136904" cy="502765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2° Básico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la aplicación de las habilidades motrices básicas adquiridas, en una variedad de actividades deportivas.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 Lanzan objetos de diferentes tamaños y formas por abajo y sobre la cabeza.</a:t>
                      </a:r>
                    </a:p>
                    <a:p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logro:85%</a:t>
                      </a:r>
                    </a:p>
                    <a:p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 Se desplazan en sentido horizontal y vertical de forma coordinada y manteniendo el control de su cuerpo; por ejemplo: carreras, saltos, entre otros.</a:t>
                      </a:r>
                    </a:p>
                    <a:p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logro:88.5%</a:t>
                      </a:r>
                    </a:p>
                    <a:p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habilidades motrices básicas de locomoción, Manipulación y Estabilidad.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contenidos de las clase 15,18,19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9" y="346124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78932" y="4069092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0" y="30344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74922"/>
              </p:ext>
            </p:extLst>
          </p:nvPr>
        </p:nvGraphicFramePr>
        <p:xfrm>
          <a:off x="611560" y="1591056"/>
          <a:ext cx="8124274" cy="4800509"/>
        </p:xfrm>
        <a:graphic>
          <a:graphicData uri="http://schemas.openxmlformats.org/drawingml/2006/table">
            <a:tbl>
              <a:tblPr/>
              <a:tblGrid>
                <a:gridCol w="8124274">
                  <a:extLst>
                    <a:ext uri="{9D8B030D-6E8A-4147-A177-3AD203B41FA5}">
                      <a16:colId xmlns=""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Comic Sans MS" pitchFamily="66" charset="0"/>
                        </a:rPr>
                        <a:t>Para comenzar la clase y activar tus conocimientos, responde en forma oral, las siguientes preguntas:</a:t>
                      </a:r>
                    </a:p>
                    <a:p>
                      <a:r>
                        <a:rPr lang="es-CL" sz="1800" dirty="0" smtClean="0">
                          <a:latin typeface="Comic Sans MS" pitchFamily="66" charset="0"/>
                        </a:rPr>
                        <a:t>¿A</a:t>
                      </a:r>
                      <a:r>
                        <a:rPr lang="es-CL" sz="1800" baseline="0" dirty="0" smtClean="0">
                          <a:latin typeface="Comic Sans MS" pitchFamily="66" charset="0"/>
                        </a:rPr>
                        <a:t> qué </a:t>
                      </a:r>
                      <a:r>
                        <a:rPr lang="es-CL" sz="1800" b="1" u="sng" baseline="0" dirty="0" smtClean="0">
                          <a:latin typeface="Comic Sans MS" pitchFamily="66" charset="0"/>
                        </a:rPr>
                        <a:t>habilidad motriz básica  </a:t>
                      </a:r>
                      <a:r>
                        <a:rPr lang="es-CL" sz="1800" baseline="0" dirty="0" smtClean="0">
                          <a:latin typeface="Comic Sans MS" pitchFamily="66" charset="0"/>
                        </a:rPr>
                        <a:t>corresponde la siguiente imagen?</a:t>
                      </a:r>
                    </a:p>
                    <a:p>
                      <a:endParaRPr lang="es-CL" sz="1800" dirty="0" smtClean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08" y="4003847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19" y="2780928"/>
            <a:ext cx="5535356" cy="31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5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19343"/>
              </p:ext>
            </p:extLst>
          </p:nvPr>
        </p:nvGraphicFramePr>
        <p:xfrm>
          <a:off x="323529" y="1260389"/>
          <a:ext cx="8568952" cy="5408971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50826716"/>
                    </a:ext>
                  </a:extLst>
                </a:gridCol>
              </a:tblGrid>
              <a:tr h="5408971"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Lee el siguiente cuento y menciona la habilidad motriz que realiza el personaje.</a:t>
                      </a:r>
                    </a:p>
                    <a:p>
                      <a:endParaRPr lang="es-CL" baseline="0" dirty="0" smtClean="0"/>
                    </a:p>
                    <a:p>
                      <a:endParaRPr lang="es-ES" b="0" i="0" dirty="0" smtClean="0">
                        <a:solidFill>
                          <a:srgbClr val="444444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endParaRPr lang="es-ES" b="0" i="0" dirty="0" smtClean="0">
                        <a:solidFill>
                          <a:srgbClr val="444444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r>
                        <a:rPr lang="es-ES" b="0" i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En el</a:t>
                      </a:r>
                      <a:r>
                        <a:rPr lang="es-ES" b="0" i="0" dirty="0" smtClean="0">
                          <a:solidFill>
                            <a:srgbClr val="444444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  <a:r>
                        <a:rPr lang="es-ES" b="1" i="0" dirty="0" smtClean="0">
                          <a:solidFill>
                            <a:srgbClr val="008000"/>
                          </a:solidFill>
                          <a:effectLst/>
                          <a:latin typeface="Open Sans" panose="020B0606030504020204" pitchFamily="34" charset="0"/>
                        </a:rPr>
                        <a:t>jardín</a:t>
                      </a:r>
                      <a:r>
                        <a:rPr lang="es-ES" b="0" i="0" dirty="0" smtClean="0">
                          <a:solidFill>
                            <a:srgbClr val="008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  <a:r>
                        <a:rPr lang="es-ES" b="0" i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de mi casa, vive un</a:t>
                      </a:r>
                      <a:r>
                        <a:rPr lang="es-ES" b="0" i="0" dirty="0" smtClean="0">
                          <a:solidFill>
                            <a:srgbClr val="444444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  <a:r>
                        <a:rPr lang="es-ES" b="1" i="0" dirty="0" smtClean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</a:rPr>
                        <a:t>sapito lipón, </a:t>
                      </a:r>
                      <a:r>
                        <a:rPr lang="es-ES" b="1" i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es</a:t>
                      </a:r>
                      <a:r>
                        <a:rPr lang="es-ES" b="0" i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 chiquito y barrigón,</a:t>
                      </a:r>
                      <a:r>
                        <a:rPr lang="es-ES" b="0" i="0" dirty="0" smtClean="0">
                          <a:solidFill>
                            <a:srgbClr val="444444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  <a:r>
                        <a:rPr lang="es-ES" b="1" i="0" dirty="0" smtClean="0">
                          <a:solidFill>
                            <a:srgbClr val="800080"/>
                          </a:solidFill>
                          <a:effectLst/>
                          <a:latin typeface="Open Sans" panose="020B0606030504020204" pitchFamily="34" charset="0"/>
                        </a:rPr>
                        <a:t>juguetón</a:t>
                      </a:r>
                      <a:r>
                        <a:rPr lang="es-ES" b="0" i="0" dirty="0" smtClean="0">
                          <a:solidFill>
                            <a:srgbClr val="80008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  <a:r>
                        <a:rPr lang="es-ES" b="0" i="0" dirty="0" smtClean="0">
                          <a:solidFill>
                            <a:srgbClr val="444444"/>
                          </a:solidFill>
                          <a:effectLst/>
                          <a:latin typeface="Open Sans" panose="020B0606030504020204" pitchFamily="34" charset="0"/>
                        </a:rPr>
                        <a:t>y </a:t>
                      </a:r>
                      <a:r>
                        <a:rPr lang="es-ES" b="0" i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saltarín. Cuando va a caer la lluvia brinca y</a:t>
                      </a:r>
                      <a:r>
                        <a:rPr lang="es-ES" b="0" i="0" dirty="0" smtClean="0">
                          <a:solidFill>
                            <a:srgbClr val="444444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  <a:r>
                        <a:rPr lang="es-ES" b="1" i="0" dirty="0" smtClean="0">
                          <a:solidFill>
                            <a:srgbClr val="000080"/>
                          </a:solidFill>
                          <a:effectLst/>
                          <a:latin typeface="Open Sans" panose="020B0606030504020204" pitchFamily="34" charset="0"/>
                        </a:rPr>
                        <a:t>salta</a:t>
                      </a:r>
                      <a:r>
                        <a:rPr lang="es-ES" b="0" i="0" dirty="0" smtClean="0">
                          <a:solidFill>
                            <a:srgbClr val="444444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  <a:r>
                        <a:rPr lang="es-ES" b="0" i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de contento, no se aquieta ni </a:t>
                      </a:r>
                      <a:r>
                        <a:rPr lang="es-ES" b="0" i="0" dirty="0" smtClean="0">
                          <a:solidFill>
                            <a:srgbClr val="444444"/>
                          </a:solidFill>
                          <a:effectLst/>
                          <a:latin typeface="Open Sans" panose="020B0606030504020204" pitchFamily="34" charset="0"/>
                        </a:rPr>
                        <a:t>un </a:t>
                      </a:r>
                      <a:r>
                        <a:rPr lang="es-ES" b="0" i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momento y al irse la luz del día, mi sapito se alborota cantando con su bocota una dulce melodía.</a:t>
                      </a:r>
                      <a:endParaRPr lang="es-C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6991620"/>
                  </a:ext>
                </a:extLst>
              </a:tr>
            </a:tbl>
          </a:graphicData>
        </a:graphic>
      </p:graphicFrame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332860"/>
            <a:ext cx="1151794" cy="14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92364"/>
            <a:ext cx="6048671" cy="27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0980"/>
            <a:ext cx="8229600" cy="1143000"/>
          </a:xfrm>
        </p:spPr>
        <p:txBody>
          <a:bodyPr/>
          <a:lstStyle/>
          <a:p>
            <a:r>
              <a:rPr lang="es-CL" dirty="0" smtClean="0"/>
              <a:t>Habilidades Motrices Básicas </a:t>
            </a:r>
            <a:endParaRPr lang="es-CL" dirty="0"/>
          </a:p>
        </p:txBody>
      </p:sp>
      <p:pic>
        <p:nvPicPr>
          <p:cNvPr id="1026" name="Picture 2" descr="Educación Infantil. Las habilidades motrices básicas | Actividade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4875"/>
            <a:ext cx="45148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5580112" y="1417638"/>
            <a:ext cx="2808312" cy="787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Capacidades Físicas Básicas </a:t>
            </a:r>
            <a:endParaRPr lang="es-CL" dirty="0"/>
          </a:p>
        </p:txBody>
      </p:sp>
      <p:sp>
        <p:nvSpPr>
          <p:cNvPr id="8" name="Rectángulo redondeado 7"/>
          <p:cNvSpPr/>
          <p:nvPr/>
        </p:nvSpPr>
        <p:spPr>
          <a:xfrm>
            <a:off x="1439652" y="5843699"/>
            <a:ext cx="2808312" cy="787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Acciones Motrices </a:t>
            </a:r>
            <a:endParaRPr lang="es-CL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1331640" y="5229200"/>
            <a:ext cx="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331640" y="5733256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4355976" y="5229200"/>
            <a:ext cx="0" cy="504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2843808" y="5157193"/>
            <a:ext cx="0" cy="576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5724128" y="2348880"/>
            <a:ext cx="0" cy="31323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5724128" y="2852936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5724128" y="3789040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724128" y="4581128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724128" y="5484746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6984268" y="2600908"/>
            <a:ext cx="17128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6984268" y="3483780"/>
            <a:ext cx="17128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</a:t>
            </a:r>
            <a:r>
              <a:rPr lang="es-CL" dirty="0"/>
              <a:t>R</a:t>
            </a:r>
            <a:r>
              <a:rPr lang="es-CL" dirty="0" smtClean="0"/>
              <a:t>esistencia  </a:t>
            </a:r>
            <a:endParaRPr lang="es-CL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6984268" y="4222636"/>
            <a:ext cx="17128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 </a:t>
            </a:r>
            <a:endParaRPr lang="es-CL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6955921" y="5126722"/>
            <a:ext cx="17128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 </a:t>
            </a:r>
            <a:endParaRPr lang="es-CL" dirty="0"/>
          </a:p>
        </p:txBody>
      </p:sp>
      <p:pic>
        <p:nvPicPr>
          <p:cNvPr id="3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61" y="4677191"/>
            <a:ext cx="1785456" cy="21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-16443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" y="-3580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79957"/>
              </p:ext>
            </p:extLst>
          </p:nvPr>
        </p:nvGraphicFramePr>
        <p:xfrm>
          <a:off x="160296" y="908720"/>
          <a:ext cx="8844355" cy="5949280"/>
        </p:xfrm>
        <a:graphic>
          <a:graphicData uri="http://schemas.openxmlformats.org/drawingml/2006/table">
            <a:tbl>
              <a:tblPr/>
              <a:tblGrid>
                <a:gridCol w="8844355">
                  <a:extLst>
                    <a:ext uri="{9D8B030D-6E8A-4147-A177-3AD203B41FA5}">
                      <a16:colId xmlns="" xmlns:a16="http://schemas.microsoft.com/office/drawing/2014/main" val="1832098639"/>
                    </a:ext>
                  </a:extLst>
                </a:gridCol>
              </a:tblGrid>
              <a:tr h="5949280">
                <a:tc>
                  <a:txBody>
                    <a:bodyPr/>
                    <a:lstStyle/>
                    <a:p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 el siguiente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ejercicio. </a:t>
                      </a: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1.-Ejecutan lanzamientos hacia arriba con las manos mientras camina. Puedes seleccionar el objeto que tu desees.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Caminar, lanzar con mano derecha y recepcionar con mano derecha.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Caminar, lanzar con mano izquierda y recepcionar con mano izquierda.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Caminar, lanzar con mano derecha y recepcionar con mano izquierda.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Caminar, lanzar con mano izquierda y recepcionar con mano derecha.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e) Caminar en zigzag mientras se lanzan.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f) Caminar de espalda y lanzar.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Menciona 2 diferencia que existe en lanzar hacia arriba con la mano derecha y con la mano izquierda. </a:t>
                      </a:r>
                    </a:p>
                    <a:p>
                      <a:r>
                        <a:rPr lang="es-CL" baseline="0" dirty="0" smtClean="0"/>
                        <a:t>1.-</a:t>
                      </a:r>
                    </a:p>
                    <a:p>
                      <a:r>
                        <a:rPr lang="es-CL" baseline="0" dirty="0" smtClean="0"/>
                        <a:t>2.-</a:t>
                      </a:r>
                    </a:p>
                    <a:p>
                      <a:endParaRPr lang="es-C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6437188"/>
                  </a:ext>
                </a:extLst>
              </a:tr>
            </a:tbl>
          </a:graphicData>
        </a:graphic>
      </p:graphicFrame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73" y="5301208"/>
            <a:ext cx="2160240" cy="17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58617"/>
            <a:ext cx="45720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625</Words>
  <Application>Microsoft Office PowerPoint</Application>
  <PresentationFormat>Presentación en pantalla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PLANIFICACIÓN  CLASES VIRTUALES SEMANA N°21 FECHA :19/08/2020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 </vt:lpstr>
      <vt:lpstr>Habilidades Motrices Básicas </vt:lpstr>
      <vt:lpstr>Desarrollo de la clase</vt:lpstr>
      <vt:lpstr>Desarrollo de la clase</vt:lpstr>
      <vt:lpstr>DESAFÍO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100</cp:revision>
  <dcterms:created xsi:type="dcterms:W3CDTF">2020-07-06T03:06:52Z</dcterms:created>
  <dcterms:modified xsi:type="dcterms:W3CDTF">2020-08-14T02:01:51Z</dcterms:modified>
</cp:coreProperties>
</file>