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0" r:id="rId1"/>
    <p:sldMasterId id="2147483671" r:id="rId2"/>
  </p:sldMasterIdLst>
  <p:notesMasterIdLst>
    <p:notesMasterId r:id="rId24"/>
  </p:notesMasterIdLst>
  <p:sldIdLst>
    <p:sldId id="256" r:id="rId3"/>
    <p:sldId id="257" r:id="rId4"/>
    <p:sldId id="258" r:id="rId5"/>
    <p:sldId id="260" r:id="rId6"/>
    <p:sldId id="277" r:id="rId7"/>
    <p:sldId id="278" r:id="rId8"/>
    <p:sldId id="279" r:id="rId9"/>
    <p:sldId id="280" r:id="rId10"/>
    <p:sldId id="265" r:id="rId11"/>
    <p:sldId id="262" r:id="rId12"/>
    <p:sldId id="263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5" r:id="rId21"/>
    <p:sldId id="264" r:id="rId22"/>
    <p:sldId id="276" r:id="rId23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285B4BD3-0281-4B50-903D-06F2608EAFB9}">
  <a:tblStyle styleId="{285B4BD3-0281-4B50-903D-06F2608EAFB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0" autoAdjust="0"/>
    <p:restoredTop sz="94660"/>
  </p:normalViewPr>
  <p:slideViewPr>
    <p:cSldViewPr snapToGrid="0">
      <p:cViewPr>
        <p:scale>
          <a:sx n="76" d="100"/>
          <a:sy n="76" d="100"/>
        </p:scale>
        <p:origin x="-1206" y="-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934504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89177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93698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156409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663419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21971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440742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60136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5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6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11" name="Google Shape;111;p17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12" name="Google Shape;112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19" name="Google Shape;119;p18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18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21" name="Google Shape;121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ólo el título" type="titleOnly">
  <p:cSld name="TITLE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1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21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37" name="Google Shape;137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2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3" name="Google Shape;143;p22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3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4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4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ólo el título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7B4E4"/>
            </a:gs>
            <a:gs pos="50000">
              <a:srgbClr val="BFCFEC"/>
            </a:gs>
            <a:gs pos="100000">
              <a:srgbClr val="E0E8F4"/>
            </a:gs>
          </a:gsLst>
          <a:lin ang="54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7B4E4"/>
            </a:gs>
            <a:gs pos="50000">
              <a:srgbClr val="BFCFEC"/>
            </a:gs>
            <a:gs pos="100000">
              <a:srgbClr val="E0E8F4"/>
            </a:gs>
          </a:gsLst>
          <a:lin ang="5400000" scaled="0"/>
        </a:gra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10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0.png"/><Relationship Id="rId4" Type="http://schemas.openxmlformats.org/officeDocument/2006/relationships/audio" Target="../media/audio4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gif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32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5" Type="http://schemas.openxmlformats.org/officeDocument/2006/relationships/image" Target="../media/image30.png"/><Relationship Id="rId4" Type="http://schemas.openxmlformats.org/officeDocument/2006/relationships/image" Target="../media/image29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audio" Target="../media/audio10.wav"/><Relationship Id="rId7" Type="http://schemas.openxmlformats.org/officeDocument/2006/relationships/image" Target="../media/image36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emf"/><Relationship Id="rId4" Type="http://schemas.openxmlformats.org/officeDocument/2006/relationships/image" Target="../media/image33.emf"/><Relationship Id="rId9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gif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23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gif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gif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gif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5"/>
          <p:cNvSpPr txBox="1">
            <a:spLocks noGrp="1"/>
          </p:cNvSpPr>
          <p:nvPr>
            <p:ph type="ctrTitle"/>
          </p:nvPr>
        </p:nvSpPr>
        <p:spPr>
          <a:xfrm>
            <a:off x="607180" y="457200"/>
            <a:ext cx="7772400" cy="1780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2800"/>
            </a:pPr>
            <a:r>
              <a:rPr lang="es-CL" sz="2800" b="1" dirty="0"/>
              <a:t>PLANIFICACIÓN </a:t>
            </a:r>
            <a:r>
              <a:rPr lang="es-CL" sz="2800" b="1" dirty="0" smtClean="0"/>
              <a:t>SEGUNDO BÁSICO A - B</a:t>
            </a:r>
            <a:r>
              <a:rPr lang="es-CL" sz="2800" dirty="0" smtClean="0"/>
              <a:t/>
            </a:r>
            <a:br>
              <a:rPr lang="es-CL" sz="2800" dirty="0" smtClean="0"/>
            </a:br>
            <a:r>
              <a:rPr lang="es-CL" sz="2800" b="1" dirty="0" smtClean="0"/>
              <a:t>SEMANA </a:t>
            </a:r>
            <a:r>
              <a:rPr lang="es-CL" sz="2800" b="1" dirty="0"/>
              <a:t>N</a:t>
            </a:r>
            <a:r>
              <a:rPr lang="es-CL" sz="2800" b="1" dirty="0" smtClean="0"/>
              <a:t>° 21 </a:t>
            </a:r>
            <a:r>
              <a:rPr lang="es-CL" sz="2800" b="1" dirty="0"/>
              <a:t/>
            </a:r>
            <a:br>
              <a:rPr lang="es-CL" sz="2800" b="1" dirty="0"/>
            </a:br>
            <a:r>
              <a:rPr lang="es-CL" sz="2800" b="1" dirty="0"/>
              <a:t>FECHA : </a:t>
            </a:r>
            <a:r>
              <a:rPr lang="es-CL" sz="2800" b="1" dirty="0" smtClean="0"/>
              <a:t>17 AL 21 AGOSTO 2020</a:t>
            </a:r>
            <a:endParaRPr sz="2800" b="1" dirty="0"/>
          </a:p>
        </p:txBody>
      </p:sp>
      <p:sp>
        <p:nvSpPr>
          <p:cNvPr id="164" name="Google Shape;164;p25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25"/>
          <p:cNvSpPr/>
          <p:nvPr/>
        </p:nvSpPr>
        <p:spPr>
          <a:xfrm>
            <a:off x="351196" y="5900081"/>
            <a:ext cx="8028384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 b="1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Colegio Jean Piaget</a:t>
            </a:r>
            <a:endParaRPr sz="1800" i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600" b="1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 escuela, un lugar para aprender y crecer en un ambiente saludable</a:t>
            </a:r>
            <a:endParaRPr sz="1600" i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66" name="Google Shape;166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00208" y="140918"/>
            <a:ext cx="2054269" cy="2137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707" y="4848301"/>
            <a:ext cx="2465491" cy="1667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219" y="2092246"/>
            <a:ext cx="5134107" cy="3807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1"/>
          <p:cNvSpPr txBox="1">
            <a:spLocks noGrp="1"/>
          </p:cNvSpPr>
          <p:nvPr>
            <p:ph type="title"/>
          </p:nvPr>
        </p:nvSpPr>
        <p:spPr>
          <a:xfrm>
            <a:off x="-1" y="0"/>
            <a:ext cx="873583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4400"/>
            </a:pPr>
            <a:r>
              <a:rPr lang="es-CL" sz="4000" dirty="0">
                <a:latin typeface="+mj-lt"/>
              </a:rPr>
              <a:t/>
            </a:r>
            <a:br>
              <a:rPr lang="es-CL" sz="4000" dirty="0">
                <a:latin typeface="+mj-lt"/>
              </a:rPr>
            </a:br>
            <a:r>
              <a:rPr lang="es-CL" sz="4000" b="1" dirty="0">
                <a:latin typeface="+mj-lt"/>
              </a:rPr>
              <a:t>Activación Conocimientos </a:t>
            </a:r>
            <a:r>
              <a:rPr lang="es-CL" sz="4000" b="1" dirty="0" smtClean="0">
                <a:latin typeface="+mj-lt"/>
              </a:rPr>
              <a:t/>
            </a:r>
            <a:br>
              <a:rPr lang="es-CL" sz="4000" b="1" dirty="0" smtClean="0">
                <a:latin typeface="+mj-lt"/>
              </a:rPr>
            </a:br>
            <a:r>
              <a:rPr lang="es-CL" sz="4000" b="1" dirty="0" smtClean="0">
                <a:latin typeface="+mj-lt"/>
              </a:rPr>
              <a:t>Previos</a:t>
            </a:r>
            <a:endParaRPr sz="4000" b="1" dirty="0">
              <a:latin typeface="+mj-lt"/>
            </a:endParaRPr>
          </a:p>
        </p:txBody>
      </p:sp>
      <p:pic>
        <p:nvPicPr>
          <p:cNvPr id="212" name="Google Shape;212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87603"/>
            <a:ext cx="1283515" cy="1108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729"/>
          <a:stretch/>
        </p:blipFill>
        <p:spPr bwMode="auto">
          <a:xfrm>
            <a:off x="241577" y="1296473"/>
            <a:ext cx="8467594" cy="1234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131" y="2455502"/>
            <a:ext cx="2212862" cy="240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640124"/>
              </p:ext>
            </p:extLst>
          </p:nvPr>
        </p:nvGraphicFramePr>
        <p:xfrm>
          <a:off x="200416" y="2558865"/>
          <a:ext cx="6762565" cy="4559982"/>
        </p:xfrm>
        <a:graphic>
          <a:graphicData uri="http://schemas.openxmlformats.org/drawingml/2006/table">
            <a:tbl>
              <a:tblPr firstRow="1" bandRow="1">
                <a:tableStyleId>{285B4BD3-0281-4B50-903D-06F2608EAFB9}</a:tableStyleId>
              </a:tblPr>
              <a:tblGrid>
                <a:gridCol w="3281074"/>
                <a:gridCol w="3481491"/>
              </a:tblGrid>
              <a:tr h="95411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CL" sz="1800" dirty="0" smtClean="0"/>
                        <a:t>¿ Qué operación básica debes realizar para llegar a responder  la pregunta de Don Nicanor?</a:t>
                      </a:r>
                    </a:p>
                    <a:p>
                      <a:endParaRPr lang="es-CL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</a:tr>
              <a:tr h="95411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CL" sz="1800" dirty="0" smtClean="0"/>
                        <a:t>¿Cuántos huevos trae una bandeja ?</a:t>
                      </a:r>
                    </a:p>
                    <a:p>
                      <a:endParaRPr lang="es-CL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</a:tr>
              <a:tr h="95411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CL" sz="1800" dirty="0" smtClean="0"/>
                        <a:t>¿Cuántos huevos habrá vendido Don Nicanor?</a:t>
                      </a:r>
                    </a:p>
                    <a:p>
                      <a:endParaRPr lang="es-CL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</a:tr>
              <a:tr h="99765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CL" sz="1800" dirty="0" smtClean="0"/>
                        <a:t>¿Cómo pudo saber Don Nicanor Cuantos huevos había vendido al final del día?</a:t>
                      </a:r>
                    </a:p>
                    <a:p>
                      <a:endParaRPr lang="es-CL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716" y="2558865"/>
            <a:ext cx="2483893" cy="1176266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572334" y="3710274"/>
            <a:ext cx="9541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30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4668151" y="4633604"/>
            <a:ext cx="9541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10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6" name="Elipse 5"/>
          <p:cNvSpPr/>
          <p:nvPr/>
        </p:nvSpPr>
        <p:spPr>
          <a:xfrm>
            <a:off x="4201011" y="1324613"/>
            <a:ext cx="463392" cy="38030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Elipse 13"/>
          <p:cNvSpPr/>
          <p:nvPr/>
        </p:nvSpPr>
        <p:spPr>
          <a:xfrm>
            <a:off x="5622258" y="1551919"/>
            <a:ext cx="560178" cy="36167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Elipse 14"/>
          <p:cNvSpPr/>
          <p:nvPr/>
        </p:nvSpPr>
        <p:spPr>
          <a:xfrm>
            <a:off x="6755042" y="1543112"/>
            <a:ext cx="560178" cy="36167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7" name="Picture 4" descr="Niño contando números en el escritorio | Vector Grati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166" y="5657056"/>
            <a:ext cx="2592442" cy="1200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Ojo GIFs | Tenor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131" y="5514974"/>
            <a:ext cx="2095500" cy="134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6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2"/>
          <p:cNvSpPr txBox="1">
            <a:spLocks noGrp="1"/>
          </p:cNvSpPr>
          <p:nvPr>
            <p:ph type="title"/>
          </p:nvPr>
        </p:nvSpPr>
        <p:spPr>
          <a:xfrm>
            <a:off x="225468" y="274638"/>
            <a:ext cx="8461332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CL" dirty="0" smtClean="0">
                <a:latin typeface="+mj-lt"/>
              </a:rPr>
              <a:t>Retroalimentación de</a:t>
            </a:r>
            <a:br>
              <a:rPr lang="es-CL" dirty="0" smtClean="0">
                <a:latin typeface="+mj-lt"/>
              </a:rPr>
            </a:br>
            <a:r>
              <a:rPr lang="es-CL" dirty="0" smtClean="0">
                <a:latin typeface="+mj-lt"/>
              </a:rPr>
              <a:t> evaluación formativa</a:t>
            </a:r>
            <a:r>
              <a:rPr lang="es-CL" dirty="0" smtClean="0"/>
              <a:t>.</a:t>
            </a:r>
            <a:endParaRPr dirty="0"/>
          </a:p>
        </p:txBody>
      </p:sp>
      <p:pic>
        <p:nvPicPr>
          <p:cNvPr id="218" name="Google Shape;218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9646" y="405448"/>
            <a:ext cx="1283515" cy="110887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1 Rectángulo"/>
          <p:cNvSpPr/>
          <p:nvPr/>
        </p:nvSpPr>
        <p:spPr>
          <a:xfrm>
            <a:off x="439456" y="3704314"/>
            <a:ext cx="226280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000" b="1" dirty="0" smtClean="0"/>
              <a:t>      </a:t>
            </a:r>
            <a:r>
              <a:rPr lang="es-CL" sz="3000" b="1" dirty="0" smtClean="0"/>
              <a:t>93 </a:t>
            </a:r>
            <a:r>
              <a:rPr lang="es-CL" sz="3000" b="1" dirty="0"/>
              <a:t>- 26 </a:t>
            </a:r>
            <a:r>
              <a:rPr lang="es-CL" sz="3000" b="1" dirty="0" smtClean="0"/>
              <a:t>=</a:t>
            </a:r>
            <a:endParaRPr lang="es-CL" sz="30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11"/>
          <a:stretch/>
        </p:blipFill>
        <p:spPr bwMode="auto">
          <a:xfrm>
            <a:off x="0" y="5333315"/>
            <a:ext cx="9175019" cy="1247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439455" y="1894747"/>
            <a:ext cx="82478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000" b="1" dirty="0"/>
              <a:t>1.- Resuelve, usando la recta numérica como apoyo para llegar al resultado correcto.</a:t>
            </a:r>
            <a:endParaRPr lang="es-CL" sz="2000" dirty="0"/>
          </a:p>
          <a:p>
            <a:r>
              <a:rPr lang="es-CL" sz="2000" b="1" dirty="0"/>
              <a:t>¿Debo  avanzar o retroceder?</a:t>
            </a:r>
            <a:endParaRPr lang="es-CL" sz="20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398" y="1514318"/>
            <a:ext cx="2163763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Explosión 2 4"/>
          <p:cNvSpPr/>
          <p:nvPr/>
        </p:nvSpPr>
        <p:spPr>
          <a:xfrm>
            <a:off x="3767423" y="2924031"/>
            <a:ext cx="5212804" cy="2409284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Rectángulo 6"/>
          <p:cNvSpPr/>
          <p:nvPr/>
        </p:nvSpPr>
        <p:spPr>
          <a:xfrm>
            <a:off x="2613535" y="3461307"/>
            <a:ext cx="1085008" cy="9196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67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4563388" y="3840516"/>
            <a:ext cx="3694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000" dirty="0" smtClean="0"/>
              <a:t>Respuesta: 67</a:t>
            </a:r>
            <a:endParaRPr lang="es-CL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z="2800" b="1" dirty="0"/>
              <a:t>2.- </a:t>
            </a:r>
            <a:r>
              <a:rPr lang="es-CL" sz="2800" b="1" dirty="0" smtClean="0"/>
              <a:t>Responde </a:t>
            </a:r>
            <a:r>
              <a:rPr lang="es-CL" sz="2800" b="1" dirty="0"/>
              <a:t>la siguiente sustracción y luego grafica la operatoria:</a:t>
            </a:r>
            <a:endParaRPr lang="es-CL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17638"/>
            <a:ext cx="8279703" cy="3608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136" y="4743699"/>
            <a:ext cx="2163763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Gojill The Meow Animated V.1 | Gatos kawaii, Dibujos de gatos ...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68465" y="4743699"/>
            <a:ext cx="2857829" cy="211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lamada ovalada 4"/>
          <p:cNvSpPr/>
          <p:nvPr/>
        </p:nvSpPr>
        <p:spPr>
          <a:xfrm rot="21380966">
            <a:off x="2368964" y="2867053"/>
            <a:ext cx="3271053" cy="2400905"/>
          </a:xfrm>
          <a:prstGeom prst="wedgeEllipseCallout">
            <a:avLst>
              <a:gd name="adj1" fmla="val -45169"/>
              <a:gd name="adj2" fmla="val 64372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/>
          <p:cNvSpPr/>
          <p:nvPr/>
        </p:nvSpPr>
        <p:spPr>
          <a:xfrm>
            <a:off x="2059503" y="3395092"/>
            <a:ext cx="3889974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Respuesta</a:t>
            </a:r>
          </a:p>
          <a:p>
            <a:pPr algn="ctr"/>
            <a:r>
              <a:rPr lang="es-E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36</a:t>
            </a:r>
            <a:endParaRPr lang="es-E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6769290" y="1746913"/>
            <a:ext cx="6141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dirty="0" smtClean="0"/>
              <a:t>36</a:t>
            </a:r>
            <a:endParaRPr lang="es-CL" sz="2000" dirty="0"/>
          </a:p>
        </p:txBody>
      </p:sp>
    </p:spTree>
    <p:extLst>
      <p:ext uri="{BB962C8B-B14F-4D97-AF65-F5344CB8AC3E}">
        <p14:creationId xmlns:p14="http://schemas.microsoft.com/office/powerpoint/2010/main" val="2543610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73" y="263725"/>
            <a:ext cx="8317281" cy="4521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53212"/>
            <a:ext cx="7666005" cy="230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oble onda 1"/>
          <p:cNvSpPr/>
          <p:nvPr/>
        </p:nvSpPr>
        <p:spPr>
          <a:xfrm>
            <a:off x="660101" y="1569492"/>
            <a:ext cx="3398293" cy="2101755"/>
          </a:xfrm>
          <a:prstGeom prst="doubleWav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Rectángulo 2"/>
          <p:cNvSpPr/>
          <p:nvPr/>
        </p:nvSpPr>
        <p:spPr>
          <a:xfrm>
            <a:off x="1294571" y="2063008"/>
            <a:ext cx="17235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$100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100" name="Picture 4" descr="Escudo - Pes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7975" r="3726" b="11171"/>
          <a:stretch/>
        </p:blipFill>
        <p:spPr bwMode="auto">
          <a:xfrm>
            <a:off x="469033" y="5113492"/>
            <a:ext cx="821003" cy="80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Escudo - Pes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7975" r="3726" b="11171"/>
          <a:stretch/>
        </p:blipFill>
        <p:spPr bwMode="auto">
          <a:xfrm>
            <a:off x="1379021" y="5962641"/>
            <a:ext cx="821003" cy="80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Escudo - Pes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7975" r="3726" b="11171"/>
          <a:stretch/>
        </p:blipFill>
        <p:spPr bwMode="auto">
          <a:xfrm>
            <a:off x="469032" y="5978207"/>
            <a:ext cx="821003" cy="80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Escudo - Pes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7975" r="3726" b="11171"/>
          <a:stretch/>
        </p:blipFill>
        <p:spPr bwMode="auto">
          <a:xfrm>
            <a:off x="2289009" y="5513858"/>
            <a:ext cx="821003" cy="80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Escudo - Pes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7975" r="3726" b="11171"/>
          <a:stretch/>
        </p:blipFill>
        <p:spPr bwMode="auto">
          <a:xfrm>
            <a:off x="1379021" y="5113492"/>
            <a:ext cx="821003" cy="80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Escudo - Pes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7975" r="3726" b="11171"/>
          <a:stretch/>
        </p:blipFill>
        <p:spPr bwMode="auto">
          <a:xfrm>
            <a:off x="3334142" y="5498191"/>
            <a:ext cx="821003" cy="80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Escudo - Pes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7975" r="3726" b="11171"/>
          <a:stretch/>
        </p:blipFill>
        <p:spPr bwMode="auto">
          <a:xfrm>
            <a:off x="4441009" y="5949157"/>
            <a:ext cx="821003" cy="80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Escudo - Pes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7975" r="3726" b="11171"/>
          <a:stretch/>
        </p:blipFill>
        <p:spPr bwMode="auto">
          <a:xfrm>
            <a:off x="4435588" y="5113492"/>
            <a:ext cx="821003" cy="80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Escudo - Pes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7975" r="3726" b="11171"/>
          <a:stretch/>
        </p:blipFill>
        <p:spPr bwMode="auto">
          <a:xfrm>
            <a:off x="5408991" y="5944670"/>
            <a:ext cx="821003" cy="80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Escudo - Pes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7975" r="3726" b="11171"/>
          <a:stretch/>
        </p:blipFill>
        <p:spPr bwMode="auto">
          <a:xfrm>
            <a:off x="5408991" y="5113492"/>
            <a:ext cx="821003" cy="80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0040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09" y="226642"/>
            <a:ext cx="8693062" cy="1639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159" y="1448670"/>
            <a:ext cx="2551112" cy="3148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072" y="5956672"/>
            <a:ext cx="8229599" cy="78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5231996" y="5790031"/>
            <a:ext cx="849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000" dirty="0" smtClean="0"/>
              <a:t>66</a:t>
            </a:r>
            <a:r>
              <a:rPr lang="es-CL" dirty="0" smtClean="0"/>
              <a:t> </a:t>
            </a:r>
            <a:endParaRPr lang="es-CL" dirty="0"/>
          </a:p>
        </p:txBody>
      </p:sp>
      <p:pic>
        <p:nvPicPr>
          <p:cNvPr id="5126" name="Picture 6" descr="Colección de Gifs ®: IMÁGENES DE SOBRES DE CART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92" y="1294442"/>
            <a:ext cx="4867346" cy="4253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ceso 1"/>
          <p:cNvSpPr/>
          <p:nvPr/>
        </p:nvSpPr>
        <p:spPr>
          <a:xfrm>
            <a:off x="1705970" y="2524836"/>
            <a:ext cx="2920621" cy="72458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110373" y="2518111"/>
            <a:ext cx="405933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66 láminas</a:t>
            </a:r>
            <a:endParaRPr lang="es-E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2445400" y="1596104"/>
            <a:ext cx="13511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000" dirty="0" smtClean="0"/>
              <a:t>40+26</a:t>
            </a:r>
            <a:endParaRPr lang="es-CL" sz="3000" dirty="0"/>
          </a:p>
        </p:txBody>
      </p:sp>
    </p:spTree>
    <p:extLst>
      <p:ext uri="{BB962C8B-B14F-4D97-AF65-F5344CB8AC3E}">
        <p14:creationId xmlns:p14="http://schemas.microsoft.com/office/powerpoint/2010/main" val="4177939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86" y="162838"/>
            <a:ext cx="9006214" cy="1741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71" y="1458546"/>
            <a:ext cx="8906006" cy="4895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88" y="2802741"/>
            <a:ext cx="1006475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336" y="4000533"/>
            <a:ext cx="1279525" cy="176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" t="-11662" r="39022" b="52202"/>
          <a:stretch/>
        </p:blipFill>
        <p:spPr bwMode="auto">
          <a:xfrm>
            <a:off x="4284323" y="2447218"/>
            <a:ext cx="4585040" cy="487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Beaupretty 10 Piezas de Madera Artesanía Palos Depresores de ...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67"/>
          <a:stretch/>
        </p:blipFill>
        <p:spPr bwMode="auto">
          <a:xfrm>
            <a:off x="1665370" y="2946824"/>
            <a:ext cx="2114201" cy="147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Beaupretty 10 Piezas de Madera Artesanía Palos Depresores de ...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67"/>
          <a:stretch/>
        </p:blipFill>
        <p:spPr bwMode="auto">
          <a:xfrm>
            <a:off x="1665370" y="4634127"/>
            <a:ext cx="2114201" cy="147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Beaupretty 10 Piezas de Madera Artesanía Palos Depresores de ...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67"/>
          <a:stretch/>
        </p:blipFill>
        <p:spPr bwMode="auto">
          <a:xfrm>
            <a:off x="4014778" y="2946824"/>
            <a:ext cx="2114201" cy="147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Beaupretty 10 Piezas de Madera Artesanía Palos Depresores de ...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67"/>
          <a:stretch/>
        </p:blipFill>
        <p:spPr bwMode="auto">
          <a:xfrm>
            <a:off x="4014778" y="4675940"/>
            <a:ext cx="2114201" cy="147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6387152" y="2447218"/>
            <a:ext cx="6691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000" dirty="0" smtClean="0"/>
              <a:t>40</a:t>
            </a:r>
            <a:endParaRPr lang="es-CL" sz="3000" dirty="0"/>
          </a:p>
        </p:txBody>
      </p:sp>
    </p:spTree>
    <p:extLst>
      <p:ext uri="{BB962C8B-B14F-4D97-AF65-F5344CB8AC3E}">
        <p14:creationId xmlns:p14="http://schemas.microsoft.com/office/powerpoint/2010/main" val="3028079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2" y="137786"/>
            <a:ext cx="9056317" cy="6901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2557927" y="2483892"/>
            <a:ext cx="3842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000" dirty="0" smtClean="0"/>
              <a:t>95-20= 75</a:t>
            </a:r>
            <a:endParaRPr lang="es-CL" sz="4000" dirty="0"/>
          </a:p>
        </p:txBody>
      </p:sp>
      <p:sp>
        <p:nvSpPr>
          <p:cNvPr id="6" name="CuadroTexto 5"/>
          <p:cNvSpPr txBox="1"/>
          <p:nvPr/>
        </p:nvSpPr>
        <p:spPr>
          <a:xfrm>
            <a:off x="2152419" y="5976016"/>
            <a:ext cx="49268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000" dirty="0"/>
              <a:t>7</a:t>
            </a:r>
            <a:r>
              <a:rPr lang="es-CL" sz="4000" dirty="0" smtClean="0"/>
              <a:t>5+75</a:t>
            </a:r>
            <a:r>
              <a:rPr lang="es-CL" sz="4000" dirty="0"/>
              <a:t>= $</a:t>
            </a:r>
            <a:r>
              <a:rPr lang="es-CL" sz="4000" dirty="0" smtClean="0"/>
              <a:t>150</a:t>
            </a:r>
            <a:endParaRPr lang="es-CL" sz="4000" dirty="0"/>
          </a:p>
        </p:txBody>
      </p:sp>
      <p:sp>
        <p:nvSpPr>
          <p:cNvPr id="5" name="Rectángulo 4"/>
          <p:cNvSpPr/>
          <p:nvPr/>
        </p:nvSpPr>
        <p:spPr>
          <a:xfrm>
            <a:off x="2308214" y="4229954"/>
            <a:ext cx="29482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4000" dirty="0" smtClean="0"/>
              <a:t>$75 PESOS</a:t>
            </a:r>
            <a:endParaRPr lang="es-CL" sz="4000" dirty="0"/>
          </a:p>
        </p:txBody>
      </p:sp>
    </p:spTree>
    <p:extLst>
      <p:ext uri="{BB962C8B-B14F-4D97-AF65-F5344CB8AC3E}">
        <p14:creationId xmlns:p14="http://schemas.microsoft.com/office/powerpoint/2010/main" val="2606503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75365" y="291416"/>
            <a:ext cx="86179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400" b="1" dirty="0" smtClean="0"/>
              <a:t>7.- En </a:t>
            </a:r>
            <a:r>
              <a:rPr lang="es-CL" sz="2400" b="1" dirty="0"/>
              <a:t>Antofagasta hacían 26 grados. Durante la tarde, la temperatura disminuyó 4 grados. ¿Qué temperatura hubo entonces?</a:t>
            </a:r>
            <a:endParaRPr lang="es-CL" sz="24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13" y="1882160"/>
            <a:ext cx="8572500" cy="348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319413" y="5522283"/>
            <a:ext cx="83110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400" b="1" dirty="0"/>
              <a:t>Respuesta</a:t>
            </a:r>
            <a:r>
              <a:rPr lang="es-CL" sz="2400" b="1" dirty="0" smtClean="0"/>
              <a:t>:______________________________________</a:t>
            </a:r>
            <a:endParaRPr lang="es-CL" sz="2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2512448" y="5223003"/>
            <a:ext cx="44888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000" dirty="0" smtClean="0"/>
              <a:t>22 GRADOS</a:t>
            </a:r>
            <a:endParaRPr lang="es-CL" sz="4000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817" y="4700587"/>
            <a:ext cx="2163763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573206" y="2313441"/>
            <a:ext cx="235911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500" dirty="0" smtClean="0"/>
              <a:t>26 Grados</a:t>
            </a:r>
          </a:p>
          <a:p>
            <a:endParaRPr lang="es-CL" sz="3500" dirty="0"/>
          </a:p>
          <a:p>
            <a:r>
              <a:rPr lang="es-CL" sz="3500" dirty="0" smtClean="0"/>
              <a:t>4 Grados</a:t>
            </a:r>
            <a:endParaRPr lang="es-CL" sz="3500" dirty="0"/>
          </a:p>
        </p:txBody>
      </p:sp>
      <p:sp>
        <p:nvSpPr>
          <p:cNvPr id="3" name="Elipse 2"/>
          <p:cNvSpPr/>
          <p:nvPr/>
        </p:nvSpPr>
        <p:spPr>
          <a:xfrm>
            <a:off x="1949677" y="505623"/>
            <a:ext cx="2103708" cy="787553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/>
          <p:cNvSpPr txBox="1"/>
          <p:nvPr/>
        </p:nvSpPr>
        <p:spPr>
          <a:xfrm>
            <a:off x="6273700" y="2550764"/>
            <a:ext cx="23242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000" dirty="0" smtClean="0"/>
              <a:t>     26</a:t>
            </a:r>
          </a:p>
          <a:p>
            <a:r>
              <a:rPr lang="es-CL" sz="4000" dirty="0" smtClean="0"/>
              <a:t>   </a:t>
            </a:r>
            <a:r>
              <a:rPr lang="es-CL" sz="4000" u="sng" dirty="0" smtClean="0"/>
              <a:t>-   4</a:t>
            </a:r>
          </a:p>
          <a:p>
            <a:r>
              <a:rPr lang="es-CL" sz="4000" dirty="0" smtClean="0"/>
              <a:t>     22</a:t>
            </a:r>
            <a:endParaRPr lang="es-CL" sz="4000" dirty="0"/>
          </a:p>
        </p:txBody>
      </p:sp>
      <p:cxnSp>
        <p:nvCxnSpPr>
          <p:cNvPr id="8" name="Conector recto 7"/>
          <p:cNvCxnSpPr/>
          <p:nvPr/>
        </p:nvCxnSpPr>
        <p:spPr>
          <a:xfrm flipH="1">
            <a:off x="4708478" y="3439236"/>
            <a:ext cx="354841" cy="58236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2962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3" grpId="0" animBg="1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9726" y="325677"/>
            <a:ext cx="8229600" cy="1743314"/>
          </a:xfrm>
        </p:spPr>
        <p:txBody>
          <a:bodyPr/>
          <a:lstStyle/>
          <a:p>
            <a:r>
              <a:rPr lang="es-CL" sz="2800" b="1" dirty="0"/>
              <a:t>8</a:t>
            </a:r>
            <a:r>
              <a:rPr lang="es-CL" sz="2800" b="1" dirty="0" smtClean="0"/>
              <a:t>.- </a:t>
            </a:r>
            <a:r>
              <a:rPr lang="es-CL" sz="2800" b="1" dirty="0"/>
              <a:t>El día sábado fueron al circo 38 personas en la mañana y en la tarde fueron 50 personas. ¿Cuántas personas fueron en total en ese día?</a:t>
            </a:r>
            <a:r>
              <a:rPr lang="es-CL" sz="2800" dirty="0"/>
              <a:t/>
            </a:r>
            <a:br>
              <a:rPr lang="es-CL" sz="2800" dirty="0"/>
            </a:br>
            <a:endParaRPr lang="es-CL" sz="2800" dirty="0"/>
          </a:p>
        </p:txBody>
      </p:sp>
      <p:sp>
        <p:nvSpPr>
          <p:cNvPr id="5" name="19 Rectángulo"/>
          <p:cNvSpPr>
            <a:spLocks noGrp="1"/>
          </p:cNvSpPr>
          <p:nvPr>
            <p:ph type="body" idx="1"/>
          </p:nvPr>
        </p:nvSpPr>
        <p:spPr>
          <a:xfrm>
            <a:off x="922812" y="1761712"/>
            <a:ext cx="6588691" cy="4183693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9BBB59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														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60" y="1787468"/>
            <a:ext cx="9331890" cy="722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455944" y="6331463"/>
            <a:ext cx="60701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400" b="1" dirty="0"/>
              <a:t>Operación</a:t>
            </a:r>
            <a:r>
              <a:rPr lang="es-CL" sz="2400" b="1" dirty="0" smtClean="0"/>
              <a:t>:_________________________</a:t>
            </a:r>
            <a:endParaRPr lang="es-CL" sz="2400" dirty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659" y="4635715"/>
            <a:ext cx="2163763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Beaupretty 10 Piezas de Madera Artesanía Palos Depresores de ..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67"/>
          <a:stretch/>
        </p:blipFill>
        <p:spPr bwMode="auto">
          <a:xfrm>
            <a:off x="1052560" y="2321591"/>
            <a:ext cx="1317195" cy="91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Beaupretty 10 Piezas de Madera Artesanía Palos Depresores de ..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67" r="19971"/>
          <a:stretch/>
        </p:blipFill>
        <p:spPr bwMode="auto">
          <a:xfrm>
            <a:off x="5549194" y="2321741"/>
            <a:ext cx="1005445" cy="101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Beaupretty 10 Piezas de Madera Artesanía Palos Depresores de ..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67"/>
          <a:stretch/>
        </p:blipFill>
        <p:spPr bwMode="auto">
          <a:xfrm>
            <a:off x="2539782" y="2348227"/>
            <a:ext cx="1280616" cy="892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Beaupretty 10 Piezas de Madera Artesanía Palos Depresores de ..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67"/>
          <a:stretch/>
        </p:blipFill>
        <p:spPr bwMode="auto">
          <a:xfrm>
            <a:off x="3986726" y="2342175"/>
            <a:ext cx="1349550" cy="94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Beaupretty 10 Piezas de Madera Artesanía Palos Depresores de ..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67"/>
          <a:stretch/>
        </p:blipFill>
        <p:spPr bwMode="auto">
          <a:xfrm>
            <a:off x="3042672" y="4732046"/>
            <a:ext cx="1541854" cy="1074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Beaupretty 10 Piezas de Madera Artesanía Palos Depresores de ..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67"/>
          <a:stretch/>
        </p:blipFill>
        <p:spPr bwMode="auto">
          <a:xfrm>
            <a:off x="4720335" y="4738093"/>
            <a:ext cx="1541854" cy="1074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Beaupretty 10 Piezas de Madera Artesanía Palos Depresores de ..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67"/>
          <a:stretch/>
        </p:blipFill>
        <p:spPr bwMode="auto">
          <a:xfrm>
            <a:off x="3062162" y="3536577"/>
            <a:ext cx="1541854" cy="1074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Beaupretty 10 Piezas de Madera Artesanía Palos Depresores de ..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67"/>
          <a:stretch/>
        </p:blipFill>
        <p:spPr bwMode="auto">
          <a:xfrm>
            <a:off x="4711128" y="3530782"/>
            <a:ext cx="1541854" cy="1074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Beaupretty 10 Piezas de Madera Artesanía Palos Depresores de ..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67"/>
          <a:stretch/>
        </p:blipFill>
        <p:spPr bwMode="auto">
          <a:xfrm>
            <a:off x="1323512" y="4014874"/>
            <a:ext cx="1541854" cy="1074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ipse 2"/>
          <p:cNvSpPr/>
          <p:nvPr/>
        </p:nvSpPr>
        <p:spPr>
          <a:xfrm>
            <a:off x="5336276" y="216262"/>
            <a:ext cx="925913" cy="634901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Elipse 5"/>
          <p:cNvSpPr/>
          <p:nvPr/>
        </p:nvSpPr>
        <p:spPr>
          <a:xfrm>
            <a:off x="4784921" y="757019"/>
            <a:ext cx="777922" cy="453552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CuadroTexto 6"/>
          <p:cNvSpPr txBox="1"/>
          <p:nvPr/>
        </p:nvSpPr>
        <p:spPr>
          <a:xfrm>
            <a:off x="2204831" y="6136563"/>
            <a:ext cx="368216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500" dirty="0" smtClean="0"/>
              <a:t>88 PERSONAS</a:t>
            </a:r>
            <a:endParaRPr lang="es-CL" sz="3500" dirty="0"/>
          </a:p>
        </p:txBody>
      </p:sp>
    </p:spTree>
    <p:extLst>
      <p:ext uri="{BB962C8B-B14F-4D97-AF65-F5344CB8AC3E}">
        <p14:creationId xmlns:p14="http://schemas.microsoft.com/office/powerpoint/2010/main" val="3317887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7786" y="274638"/>
            <a:ext cx="8549014" cy="1143000"/>
          </a:xfrm>
        </p:spPr>
        <p:txBody>
          <a:bodyPr/>
          <a:lstStyle/>
          <a:p>
            <a:r>
              <a:rPr lang="es-CL" sz="3200" b="1" dirty="0" smtClean="0">
                <a:latin typeface="Arial"/>
                <a:ea typeface="Times New Roman"/>
              </a:rPr>
              <a:t>9.- ¿Cuál </a:t>
            </a:r>
            <a:r>
              <a:rPr lang="es-CL" sz="3200" b="1" dirty="0">
                <a:latin typeface="Arial"/>
                <a:ea typeface="Times New Roman"/>
              </a:rPr>
              <a:t>es el resultado de la siguiente operación?</a:t>
            </a:r>
            <a:endParaRPr lang="es-CL" sz="3200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sz="5400" b="1" dirty="0">
                <a:latin typeface="Arial"/>
              </a:rPr>
              <a:t>62  + 19 = </a:t>
            </a:r>
            <a:endParaRPr lang="es-CL" sz="5400" b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589" y="1299776"/>
            <a:ext cx="4622103" cy="3209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827" y="4388024"/>
            <a:ext cx="2163763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4984301" y="1363941"/>
            <a:ext cx="2440081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 62</a:t>
            </a:r>
          </a:p>
          <a:p>
            <a:pPr algn="ctr"/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+</a:t>
            </a:r>
            <a:r>
              <a:rPr lang="es-E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19</a:t>
            </a:r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            </a:t>
            </a:r>
          </a:p>
          <a:p>
            <a:pPr algn="ctr"/>
            <a:r>
              <a:rPr lang="es-E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s-E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81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5704765" y="3099565"/>
            <a:ext cx="147395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194" name="Picture 2" descr="Blog de imágenes: Imagenes con movimiento de aplauso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02" y="4388024"/>
            <a:ext cx="4283452" cy="241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5308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1" name="Google Shape;171;p26"/>
          <p:cNvGraphicFramePr/>
          <p:nvPr>
            <p:extLst>
              <p:ext uri="{D42A27DB-BD31-4B8C-83A1-F6EECF244321}">
                <p14:modId xmlns:p14="http://schemas.microsoft.com/office/powerpoint/2010/main" val="1296239746"/>
              </p:ext>
            </p:extLst>
          </p:nvPr>
        </p:nvGraphicFramePr>
        <p:xfrm>
          <a:off x="324143" y="357509"/>
          <a:ext cx="8293764" cy="5946298"/>
        </p:xfrm>
        <a:graphic>
          <a:graphicData uri="http://schemas.openxmlformats.org/drawingml/2006/table">
            <a:tbl>
              <a:tblPr>
                <a:noFill/>
                <a:tableStyleId>{285B4BD3-0281-4B50-903D-06F2608EAFB9}</a:tableStyleId>
              </a:tblPr>
              <a:tblGrid>
                <a:gridCol w="2625253"/>
                <a:gridCol w="5668511"/>
              </a:tblGrid>
              <a:tr h="218845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2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ASIGNATURA /CURSO</a:t>
                      </a:r>
                      <a:endParaRPr sz="12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400" u="none" strike="noStrike" cap="none" dirty="0" smtClean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Matemáticas   Segundo Básico A - B</a:t>
                      </a:r>
                      <a:endParaRPr sz="14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23975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2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NOMBRE DEL PROFESOR/A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400" u="none" strike="noStrike" cap="none" dirty="0" smtClean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Isabel Gómez Leiva                  Priscila</a:t>
                      </a:r>
                      <a:r>
                        <a:rPr lang="es-CL" sz="1400" u="none" strike="noStrike" cap="none" baseline="0" dirty="0" smtClean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Salas </a:t>
                      </a:r>
                      <a:endParaRPr lang="es-CL" sz="1400" u="none" strike="noStrike" cap="none" dirty="0" smtClean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400" u="none" strike="noStrike" cap="none" dirty="0" smtClean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       2do. A                                   2do. B </a:t>
                      </a:r>
                      <a:endParaRPr sz="14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84518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2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EDUCADORA DIFERENCIAL</a:t>
                      </a:r>
                      <a:endParaRPr sz="12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400" u="none" strike="noStrike" cap="none" dirty="0" smtClean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Judith</a:t>
                      </a:r>
                      <a:r>
                        <a:rPr lang="es-CL" sz="1400" u="none" strike="noStrike" cap="none" baseline="0" dirty="0" smtClean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Figueroa</a:t>
                      </a:r>
                      <a:endParaRPr sz="14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1619873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2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OBJETIVO DE APRENDIZAJE PRIORIZACIÓN NIVEL 1</a:t>
                      </a:r>
                      <a:endParaRPr sz="12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400" b="1" i="0" u="sng" strike="noStrike" cap="non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OA9 </a:t>
                      </a:r>
                      <a:r>
                        <a:rPr lang="es-CL" sz="14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 Demostrar que comprende la adición y la sustracción en el ámbito del 0 al 100: usando un lenguaje cotidiano y matemático para describir acciones desde su propia experiencia; resolviendo problemas con una variedad de representaciones concretas y pictóricas, de manera manual y/o usando software educativo; registrando el proceso en forma simbólica; aplicando los resultados de las adiciones y sustracciones de los números del 0 a 20 sin realizar cálculos; aplicando el algoritmo de la adición y sustracción sin considerar reserva; creando problemas matemáticos en contextos familiares y resolviéndolos.</a:t>
                      </a:r>
                      <a:endParaRPr sz="14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1269383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 u="none" strike="noStrike" cap="none" dirty="0">
                        <a:highlight>
                          <a:srgbClr val="FFFF00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s-CL" sz="12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INDICADORES DE EVALUACIÓN PARA OA</a:t>
                      </a:r>
                      <a:endParaRPr sz="12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es-CL" sz="12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Crean problemas matemáticos para adiciones y sustracciones dadas y lo resuelven. </a:t>
                      </a:r>
                      <a:r>
                        <a:rPr lang="es-CL" sz="1200" dirty="0">
                          <a:effectLst/>
                          <a:highlight>
                            <a:srgbClr val="FFFF00"/>
                          </a:highlight>
                          <a:latin typeface="+mn-lt"/>
                          <a:ea typeface="Times New Roman"/>
                          <a:cs typeface="Times New Roman"/>
                        </a:rPr>
                        <a:t>Semana 15</a:t>
                      </a:r>
                      <a:endParaRPr lang="es-CL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es-CL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Cuentan diferentes situaciones cotidianas donde reconocen que necesitan agregar o quitar elementos para resolver el problema. </a:t>
                      </a:r>
                      <a:r>
                        <a:rPr lang="es-CL" sz="1200" dirty="0">
                          <a:effectLst/>
                          <a:highlight>
                            <a:srgbClr val="FFFF00"/>
                          </a:highlight>
                          <a:latin typeface="+mn-lt"/>
                          <a:ea typeface="Calibri"/>
                          <a:cs typeface="Times New Roman"/>
                        </a:rPr>
                        <a:t>Semana </a:t>
                      </a:r>
                      <a:r>
                        <a:rPr lang="es-CL" sz="1200" dirty="0" smtClean="0">
                          <a:effectLst/>
                          <a:highlight>
                            <a:srgbClr val="FFFF00"/>
                          </a:highlight>
                          <a:latin typeface="+mn-lt"/>
                          <a:ea typeface="Calibri"/>
                          <a:cs typeface="Times New Roman"/>
                        </a:rPr>
                        <a:t>18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es-CL" sz="12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/>
                          <a:cs typeface="Arial"/>
                          <a:sym typeface="Arial"/>
                        </a:rPr>
                        <a:t>Suman y restan números con resultado hasta el 100 con la aplicación del algoritmo de la adición y la sustracción.</a:t>
                      </a:r>
                      <a:r>
                        <a:rPr lang="es-CL" sz="1200" b="0" i="0" u="none" strike="noStrike" cap="non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/>
                          <a:cs typeface="Arial"/>
                          <a:sym typeface="Arial"/>
                        </a:rPr>
                        <a:t> SEMANA 19</a:t>
                      </a:r>
                      <a:endParaRPr lang="es-CL" sz="1150" dirty="0" smtClean="0">
                        <a:effectLst/>
                        <a:highlight>
                          <a:srgbClr val="FFFF00"/>
                        </a:highlight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endParaRPr lang="es-C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9535" marR="8953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23975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2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CONTENIDO /HABILIDADES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4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Representar, argumentar y resolver problemas.</a:t>
                      </a:r>
                      <a:endParaRPr sz="14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37691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2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OBJETIVO DE LA CLASE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4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Retroalimentar</a:t>
                      </a:r>
                      <a:r>
                        <a:rPr lang="es-CL" sz="1400" b="0" i="0" u="none" strike="noStrike" cap="none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s-CL" sz="14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 contenidos tratados semana 15, 18, 19 durante la</a:t>
                      </a:r>
                      <a:r>
                        <a:rPr lang="es-CL" sz="1400" b="0" i="0" u="none" strike="noStrike" cap="none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 aplicación de la evaluación formativa de la semana 20</a:t>
                      </a:r>
                      <a:endParaRPr sz="14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37691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2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EVALUACIÓN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2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9475" marR="29475" marT="14750" marB="147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600" b="1" u="none" strike="noStrike" cap="none" dirty="0" smtClean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Evaluación formativa</a:t>
                      </a:r>
                      <a:endParaRPr sz="16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9475" marR="29475" marT="14750" marB="147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pic>
        <p:nvPicPr>
          <p:cNvPr id="172" name="Google Shape;172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04023" y="0"/>
            <a:ext cx="986819" cy="8525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3"/>
          <p:cNvSpPr/>
          <p:nvPr/>
        </p:nvSpPr>
        <p:spPr>
          <a:xfrm>
            <a:off x="2483768" y="260648"/>
            <a:ext cx="4248472" cy="936104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9BE9FF"/>
              </a:gs>
              <a:gs pos="35000">
                <a:srgbClr val="B8F1FF"/>
              </a:gs>
              <a:gs pos="100000">
                <a:srgbClr val="E2FBFF"/>
              </a:gs>
            </a:gsLst>
            <a:lin ang="16200000" scaled="0"/>
          </a:gradFill>
          <a:ln w="9525" cap="flat" cmpd="sng">
            <a:solidFill>
              <a:srgbClr val="45A9C4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TICKET DE SALIDA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ASIGNATURA: Matemáticas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SEMANA </a:t>
            </a:r>
            <a:r>
              <a:rPr lang="es-CL" sz="2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r>
            <a:endParaRPr sz="2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7" name="Google Shape;227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56194" y="186602"/>
            <a:ext cx="1254953" cy="1084195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33"/>
          <p:cNvSpPr/>
          <p:nvPr/>
        </p:nvSpPr>
        <p:spPr>
          <a:xfrm>
            <a:off x="169328" y="497417"/>
            <a:ext cx="1944216" cy="542098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CIERRE</a:t>
            </a:r>
            <a:endParaRPr sz="24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28" y="1270797"/>
            <a:ext cx="8714514" cy="5599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Elipse"/>
          <p:cNvSpPr/>
          <p:nvPr/>
        </p:nvSpPr>
        <p:spPr>
          <a:xfrm>
            <a:off x="292156" y="1217761"/>
            <a:ext cx="325677" cy="3439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265" y="1196752"/>
            <a:ext cx="2163763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710" y="5611659"/>
            <a:ext cx="1430457" cy="1434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13359" y="5435361"/>
            <a:ext cx="8229600" cy="1143000"/>
          </a:xfrm>
        </p:spPr>
        <p:txBody>
          <a:bodyPr/>
          <a:lstStyle/>
          <a:p>
            <a:r>
              <a:rPr lang="es-CL" sz="1600" dirty="0"/>
              <a:t>Subsector de Matemáticas.</a:t>
            </a:r>
            <a:br>
              <a:rPr lang="es-CL" sz="1600" dirty="0"/>
            </a:br>
            <a:r>
              <a:rPr lang="es-CL" sz="1600" dirty="0"/>
              <a:t>Segundos Básicos.</a:t>
            </a:r>
            <a:br>
              <a:rPr lang="es-CL" sz="1600" dirty="0"/>
            </a:br>
            <a:r>
              <a:rPr lang="es-CL" sz="1600" dirty="0"/>
              <a:t>Aprendizaje Remoto.</a:t>
            </a:r>
            <a:r>
              <a:rPr lang="es-CL" dirty="0"/>
              <a:t/>
            </a:r>
            <a:br>
              <a:rPr lang="es-CL" dirty="0"/>
            </a:br>
            <a:endParaRPr lang="es-CL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13359" y="2052398"/>
            <a:ext cx="8229600" cy="4525963"/>
          </a:xfrm>
        </p:spPr>
        <p:txBody>
          <a:bodyPr/>
          <a:lstStyle/>
          <a:p>
            <a:endParaRPr lang="es-CL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25" y="275573"/>
            <a:ext cx="3632548" cy="445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173" y="275572"/>
            <a:ext cx="4960307" cy="445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192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7"/>
          <p:cNvSpPr txBox="1"/>
          <p:nvPr/>
        </p:nvSpPr>
        <p:spPr>
          <a:xfrm>
            <a:off x="251520" y="260648"/>
            <a:ext cx="187220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i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Recomendaciones clases onlin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260647"/>
            <a:ext cx="8687764" cy="64131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9"/>
          <p:cNvSpPr txBox="1">
            <a:spLocks noGrp="1"/>
          </p:cNvSpPr>
          <p:nvPr>
            <p:ph type="title"/>
          </p:nvPr>
        </p:nvSpPr>
        <p:spPr>
          <a:xfrm>
            <a:off x="611560" y="-31085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CL"/>
              <a:t>Importante:</a:t>
            </a:r>
            <a:endParaRPr/>
          </a:p>
        </p:txBody>
      </p:sp>
      <p:pic>
        <p:nvPicPr>
          <p:cNvPr id="191" name="Google Shape;191;p29" descr="Happy Dance Sticker by Ofix for iOS &amp; Android | GIPH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5736" y="350768"/>
            <a:ext cx="2160240" cy="216024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9"/>
          <p:cNvSpPr/>
          <p:nvPr/>
        </p:nvSpPr>
        <p:spPr>
          <a:xfrm>
            <a:off x="3607174" y="969177"/>
            <a:ext cx="5429321" cy="1019663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gradFill>
            <a:gsLst>
              <a:gs pos="0">
                <a:srgbClr val="C8B2E9"/>
              </a:gs>
              <a:gs pos="35000">
                <a:srgbClr val="D6CAED"/>
              </a:gs>
              <a:gs pos="100000">
                <a:srgbClr val="EFE8FA"/>
              </a:gs>
            </a:gsLst>
            <a:lin ang="16200000" scaled="0"/>
          </a:gradFill>
          <a:ln w="9525" cap="flat" cmpd="sng">
            <a:solidFill>
              <a:srgbClr val="7C5F9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Cuándo esté la animación de un lápiz, significa que debes </a:t>
            </a:r>
            <a:r>
              <a:rPr lang="es-CL"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escribir en tu cuaderno</a:t>
            </a:r>
            <a:endParaRPr/>
          </a:p>
        </p:txBody>
      </p:sp>
      <p:pic>
        <p:nvPicPr>
          <p:cNvPr id="193" name="Google Shape;193;p29" descr="Film Camera Sticker by Martina Martian for iOS &amp; Android | GIPH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451" y="1513729"/>
            <a:ext cx="2496377" cy="2496378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9"/>
          <p:cNvSpPr/>
          <p:nvPr/>
        </p:nvSpPr>
        <p:spPr>
          <a:xfrm>
            <a:off x="2329287" y="2193993"/>
            <a:ext cx="6660232" cy="1193467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gradFill>
            <a:gsLst>
              <a:gs pos="0">
                <a:srgbClr val="C8B2E9"/>
              </a:gs>
              <a:gs pos="35000">
                <a:srgbClr val="D6CAED"/>
              </a:gs>
              <a:gs pos="100000">
                <a:srgbClr val="EFE8FA"/>
              </a:gs>
            </a:gsLst>
            <a:lin ang="16200000" scaled="0"/>
          </a:gradFill>
          <a:ln w="9525" cap="flat" cmpd="sng">
            <a:solidFill>
              <a:srgbClr val="7C5F9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Cuándo esté esta animación de una cámara fotográfica, significa que debes mandar </a:t>
            </a:r>
            <a:r>
              <a:rPr lang="es-CL"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reporte sólo de esa actividad (una foto de la actividad)</a:t>
            </a:r>
            <a:endParaRPr/>
          </a:p>
        </p:txBody>
      </p:sp>
      <p:pic>
        <p:nvPicPr>
          <p:cNvPr id="195" name="Google Shape;195;p29" descr="▷ Libros: Imágenes Animadas, Gifs y Animaciones ¡100% GRATIS!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79828" y="3258855"/>
            <a:ext cx="1600200" cy="1928812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9"/>
          <p:cNvSpPr/>
          <p:nvPr/>
        </p:nvSpPr>
        <p:spPr>
          <a:xfrm>
            <a:off x="4180027" y="3577363"/>
            <a:ext cx="4809491" cy="1291797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gradFill>
            <a:gsLst>
              <a:gs pos="0">
                <a:srgbClr val="C8B2E9"/>
              </a:gs>
              <a:gs pos="35000">
                <a:srgbClr val="D6CAED"/>
              </a:gs>
              <a:gs pos="100000">
                <a:srgbClr val="EFE8FA"/>
              </a:gs>
            </a:gsLst>
            <a:lin ang="16200000" scaled="0"/>
          </a:gradFill>
          <a:ln w="9525" cap="flat" cmpd="sng">
            <a:solidFill>
              <a:srgbClr val="7C5F9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Cuándo esté esta animación de un libro, significa que debes </a:t>
            </a:r>
            <a:r>
              <a:rPr lang="es-CL"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trabajar en tu libro de matemática.</a:t>
            </a:r>
            <a:endParaRPr/>
          </a:p>
        </p:txBody>
      </p:sp>
      <p:pic>
        <p:nvPicPr>
          <p:cNvPr id="197" name="Google Shape;197;p29" descr="Signo de Interrogación Animado (con imágenes) | Preguntas al azar ..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1807" y="4223261"/>
            <a:ext cx="1968021" cy="2403799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9"/>
          <p:cNvSpPr/>
          <p:nvPr/>
        </p:nvSpPr>
        <p:spPr>
          <a:xfrm>
            <a:off x="2195736" y="5187667"/>
            <a:ext cx="6793782" cy="1291797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gradFill>
            <a:gsLst>
              <a:gs pos="0">
                <a:srgbClr val="C8B2E9"/>
              </a:gs>
              <a:gs pos="35000">
                <a:srgbClr val="D6CAED"/>
              </a:gs>
              <a:gs pos="100000">
                <a:srgbClr val="EFE8FA"/>
              </a:gs>
            </a:gsLst>
            <a:lin ang="16200000" scaled="0"/>
          </a:gradFill>
          <a:ln w="9525" cap="flat" cmpd="sng">
            <a:solidFill>
              <a:srgbClr val="7C5F9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Cuándo esté esta animación de un signo de pregunta, significa que debes </a:t>
            </a:r>
            <a:r>
              <a:rPr lang="es-CL"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pensar y analizar, sin escribir en tu cuaderno. Responder de forma oral.</a:t>
            </a:r>
            <a:endParaRPr/>
          </a:p>
        </p:txBody>
      </p:sp>
      <p:sp>
        <p:nvSpPr>
          <p:cNvPr id="199" name="Google Shape;199;p29"/>
          <p:cNvSpPr txBox="1"/>
          <p:nvPr/>
        </p:nvSpPr>
        <p:spPr>
          <a:xfrm>
            <a:off x="83451" y="116632"/>
            <a:ext cx="224583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i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0" name="Google Shape;200;p2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524328" y="112557"/>
            <a:ext cx="986819" cy="8525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381000" y="2590800"/>
            <a:ext cx="8382000" cy="2667000"/>
          </a:xfrm>
          <a:prstGeom prst="rect">
            <a:avLst/>
          </a:prstGeom>
          <a:solidFill>
            <a:schemeClr val="bg1"/>
          </a:solidFill>
          <a:ln w="50800">
            <a:solidFill>
              <a:srgbClr val="C0C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L"/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336550" y="1905000"/>
            <a:ext cx="8458200" cy="304800"/>
          </a:xfrm>
          <a:prstGeom prst="rect">
            <a:avLst/>
          </a:prstGeom>
          <a:solidFill>
            <a:srgbClr val="4A9DC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L"/>
          </a:p>
        </p:txBody>
      </p:sp>
      <p:sp>
        <p:nvSpPr>
          <p:cNvPr id="7172" name="Rectangle 4">
            <a:hlinkClick r:id="" action="ppaction://noaction">
              <a:snd r:embed="rId2" name="voltage.wav"/>
            </a:hlinkClick>
          </p:cNvPr>
          <p:cNvSpPr>
            <a:spLocks noChangeArrowheads="1"/>
          </p:cNvSpPr>
          <p:nvPr/>
        </p:nvSpPr>
        <p:spPr bwMode="auto">
          <a:xfrm>
            <a:off x="869950" y="5638800"/>
            <a:ext cx="1187450" cy="304800"/>
          </a:xfrm>
          <a:prstGeom prst="rect">
            <a:avLst/>
          </a:prstGeom>
          <a:solidFill>
            <a:srgbClr val="4A9DC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s-CL" altLang="es-CL"/>
          </a:p>
        </p:txBody>
      </p:sp>
      <p:sp>
        <p:nvSpPr>
          <p:cNvPr id="7173" name="Rectangle 5">
            <a:hlinkClick r:id="" action="ppaction://noaction">
              <a:snd r:embed="rId2" name="voltage.wav"/>
            </a:hlinkClick>
          </p:cNvPr>
          <p:cNvSpPr>
            <a:spLocks noChangeArrowheads="1"/>
          </p:cNvSpPr>
          <p:nvPr/>
        </p:nvSpPr>
        <p:spPr bwMode="auto">
          <a:xfrm>
            <a:off x="3003550" y="5638800"/>
            <a:ext cx="1187450" cy="304800"/>
          </a:xfrm>
          <a:prstGeom prst="rect">
            <a:avLst/>
          </a:prstGeom>
          <a:solidFill>
            <a:srgbClr val="4A9DC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L"/>
          </a:p>
        </p:txBody>
      </p:sp>
      <p:sp>
        <p:nvSpPr>
          <p:cNvPr id="7174" name="Rectangle 6">
            <a:hlinkClick r:id="" action="ppaction://noaction">
              <a:snd r:embed="rId2" name="voltage.wav"/>
            </a:hlinkClick>
          </p:cNvPr>
          <p:cNvSpPr>
            <a:spLocks noChangeArrowheads="1"/>
          </p:cNvSpPr>
          <p:nvPr/>
        </p:nvSpPr>
        <p:spPr bwMode="auto">
          <a:xfrm>
            <a:off x="5060950" y="5638800"/>
            <a:ext cx="1187450" cy="304800"/>
          </a:xfrm>
          <a:prstGeom prst="rect">
            <a:avLst/>
          </a:prstGeom>
          <a:solidFill>
            <a:srgbClr val="4A9DC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L"/>
          </a:p>
        </p:txBody>
      </p:sp>
      <p:sp>
        <p:nvSpPr>
          <p:cNvPr id="7175" name="Rectangle 7">
            <a:hlinkClick r:id="" action="ppaction://noaction">
              <a:snd r:embed="rId2" name="voltage.wav"/>
            </a:hlinkClick>
          </p:cNvPr>
          <p:cNvSpPr>
            <a:spLocks noChangeArrowheads="1"/>
          </p:cNvSpPr>
          <p:nvPr/>
        </p:nvSpPr>
        <p:spPr bwMode="auto">
          <a:xfrm>
            <a:off x="7118350" y="5638800"/>
            <a:ext cx="1187450" cy="304800"/>
          </a:xfrm>
          <a:prstGeom prst="rect">
            <a:avLst/>
          </a:prstGeom>
          <a:solidFill>
            <a:srgbClr val="4A9DC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L"/>
          </a:p>
        </p:txBody>
      </p:sp>
      <p:sp>
        <p:nvSpPr>
          <p:cNvPr id="7180" name="Rectangle 12"/>
          <p:cNvSpPr>
            <a:spLocks noChangeArrowheads="1"/>
          </p:cNvSpPr>
          <p:nvPr/>
        </p:nvSpPr>
        <p:spPr bwMode="auto">
          <a:xfrm>
            <a:off x="333375" y="1905000"/>
            <a:ext cx="200025" cy="304800"/>
          </a:xfrm>
          <a:prstGeom prst="rect">
            <a:avLst/>
          </a:prstGeom>
          <a:solidFill>
            <a:srgbClr val="C0DD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L"/>
          </a:p>
        </p:txBody>
      </p:sp>
      <p:pic>
        <p:nvPicPr>
          <p:cNvPr id="7185" name="Picture 17" descr="abrebotell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2004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6" name="Picture 18" descr="abrebotell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2004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7" name="Picture 19" descr="abrebotell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2004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8" name="Picture 20" descr="abrebotell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2004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89" name="Rectangle 21"/>
          <p:cNvSpPr>
            <a:spLocks noChangeArrowheads="1"/>
          </p:cNvSpPr>
          <p:nvPr/>
        </p:nvSpPr>
        <p:spPr bwMode="auto">
          <a:xfrm>
            <a:off x="1219200" y="4413250"/>
            <a:ext cx="1524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rgbClr val="C0C0C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L"/>
          </a:p>
        </p:txBody>
      </p:sp>
      <p:sp>
        <p:nvSpPr>
          <p:cNvPr id="7190" name="Rectangle 22">
            <a:hlinkClick r:id="" action="ppaction://hlinkshowjump?jump=nextslide">
              <a:snd r:embed="rId4" name="arrow.wav"/>
            </a:hlinkClick>
          </p:cNvPr>
          <p:cNvSpPr>
            <a:spLocks noChangeArrowheads="1"/>
          </p:cNvSpPr>
          <p:nvPr/>
        </p:nvSpPr>
        <p:spPr bwMode="auto">
          <a:xfrm>
            <a:off x="762000" y="5638800"/>
            <a:ext cx="1371600" cy="304800"/>
          </a:xfrm>
          <a:prstGeom prst="rect">
            <a:avLst/>
          </a:prstGeom>
          <a:solidFill>
            <a:srgbClr val="4A9DC2">
              <a:alpha val="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s-CL" altLang="es-CL"/>
          </a:p>
        </p:txBody>
      </p:sp>
      <p:sp>
        <p:nvSpPr>
          <p:cNvPr id="2" name="CuadroTexto 1"/>
          <p:cNvSpPr txBox="1"/>
          <p:nvPr/>
        </p:nvSpPr>
        <p:spPr>
          <a:xfrm>
            <a:off x="2743200" y="431506"/>
            <a:ext cx="6393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000" dirty="0" smtClean="0"/>
              <a:t>MOTIVACIÓN</a:t>
            </a:r>
            <a:r>
              <a:rPr lang="es-CL" dirty="0" smtClean="0"/>
              <a:t> </a:t>
            </a:r>
            <a:endParaRPr lang="es-CL" dirty="0"/>
          </a:p>
        </p:txBody>
      </p:sp>
      <p:pic>
        <p:nvPicPr>
          <p:cNvPr id="16" name="Google Shape;206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885" y="92751"/>
            <a:ext cx="1283515" cy="1108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14" name="Picture 2" descr="DESPERTANDO A UN MUNDO CREATIVO : ELABORACIÓN DE RUTAS DE ..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605" y="63587"/>
            <a:ext cx="1210688" cy="184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838965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animBg="1" autoUpdateAnimBg="0"/>
      <p:bldP spid="7173" grpId="0" animBg="1" autoUpdateAnimBg="0"/>
      <p:bldP spid="7174" grpId="0" animBg="1" autoUpdateAnimBg="0"/>
      <p:bldP spid="7175" grpId="0" animBg="1" autoUpdateAnimBg="0"/>
      <p:bldP spid="7190" grpId="0" animBg="1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381000" y="2590800"/>
            <a:ext cx="8382000" cy="2667000"/>
          </a:xfrm>
          <a:prstGeom prst="rect">
            <a:avLst/>
          </a:prstGeom>
          <a:solidFill>
            <a:schemeClr val="bg1"/>
          </a:solidFill>
          <a:ln w="50800">
            <a:solidFill>
              <a:srgbClr val="C0C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L"/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336550" y="1905000"/>
            <a:ext cx="8458200" cy="304800"/>
          </a:xfrm>
          <a:prstGeom prst="rect">
            <a:avLst/>
          </a:prstGeom>
          <a:solidFill>
            <a:srgbClr val="4A9DC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L"/>
          </a:p>
        </p:txBody>
      </p:sp>
      <p:sp>
        <p:nvSpPr>
          <p:cNvPr id="8196" name="Rectangle 4">
            <a:hlinkClick r:id="" action="ppaction://noaction">
              <a:snd r:embed="rId2" name="voltage.wav"/>
            </a:hlinkClick>
          </p:cNvPr>
          <p:cNvSpPr>
            <a:spLocks noChangeArrowheads="1"/>
          </p:cNvSpPr>
          <p:nvPr/>
        </p:nvSpPr>
        <p:spPr bwMode="auto">
          <a:xfrm>
            <a:off x="869950" y="5638800"/>
            <a:ext cx="1187450" cy="304800"/>
          </a:xfrm>
          <a:prstGeom prst="rect">
            <a:avLst/>
          </a:prstGeom>
          <a:solidFill>
            <a:srgbClr val="4A9DC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s-CL" altLang="es-CL"/>
          </a:p>
        </p:txBody>
      </p:sp>
      <p:sp>
        <p:nvSpPr>
          <p:cNvPr id="8197" name="Rectangle 5">
            <a:hlinkClick r:id="" action="ppaction://noaction">
              <a:snd r:embed="rId2" name="voltage.wav"/>
            </a:hlinkClick>
          </p:cNvPr>
          <p:cNvSpPr>
            <a:spLocks noChangeArrowheads="1"/>
          </p:cNvSpPr>
          <p:nvPr/>
        </p:nvSpPr>
        <p:spPr bwMode="auto">
          <a:xfrm>
            <a:off x="3003550" y="5638800"/>
            <a:ext cx="1187450" cy="304800"/>
          </a:xfrm>
          <a:prstGeom prst="rect">
            <a:avLst/>
          </a:prstGeom>
          <a:solidFill>
            <a:srgbClr val="4A9DC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L"/>
          </a:p>
        </p:txBody>
      </p:sp>
      <p:sp>
        <p:nvSpPr>
          <p:cNvPr id="8198" name="Rectangle 6">
            <a:hlinkClick r:id="" action="ppaction://noaction">
              <a:snd r:embed="rId2" name="voltage.wav"/>
            </a:hlinkClick>
          </p:cNvPr>
          <p:cNvSpPr>
            <a:spLocks noChangeArrowheads="1"/>
          </p:cNvSpPr>
          <p:nvPr/>
        </p:nvSpPr>
        <p:spPr bwMode="auto">
          <a:xfrm>
            <a:off x="5060950" y="5638800"/>
            <a:ext cx="1187450" cy="304800"/>
          </a:xfrm>
          <a:prstGeom prst="rect">
            <a:avLst/>
          </a:prstGeom>
          <a:solidFill>
            <a:srgbClr val="4A9DC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L"/>
          </a:p>
        </p:txBody>
      </p:sp>
      <p:sp>
        <p:nvSpPr>
          <p:cNvPr id="8199" name="Rectangle 7">
            <a:hlinkClick r:id="" action="ppaction://noaction">
              <a:snd r:embed="rId2" name="voltage.wav"/>
            </a:hlinkClick>
          </p:cNvPr>
          <p:cNvSpPr>
            <a:spLocks noChangeArrowheads="1"/>
          </p:cNvSpPr>
          <p:nvPr/>
        </p:nvSpPr>
        <p:spPr bwMode="auto">
          <a:xfrm>
            <a:off x="7118350" y="5638800"/>
            <a:ext cx="1187450" cy="304800"/>
          </a:xfrm>
          <a:prstGeom prst="rect">
            <a:avLst/>
          </a:prstGeom>
          <a:solidFill>
            <a:srgbClr val="4A9DC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L"/>
          </a:p>
        </p:txBody>
      </p:sp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485775" y="1905000"/>
            <a:ext cx="200025" cy="304800"/>
          </a:xfrm>
          <a:prstGeom prst="rect">
            <a:avLst/>
          </a:prstGeom>
          <a:solidFill>
            <a:srgbClr val="C0DD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L"/>
          </a:p>
        </p:txBody>
      </p:sp>
      <p:sp>
        <p:nvSpPr>
          <p:cNvPr id="8206" name="Rectangle 14">
            <a:hlinkClick r:id="" action="ppaction://hlinkshowjump?jump=nextslide">
              <a:snd r:embed="rId3" name="arrow.wav"/>
            </a:hlinkClick>
          </p:cNvPr>
          <p:cNvSpPr>
            <a:spLocks noChangeArrowheads="1"/>
          </p:cNvSpPr>
          <p:nvPr/>
        </p:nvSpPr>
        <p:spPr bwMode="auto">
          <a:xfrm>
            <a:off x="4953000" y="5638800"/>
            <a:ext cx="1371600" cy="304800"/>
          </a:xfrm>
          <a:prstGeom prst="rect">
            <a:avLst/>
          </a:prstGeom>
          <a:solidFill>
            <a:srgbClr val="4A9DC2">
              <a:alpha val="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s-CL" altLang="es-CL"/>
          </a:p>
        </p:txBody>
      </p:sp>
      <p:pic>
        <p:nvPicPr>
          <p:cNvPr id="8207" name="Picture 15" descr="abri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97180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8" name="Picture 16" descr="abri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97180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9" name="Picture 17" descr="abri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97180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0" name="Picture 18" descr="abri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97180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5" name="Rectangle 13"/>
          <p:cNvSpPr>
            <a:spLocks noChangeArrowheads="1"/>
          </p:cNvSpPr>
          <p:nvPr/>
        </p:nvSpPr>
        <p:spPr bwMode="auto">
          <a:xfrm>
            <a:off x="5410200" y="4005263"/>
            <a:ext cx="1524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rgbClr val="C0C0C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L"/>
          </a:p>
        </p:txBody>
      </p:sp>
      <p:pic>
        <p:nvPicPr>
          <p:cNvPr id="15" name="Picture 2" descr="DESPERTANDO A UN MUNDO CREATIVO : ELABORACIÓN DE RUTAS DE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275" y="63587"/>
            <a:ext cx="1210688" cy="184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440508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animBg="1"/>
      <p:bldP spid="8197" grpId="0" animBg="1"/>
      <p:bldP spid="8198" grpId="0" animBg="1"/>
      <p:bldP spid="8199" grpId="0" animBg="1"/>
      <p:bldP spid="820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381000" y="2590800"/>
            <a:ext cx="8382000" cy="2667000"/>
          </a:xfrm>
          <a:prstGeom prst="rect">
            <a:avLst/>
          </a:prstGeom>
          <a:solidFill>
            <a:schemeClr val="bg1"/>
          </a:solidFill>
          <a:ln w="50800">
            <a:solidFill>
              <a:srgbClr val="C0C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L"/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336550" y="1905000"/>
            <a:ext cx="8458200" cy="304800"/>
          </a:xfrm>
          <a:prstGeom prst="rect">
            <a:avLst/>
          </a:prstGeom>
          <a:solidFill>
            <a:srgbClr val="4A9DC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L"/>
          </a:p>
        </p:txBody>
      </p:sp>
      <p:sp>
        <p:nvSpPr>
          <p:cNvPr id="9220" name="Rectangle 4">
            <a:hlinkClick r:id="" action="ppaction://noaction">
              <a:snd r:embed="rId2" name="voltage.wav"/>
            </a:hlinkClick>
          </p:cNvPr>
          <p:cNvSpPr>
            <a:spLocks noChangeArrowheads="1"/>
          </p:cNvSpPr>
          <p:nvPr/>
        </p:nvSpPr>
        <p:spPr bwMode="auto">
          <a:xfrm>
            <a:off x="869950" y="5638800"/>
            <a:ext cx="1187450" cy="304800"/>
          </a:xfrm>
          <a:prstGeom prst="rect">
            <a:avLst/>
          </a:prstGeom>
          <a:solidFill>
            <a:srgbClr val="4A9DC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s-CL" altLang="es-CL"/>
          </a:p>
        </p:txBody>
      </p:sp>
      <p:sp>
        <p:nvSpPr>
          <p:cNvPr id="9221" name="Rectangle 5">
            <a:hlinkClick r:id="" action="ppaction://noaction">
              <a:snd r:embed="rId2" name="voltage.wav"/>
            </a:hlinkClick>
          </p:cNvPr>
          <p:cNvSpPr>
            <a:spLocks noChangeArrowheads="1"/>
          </p:cNvSpPr>
          <p:nvPr/>
        </p:nvSpPr>
        <p:spPr bwMode="auto">
          <a:xfrm>
            <a:off x="3003550" y="5638800"/>
            <a:ext cx="1187450" cy="304800"/>
          </a:xfrm>
          <a:prstGeom prst="rect">
            <a:avLst/>
          </a:prstGeom>
          <a:solidFill>
            <a:srgbClr val="4A9DC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L"/>
          </a:p>
        </p:txBody>
      </p:sp>
      <p:sp>
        <p:nvSpPr>
          <p:cNvPr id="9222" name="Rectangle 6">
            <a:hlinkClick r:id="" action="ppaction://noaction">
              <a:snd r:embed="rId2" name="voltage.wav"/>
            </a:hlinkClick>
          </p:cNvPr>
          <p:cNvSpPr>
            <a:spLocks noChangeArrowheads="1"/>
          </p:cNvSpPr>
          <p:nvPr/>
        </p:nvSpPr>
        <p:spPr bwMode="auto">
          <a:xfrm>
            <a:off x="5060950" y="5638800"/>
            <a:ext cx="1187450" cy="304800"/>
          </a:xfrm>
          <a:prstGeom prst="rect">
            <a:avLst/>
          </a:prstGeom>
          <a:solidFill>
            <a:srgbClr val="4A9DC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L"/>
          </a:p>
        </p:txBody>
      </p:sp>
      <p:sp>
        <p:nvSpPr>
          <p:cNvPr id="9223" name="Rectangle 7">
            <a:hlinkClick r:id="" action="ppaction://noaction">
              <a:snd r:embed="rId2" name="voltage.wav"/>
            </a:hlinkClick>
          </p:cNvPr>
          <p:cNvSpPr>
            <a:spLocks noChangeArrowheads="1"/>
          </p:cNvSpPr>
          <p:nvPr/>
        </p:nvSpPr>
        <p:spPr bwMode="auto">
          <a:xfrm>
            <a:off x="7118350" y="5638800"/>
            <a:ext cx="1187450" cy="304800"/>
          </a:xfrm>
          <a:prstGeom prst="rect">
            <a:avLst/>
          </a:prstGeom>
          <a:solidFill>
            <a:srgbClr val="4A9DC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L"/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714375" y="1905000"/>
            <a:ext cx="200025" cy="304800"/>
          </a:xfrm>
          <a:prstGeom prst="rect">
            <a:avLst/>
          </a:prstGeom>
          <a:solidFill>
            <a:srgbClr val="C0DD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L"/>
          </a:p>
        </p:txBody>
      </p:sp>
      <p:sp>
        <p:nvSpPr>
          <p:cNvPr id="9226" name="Rectangle 10">
            <a:hlinkClick r:id="" action="ppaction://hlinkshowjump?jump=nextslide">
              <a:snd r:embed="rId3" name="arrow.wav"/>
            </a:hlinkClick>
          </p:cNvPr>
          <p:cNvSpPr>
            <a:spLocks noChangeArrowheads="1"/>
          </p:cNvSpPr>
          <p:nvPr/>
        </p:nvSpPr>
        <p:spPr bwMode="auto">
          <a:xfrm>
            <a:off x="2895600" y="5638800"/>
            <a:ext cx="1371600" cy="304800"/>
          </a:xfrm>
          <a:prstGeom prst="rect">
            <a:avLst/>
          </a:prstGeom>
          <a:solidFill>
            <a:srgbClr val="4A9DC2">
              <a:alpha val="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s-CL" altLang="es-CL"/>
          </a:p>
        </p:txBody>
      </p:sp>
      <p:pic>
        <p:nvPicPr>
          <p:cNvPr id="9227" name="Picture 11" descr="adolescente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8" r="9448"/>
          <a:stretch>
            <a:fillRect/>
          </a:stretch>
        </p:blipFill>
        <p:spPr bwMode="auto">
          <a:xfrm>
            <a:off x="533400" y="2819400"/>
            <a:ext cx="1730375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adolescente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8" r="9448"/>
          <a:stretch>
            <a:fillRect/>
          </a:stretch>
        </p:blipFill>
        <p:spPr bwMode="auto">
          <a:xfrm>
            <a:off x="2613025" y="2819400"/>
            <a:ext cx="1730375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9" name="Picture 13" descr="adolescente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8" r="9448"/>
          <a:stretch>
            <a:fillRect/>
          </a:stretch>
        </p:blipFill>
        <p:spPr bwMode="auto">
          <a:xfrm>
            <a:off x="4800600" y="2819400"/>
            <a:ext cx="1730375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adolescente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8" r="9448"/>
          <a:stretch>
            <a:fillRect/>
          </a:stretch>
        </p:blipFill>
        <p:spPr bwMode="auto">
          <a:xfrm>
            <a:off x="6880225" y="2819400"/>
            <a:ext cx="1730375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5" name="Rectangle 9"/>
          <p:cNvSpPr>
            <a:spLocks noChangeArrowheads="1"/>
          </p:cNvSpPr>
          <p:nvPr/>
        </p:nvSpPr>
        <p:spPr bwMode="auto">
          <a:xfrm>
            <a:off x="3352800" y="3352800"/>
            <a:ext cx="27305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rgbClr val="C0C0C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L"/>
          </a:p>
        </p:txBody>
      </p:sp>
      <p:pic>
        <p:nvPicPr>
          <p:cNvPr id="15" name="Picture 2" descr="DESPERTANDO A UN MUNDO CREATIVO : ELABORACIÓN DE RUTAS DE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306" y="63587"/>
            <a:ext cx="1210688" cy="184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921475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 animBg="1"/>
      <p:bldP spid="9221" grpId="0" animBg="1"/>
      <p:bldP spid="9222" grpId="0" animBg="1"/>
      <p:bldP spid="9223" grpId="0" animBg="1"/>
      <p:bldP spid="92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381000" y="2590800"/>
            <a:ext cx="8382000" cy="2667000"/>
          </a:xfrm>
          <a:prstGeom prst="rect">
            <a:avLst/>
          </a:prstGeom>
          <a:solidFill>
            <a:schemeClr val="bg1"/>
          </a:solidFill>
          <a:ln w="50800">
            <a:solidFill>
              <a:srgbClr val="C0C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L"/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336550" y="1905000"/>
            <a:ext cx="8458200" cy="304800"/>
          </a:xfrm>
          <a:prstGeom prst="rect">
            <a:avLst/>
          </a:prstGeom>
          <a:solidFill>
            <a:srgbClr val="4A9DC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L"/>
          </a:p>
        </p:txBody>
      </p:sp>
      <p:sp>
        <p:nvSpPr>
          <p:cNvPr id="10244" name="Rectangle 4">
            <a:hlinkClick r:id="" action="ppaction://noaction">
              <a:snd r:embed="rId2" name="voltage.wav"/>
            </a:hlinkClick>
          </p:cNvPr>
          <p:cNvSpPr>
            <a:spLocks noChangeArrowheads="1"/>
          </p:cNvSpPr>
          <p:nvPr/>
        </p:nvSpPr>
        <p:spPr bwMode="auto">
          <a:xfrm>
            <a:off x="869950" y="5638800"/>
            <a:ext cx="1187450" cy="304800"/>
          </a:xfrm>
          <a:prstGeom prst="rect">
            <a:avLst/>
          </a:prstGeom>
          <a:solidFill>
            <a:srgbClr val="4A9DC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s-CL" altLang="es-CL"/>
          </a:p>
        </p:txBody>
      </p:sp>
      <p:sp>
        <p:nvSpPr>
          <p:cNvPr id="10245" name="Rectangle 5">
            <a:hlinkClick r:id="" action="ppaction://noaction">
              <a:snd r:embed="rId2" name="voltage.wav"/>
            </a:hlinkClick>
          </p:cNvPr>
          <p:cNvSpPr>
            <a:spLocks noChangeArrowheads="1"/>
          </p:cNvSpPr>
          <p:nvPr/>
        </p:nvSpPr>
        <p:spPr bwMode="auto">
          <a:xfrm>
            <a:off x="3003550" y="5638800"/>
            <a:ext cx="1187450" cy="304800"/>
          </a:xfrm>
          <a:prstGeom prst="rect">
            <a:avLst/>
          </a:prstGeom>
          <a:solidFill>
            <a:srgbClr val="4A9DC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L"/>
          </a:p>
        </p:txBody>
      </p:sp>
      <p:sp>
        <p:nvSpPr>
          <p:cNvPr id="10246" name="Rectangle 6">
            <a:hlinkClick r:id="" action="ppaction://noaction">
              <a:snd r:embed="rId2" name="voltage.wav"/>
            </a:hlinkClick>
          </p:cNvPr>
          <p:cNvSpPr>
            <a:spLocks noChangeArrowheads="1"/>
          </p:cNvSpPr>
          <p:nvPr/>
        </p:nvSpPr>
        <p:spPr bwMode="auto">
          <a:xfrm>
            <a:off x="5060950" y="5638800"/>
            <a:ext cx="1187450" cy="304800"/>
          </a:xfrm>
          <a:prstGeom prst="rect">
            <a:avLst/>
          </a:prstGeom>
          <a:solidFill>
            <a:srgbClr val="4A9DC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L"/>
          </a:p>
        </p:txBody>
      </p:sp>
      <p:sp>
        <p:nvSpPr>
          <p:cNvPr id="10247" name="Rectangle 7">
            <a:hlinkClick r:id="" action="ppaction://noaction">
              <a:snd r:embed="rId2" name="voltage.wav"/>
            </a:hlinkClick>
          </p:cNvPr>
          <p:cNvSpPr>
            <a:spLocks noChangeArrowheads="1"/>
          </p:cNvSpPr>
          <p:nvPr/>
        </p:nvSpPr>
        <p:spPr bwMode="auto">
          <a:xfrm>
            <a:off x="7118350" y="5638800"/>
            <a:ext cx="1187450" cy="304800"/>
          </a:xfrm>
          <a:prstGeom prst="rect">
            <a:avLst/>
          </a:prstGeom>
          <a:solidFill>
            <a:srgbClr val="4A9DC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L"/>
          </a:p>
        </p:txBody>
      </p:sp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942975" y="1905000"/>
            <a:ext cx="200025" cy="304800"/>
          </a:xfrm>
          <a:prstGeom prst="rect">
            <a:avLst/>
          </a:prstGeom>
          <a:solidFill>
            <a:srgbClr val="C0DD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L"/>
          </a:p>
        </p:txBody>
      </p:sp>
      <p:sp>
        <p:nvSpPr>
          <p:cNvPr id="10250" name="Rectangle 10">
            <a:hlinkClick r:id="" action="ppaction://hlinkshowjump?jump=nextslide">
              <a:snd r:embed="rId3" name="arrow.wav"/>
            </a:hlinkClick>
          </p:cNvPr>
          <p:cNvSpPr>
            <a:spLocks noChangeArrowheads="1"/>
          </p:cNvSpPr>
          <p:nvPr/>
        </p:nvSpPr>
        <p:spPr bwMode="auto">
          <a:xfrm>
            <a:off x="7010400" y="5638800"/>
            <a:ext cx="1371600" cy="304800"/>
          </a:xfrm>
          <a:prstGeom prst="rect">
            <a:avLst/>
          </a:prstGeom>
          <a:solidFill>
            <a:srgbClr val="4A9DC2">
              <a:alpha val="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s-CL" altLang="es-CL"/>
          </a:p>
        </p:txBody>
      </p:sp>
      <p:pic>
        <p:nvPicPr>
          <p:cNvPr id="10251" name="Picture 11" descr="acuario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200400"/>
            <a:ext cx="15240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acuario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200400"/>
            <a:ext cx="15240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3" name="Picture 13" descr="acuario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200400"/>
            <a:ext cx="15240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 descr="acuario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200400"/>
            <a:ext cx="15240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9" name="Rectangle 9"/>
          <p:cNvSpPr>
            <a:spLocks noChangeArrowheads="1"/>
          </p:cNvSpPr>
          <p:nvPr/>
        </p:nvSpPr>
        <p:spPr bwMode="auto">
          <a:xfrm>
            <a:off x="8105775" y="4178300"/>
            <a:ext cx="3048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rgbClr val="C0C0C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L"/>
          </a:p>
        </p:txBody>
      </p:sp>
      <p:pic>
        <p:nvPicPr>
          <p:cNvPr id="15" name="Picture 2" descr="DESPERTANDO A UN MUNDO CREATIVO : ELABORACIÓN DE RUTAS DE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962" y="63587"/>
            <a:ext cx="1210688" cy="184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194006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 animBg="1"/>
      <p:bldP spid="10245" grpId="0" animBg="1"/>
      <p:bldP spid="10246" grpId="0" animBg="1"/>
      <p:bldP spid="10247" grpId="0" animBg="1"/>
      <p:bldP spid="102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CL" b="1" dirty="0" smtClean="0">
                <a:latin typeface="+mn-lt"/>
              </a:rPr>
              <a:t>Desafío matemático</a:t>
            </a:r>
            <a:endParaRPr lang="es-CL" b="1" dirty="0"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92" y="2107915"/>
            <a:ext cx="8695216" cy="4441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915" y="4552921"/>
            <a:ext cx="1705693" cy="1874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213" y="-509467"/>
            <a:ext cx="1968500" cy="2711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1581932" y="5719102"/>
            <a:ext cx="684803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5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19</a:t>
            </a:r>
            <a:endParaRPr lang="es-ES" sz="35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4397922" y="5719102"/>
            <a:ext cx="684804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5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13</a:t>
            </a:r>
            <a:endParaRPr lang="es-ES" sz="35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6484595" y="5572908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6</a:t>
            </a:r>
            <a:endParaRPr lang="es-E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12998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885</TotalTime>
  <Words>567</Words>
  <Application>Microsoft Office PowerPoint</Application>
  <PresentationFormat>Presentación en pantalla (4:3)</PresentationFormat>
  <Paragraphs>82</Paragraphs>
  <Slides>21</Slides>
  <Notes>7</Notes>
  <HiddenSlides>0</HiddenSlides>
  <MMClips>1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21</vt:i4>
      </vt:variant>
    </vt:vector>
  </HeadingPairs>
  <TitlesOfParts>
    <vt:vector size="23" baseType="lpstr">
      <vt:lpstr>Tema de Office</vt:lpstr>
      <vt:lpstr>1_Tema de Office</vt:lpstr>
      <vt:lpstr>PLANIFICACIÓN SEGUNDO BÁSICO A - B SEMANA N° 21  FECHA : 17 AL 21 AGOSTO 2020</vt:lpstr>
      <vt:lpstr>Presentación de PowerPoint</vt:lpstr>
      <vt:lpstr>Presentación de PowerPoint</vt:lpstr>
      <vt:lpstr>Importante:</vt:lpstr>
      <vt:lpstr>Presentación de PowerPoint</vt:lpstr>
      <vt:lpstr>Presentación de PowerPoint</vt:lpstr>
      <vt:lpstr>Presentación de PowerPoint</vt:lpstr>
      <vt:lpstr>Presentación de PowerPoint</vt:lpstr>
      <vt:lpstr>Desafío matemático</vt:lpstr>
      <vt:lpstr> Activación Conocimientos  Previos</vt:lpstr>
      <vt:lpstr>Retroalimentación de  evaluación formativa.</vt:lpstr>
      <vt:lpstr>2.- Responde la siguiente sustracción y luego grafica la operatoria: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8.- El día sábado fueron al circo 38 personas en la mañana y en la tarde fueron 50 personas. ¿Cuántas personas fueron en total en ese día? </vt:lpstr>
      <vt:lpstr>9.- ¿Cuál es el resultado de la siguiente operación?</vt:lpstr>
      <vt:lpstr>Presentación de PowerPoint</vt:lpstr>
      <vt:lpstr>Subsector de Matemáticas. Segundos Básicos. Aprendizaje Remoto.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PLANIFICACIÓN  CLASES VIRTUALES SEMANA N° FECHA :</dc:title>
  <dc:creator>juanita valladares</dc:creator>
  <cp:lastModifiedBy>HP</cp:lastModifiedBy>
  <cp:revision>41</cp:revision>
  <dcterms:modified xsi:type="dcterms:W3CDTF">2020-08-19T01:56:53Z</dcterms:modified>
</cp:coreProperties>
</file>