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98" r:id="rId3"/>
    <p:sldId id="256" r:id="rId4"/>
    <p:sldId id="305" r:id="rId5"/>
    <p:sldId id="258" r:id="rId6"/>
    <p:sldId id="304" r:id="rId7"/>
    <p:sldId id="300" r:id="rId8"/>
    <p:sldId id="306" r:id="rId9"/>
    <p:sldId id="307" r:id="rId10"/>
    <p:sldId id="301" r:id="rId11"/>
    <p:sldId id="308" r:id="rId12"/>
    <p:sldId id="309" r:id="rId13"/>
    <p:sldId id="310" r:id="rId14"/>
    <p:sldId id="311" r:id="rId15"/>
    <p:sldId id="312" r:id="rId16"/>
    <p:sldId id="313" r:id="rId17"/>
    <p:sldId id="314" r:id="rId18"/>
    <p:sldId id="297" r:id="rId19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13" autoAdjust="0"/>
    <p:restoredTop sz="86477" autoAdjust="0"/>
  </p:normalViewPr>
  <p:slideViewPr>
    <p:cSldViewPr>
      <p:cViewPr>
        <p:scale>
          <a:sx n="81" d="100"/>
          <a:sy n="81" d="100"/>
        </p:scale>
        <p:origin x="-1062" y="-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322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1DCF9-6906-40AE-9A3E-DA31479E690A}" type="datetimeFigureOut">
              <a:rPr lang="es-CL" smtClean="0"/>
              <a:t>27-08-2020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CB537C-D402-466D-8D59-2D0DD8A6FDC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08741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27-08-2020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04116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27-08-2020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57414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27-08-2020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90742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27-08-2020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21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27-08-2020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755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27-08-2020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029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27-08-2020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215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27-08-2020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64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27-08-2020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6209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27-08-2020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3716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27-08-2020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904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27-08-2020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462226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27-08-2020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094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27-08-2020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182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27-08-2020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205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27-08-2020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33145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27-08-2020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85790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27-08-2020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05231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27-08-2020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58824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27-08-2020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47619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27-08-2020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10902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27-08-2020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8531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C9408-C9F9-4FD8-8325-38140F465313}" type="datetimeFigureOut">
              <a:rPr lang="es-CL" smtClean="0"/>
              <a:t>27-08-2020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76902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27-08-2020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818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hyperlink" Target="mailto:Priscila.salas@colegio-jeanpiaget.cl" TargetMode="External"/><Relationship Id="rId4" Type="http://schemas.openxmlformats.org/officeDocument/2006/relationships/hyperlink" Target="mailto:Isabel.gomez@colegio-jeanpiaget.c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microsoft.com/office/2007/relationships/hdphoto" Target="../media/hdphoto1.wdp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3068960"/>
            <a:ext cx="7772400" cy="1780108"/>
          </a:xfrm>
        </p:spPr>
        <p:txBody>
          <a:bodyPr>
            <a:noAutofit/>
          </a:bodyPr>
          <a:lstStyle/>
          <a:p>
            <a:r>
              <a:rPr lang="es-CL" sz="2800" b="1" dirty="0"/>
              <a:t>PLANIFICACIÓN </a:t>
            </a:r>
            <a:r>
              <a:rPr lang="es-CL" sz="2800" b="1" dirty="0" smtClean="0"/>
              <a:t> CLASES VIRTUALES</a:t>
            </a:r>
            <a:r>
              <a:rPr lang="es-CL" sz="2800" dirty="0"/>
              <a:t/>
            </a:r>
            <a:br>
              <a:rPr lang="es-CL" sz="2800" dirty="0"/>
            </a:br>
            <a:r>
              <a:rPr lang="es-CL" sz="2800" dirty="0"/>
              <a:t>SEMANA </a:t>
            </a:r>
            <a:r>
              <a:rPr lang="es-CL" sz="2800" dirty="0" smtClean="0"/>
              <a:t>N°23</a:t>
            </a:r>
            <a:r>
              <a:rPr lang="es-CL" sz="2800" dirty="0"/>
              <a:t/>
            </a:r>
            <a:br>
              <a:rPr lang="es-CL" sz="2800" dirty="0"/>
            </a:br>
            <a:r>
              <a:rPr lang="es-CL" sz="2800" dirty="0" smtClean="0"/>
              <a:t>FECHA : Miércoles </a:t>
            </a:r>
            <a:endParaRPr lang="es-CL" sz="28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59632" y="228600"/>
            <a:ext cx="802838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b="1" i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Colegio Jean Piaget</a:t>
            </a:r>
            <a:endParaRPr lang="es-MX" i="1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600" b="1" i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 escuela, un lugar para aprender y crecer en un ambiente saludable</a:t>
            </a:r>
            <a:endParaRPr lang="es-ES" sz="160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32656"/>
            <a:ext cx="1802011" cy="1556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844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/>
          <a:stretch>
            <a:fillRect/>
          </a:stretch>
        </p:blipFill>
        <p:spPr>
          <a:xfrm>
            <a:off x="494674" y="1124744"/>
            <a:ext cx="8154652" cy="419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337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620688"/>
            <a:ext cx="1592453" cy="162992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483768" y="1127225"/>
            <a:ext cx="59365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dirty="0" smtClean="0"/>
              <a:t>Ayer, Lunes, la mamá de Pablo lo mandó a comprar pan. Le dijo que ya podía ir solo, porque la panadería está en la plaza de sus juegos y eso queda cerca de su casa.</a:t>
            </a:r>
            <a:endParaRPr lang="es-CL" sz="2800" dirty="0"/>
          </a:p>
        </p:txBody>
      </p:sp>
      <p:sp>
        <p:nvSpPr>
          <p:cNvPr id="6" name="CuadroTexto 5"/>
          <p:cNvSpPr txBox="1"/>
          <p:nvPr/>
        </p:nvSpPr>
        <p:spPr>
          <a:xfrm>
            <a:off x="179512" y="4509120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 smtClean="0"/>
              <a:t>Preguntas </a:t>
            </a:r>
            <a:endParaRPr lang="es-CL" sz="2800" dirty="0"/>
          </a:p>
        </p:txBody>
      </p:sp>
      <p:sp>
        <p:nvSpPr>
          <p:cNvPr id="7" name="CuadroTexto 6"/>
          <p:cNvSpPr txBox="1"/>
          <p:nvPr/>
        </p:nvSpPr>
        <p:spPr>
          <a:xfrm>
            <a:off x="683568" y="5229200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1)¿ Qué día fue escrito este texto?</a:t>
            </a:r>
            <a:endParaRPr lang="es-CL" dirty="0"/>
          </a:p>
        </p:txBody>
      </p:sp>
      <p:sp>
        <p:nvSpPr>
          <p:cNvPr id="8" name="CuadroTexto 7"/>
          <p:cNvSpPr txBox="1"/>
          <p:nvPr/>
        </p:nvSpPr>
        <p:spPr>
          <a:xfrm>
            <a:off x="683568" y="6093296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2)¿Conoce Pablo el camino a la panadería?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68044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76672"/>
            <a:ext cx="7272808" cy="617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327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043608" y="1988840"/>
            <a:ext cx="640871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dirty="0" smtClean="0"/>
              <a:t>1)¿ Qué le regalo el mago al sapo?</a:t>
            </a:r>
          </a:p>
          <a:p>
            <a:endParaRPr lang="es-CL" sz="3200" dirty="0" smtClean="0"/>
          </a:p>
          <a:p>
            <a:pPr marL="514350" indent="-514350">
              <a:buAutoNum type="alphaLcParenR"/>
            </a:pPr>
            <a:r>
              <a:rPr lang="es-CL" sz="2800" dirty="0" smtClean="0"/>
              <a:t>Lentes </a:t>
            </a:r>
          </a:p>
          <a:p>
            <a:pPr marL="514350" indent="-514350">
              <a:buAutoNum type="alphaLcParenR"/>
            </a:pPr>
            <a:r>
              <a:rPr lang="es-CL" sz="2800" dirty="0" smtClean="0"/>
              <a:t>Dientes </a:t>
            </a:r>
          </a:p>
          <a:p>
            <a:pPr marL="514350" indent="-514350">
              <a:buAutoNum type="alphaLcParenR"/>
            </a:pPr>
            <a:r>
              <a:rPr lang="es-CL" sz="2800" dirty="0" smtClean="0"/>
              <a:t>Dulces </a:t>
            </a:r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2313280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827584" y="2276872"/>
            <a:ext cx="748883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dirty="0" smtClean="0"/>
              <a:t>2) ¿ Cuál era la comida favorita del sapo?</a:t>
            </a:r>
          </a:p>
          <a:p>
            <a:endParaRPr lang="es-CL" sz="3200" dirty="0" smtClean="0"/>
          </a:p>
          <a:p>
            <a:pPr marL="342900" indent="-342900">
              <a:buAutoNum type="alphaLcParenR"/>
            </a:pPr>
            <a:r>
              <a:rPr lang="es-CL" sz="2800" dirty="0" smtClean="0"/>
              <a:t>Dulces </a:t>
            </a:r>
          </a:p>
          <a:p>
            <a:pPr marL="342900" indent="-342900">
              <a:buAutoNum type="alphaLcParenR"/>
            </a:pPr>
            <a:r>
              <a:rPr lang="es-CL" sz="2800" dirty="0" smtClean="0"/>
              <a:t>Moscas </a:t>
            </a:r>
          </a:p>
          <a:p>
            <a:pPr marL="342900" indent="-342900">
              <a:buAutoNum type="alphaLcParenR"/>
            </a:pPr>
            <a:r>
              <a:rPr lang="es-CL" sz="2800" dirty="0" smtClean="0"/>
              <a:t>Verduras  </a:t>
            </a:r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4120652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988840"/>
            <a:ext cx="8539678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846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971600" y="1700808"/>
            <a:ext cx="727280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dirty="0" smtClean="0"/>
              <a:t>4)¿ Qué debió hacer el sapo para cuida sus dientes ?</a:t>
            </a:r>
          </a:p>
          <a:p>
            <a:endParaRPr lang="es-CL" dirty="0"/>
          </a:p>
          <a:p>
            <a:pPr marL="342900" indent="-342900">
              <a:buAutoNum type="alphaLcParenR"/>
            </a:pPr>
            <a:r>
              <a:rPr lang="es-CL" sz="2800" dirty="0" smtClean="0"/>
              <a:t>Dormir </a:t>
            </a:r>
          </a:p>
          <a:p>
            <a:pPr marL="342900" indent="-342900">
              <a:buAutoNum type="alphaLcParenR"/>
            </a:pPr>
            <a:r>
              <a:rPr lang="es-CL" sz="2800" dirty="0" smtClean="0"/>
              <a:t>Comer</a:t>
            </a:r>
          </a:p>
          <a:p>
            <a:pPr marL="342900" indent="-342900">
              <a:buAutoNum type="alphaLcParenR"/>
            </a:pPr>
            <a:r>
              <a:rPr lang="es-CL" sz="2800" dirty="0" smtClean="0"/>
              <a:t>Lavarlos</a:t>
            </a:r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2110019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/>
          <p:cNvSpPr/>
          <p:nvPr/>
        </p:nvSpPr>
        <p:spPr>
          <a:xfrm>
            <a:off x="2483768" y="260648"/>
            <a:ext cx="4708566" cy="9361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000" b="1" dirty="0" smtClean="0"/>
              <a:t>TICKET DE SALIDA</a:t>
            </a:r>
          </a:p>
          <a:p>
            <a:pPr algn="ctr"/>
            <a:r>
              <a:rPr lang="es-CL" sz="2000" b="1" dirty="0" smtClean="0"/>
              <a:t>ASIGNATURA Lenguaje y Comunicación </a:t>
            </a:r>
          </a:p>
          <a:p>
            <a:pPr algn="ctr"/>
            <a:r>
              <a:rPr lang="es-CL" sz="2000" b="1" dirty="0" smtClean="0"/>
              <a:t>SEMANA 23</a:t>
            </a:r>
            <a:endParaRPr lang="es-CL" sz="2000" b="1" dirty="0"/>
          </a:p>
        </p:txBody>
      </p:sp>
      <p:sp>
        <p:nvSpPr>
          <p:cNvPr id="3" name="2 Rectángulo redondeado"/>
          <p:cNvSpPr/>
          <p:nvPr/>
        </p:nvSpPr>
        <p:spPr>
          <a:xfrm>
            <a:off x="467544" y="1530444"/>
            <a:ext cx="6408712" cy="50405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Nombre: _______________________________________</a:t>
            </a:r>
            <a:endParaRPr lang="es-CL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194" y="186602"/>
            <a:ext cx="1254953" cy="108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153914" y="476672"/>
            <a:ext cx="1944216" cy="794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 smtClean="0"/>
              <a:t>CIERRE</a:t>
            </a:r>
            <a:endParaRPr lang="es-CL" sz="2400" b="1" dirty="0"/>
          </a:p>
        </p:txBody>
      </p:sp>
      <p:sp>
        <p:nvSpPr>
          <p:cNvPr id="8" name="4 Rectángulo redondeado"/>
          <p:cNvSpPr/>
          <p:nvPr/>
        </p:nvSpPr>
        <p:spPr>
          <a:xfrm>
            <a:off x="3275856" y="5837003"/>
            <a:ext cx="5738762" cy="99504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/>
              <a:t>Enviar fotografía de este ticket de salida al: </a:t>
            </a:r>
          </a:p>
          <a:p>
            <a:r>
              <a:rPr lang="es-CL" dirty="0" smtClean="0"/>
              <a:t>Correo:</a:t>
            </a:r>
            <a:r>
              <a:rPr lang="es-ES_tradnl" u="sng" dirty="0">
                <a:hlinkClick r:id="rId4"/>
              </a:rPr>
              <a:t>Isabel.gomez@colegio-jeanpiaget.cl</a:t>
            </a:r>
            <a:r>
              <a:rPr lang="es-ES_tradnl" dirty="0"/>
              <a:t> (2do.A)</a:t>
            </a:r>
            <a:endParaRPr lang="es-CL" dirty="0"/>
          </a:p>
          <a:p>
            <a:r>
              <a:rPr lang="es-ES_tradnl" u="sng" dirty="0">
                <a:hlinkClick r:id="rId5"/>
              </a:rPr>
              <a:t>Priscila.salas@colegio-jeanpiaget.cl</a:t>
            </a:r>
            <a:r>
              <a:rPr lang="es-ES_tradnl" dirty="0"/>
              <a:t>  (2do.B)</a:t>
            </a:r>
            <a:endParaRPr lang="es-CL" dirty="0"/>
          </a:p>
          <a:p>
            <a:pPr algn="ctr"/>
            <a:r>
              <a:rPr lang="es-CL" dirty="0" smtClean="0"/>
              <a:t>:</a:t>
            </a:r>
            <a:endParaRPr lang="es-CL" dirty="0"/>
          </a:p>
        </p:txBody>
      </p:sp>
      <p:sp>
        <p:nvSpPr>
          <p:cNvPr id="9" name="3 CuadroTexto"/>
          <p:cNvSpPr txBox="1"/>
          <p:nvPr/>
        </p:nvSpPr>
        <p:spPr>
          <a:xfrm>
            <a:off x="467544" y="2420888"/>
            <a:ext cx="77048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1)¿ En qué lugar ocurrió la historia?</a:t>
            </a:r>
          </a:p>
          <a:p>
            <a:endParaRPr lang="es-CL" dirty="0" smtClean="0"/>
          </a:p>
          <a:p>
            <a:endParaRPr lang="es-CL" dirty="0"/>
          </a:p>
          <a:p>
            <a:r>
              <a:rPr lang="es-CL" dirty="0" smtClean="0"/>
              <a:t>2</a:t>
            </a:r>
            <a:r>
              <a:rPr lang="es-CL" dirty="0" smtClean="0"/>
              <a:t>) ¿Qué </a:t>
            </a:r>
            <a:r>
              <a:rPr lang="es-CL" dirty="0" smtClean="0"/>
              <a:t>más debió </a:t>
            </a:r>
            <a:r>
              <a:rPr lang="es-CL" dirty="0" smtClean="0"/>
              <a:t>h</a:t>
            </a:r>
            <a:r>
              <a:rPr lang="es-CL" dirty="0" smtClean="0"/>
              <a:t>acer el </a:t>
            </a:r>
            <a:r>
              <a:rPr lang="es-CL" dirty="0"/>
              <a:t>sapo para cuidar sus dientes</a:t>
            </a:r>
            <a:r>
              <a:rPr lang="es-CL" dirty="0" smtClean="0"/>
              <a:t>?¿</a:t>
            </a:r>
            <a:r>
              <a:rPr lang="es-CL" dirty="0"/>
              <a:t>P</a:t>
            </a:r>
            <a:r>
              <a:rPr lang="es-CL" dirty="0" smtClean="0"/>
              <a:t>or </a:t>
            </a:r>
            <a:r>
              <a:rPr lang="es-CL" dirty="0" smtClean="0"/>
              <a:t>qué?</a:t>
            </a:r>
          </a:p>
          <a:p>
            <a:endParaRPr lang="es-CL" dirty="0" smtClean="0"/>
          </a:p>
          <a:p>
            <a:endParaRPr lang="es-CL" dirty="0"/>
          </a:p>
          <a:p>
            <a:r>
              <a:rPr lang="es-CL" dirty="0" smtClean="0"/>
              <a:t>3) ¿Por qué cuando se </a:t>
            </a:r>
            <a:r>
              <a:rPr lang="es-CL" smtClean="0"/>
              <a:t>le </a:t>
            </a:r>
            <a:r>
              <a:rPr lang="es-CL" smtClean="0"/>
              <a:t>cayó </a:t>
            </a:r>
            <a:r>
              <a:rPr lang="es-CL" dirty="0" smtClean="0"/>
              <a:t>el ultimo diente, también perdió el don de hablar?</a:t>
            </a:r>
            <a:endParaRPr lang="es-CL" dirty="0"/>
          </a:p>
        </p:txBody>
      </p:sp>
      <p:pic>
        <p:nvPicPr>
          <p:cNvPr id="10" name="Picture 8" descr="Film Camera Sticker by Martina Martian for iOS &amp; Android | GIPHY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229200"/>
            <a:ext cx="1691275" cy="169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appy Dance Sticker by Ofix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334" y="1665286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09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2557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5221081"/>
              </p:ext>
            </p:extLst>
          </p:nvPr>
        </p:nvGraphicFramePr>
        <p:xfrm>
          <a:off x="539552" y="980728"/>
          <a:ext cx="8136904" cy="5564416"/>
        </p:xfrm>
        <a:graphic>
          <a:graphicData uri="http://schemas.openxmlformats.org/drawingml/2006/table">
            <a:tbl>
              <a:tblPr firstRow="1" firstCol="1" bandRow="1"/>
              <a:tblGrid>
                <a:gridCol w="2575592"/>
                <a:gridCol w="5561312"/>
              </a:tblGrid>
              <a:tr h="2882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ASIGNATURA /CURSO</a:t>
                      </a:r>
                      <a:endParaRPr lang="es-CL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es-CL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Lenguaje y comunicación 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7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NOMBRE DEL </a:t>
                      </a:r>
                      <a:r>
                        <a:rPr lang="es-ES_tradnl" sz="1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PROFESOR/A</a:t>
                      </a:r>
                      <a:endParaRPr lang="es-CL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Isabel</a:t>
                      </a:r>
                      <a:r>
                        <a:rPr lang="es-CL" sz="14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Gómez 2°A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Priscila Salas 2°B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7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EDUCADORA</a:t>
                      </a:r>
                      <a:r>
                        <a:rPr lang="es-CL" sz="1200" b="1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DIFERENCIAL</a:t>
                      </a:r>
                      <a:endParaRPr lang="es-CL" sz="12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Judith Figueroa 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47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OBJETIVO DE APRENDIZAJE </a:t>
                      </a:r>
                      <a:r>
                        <a:rPr lang="es-ES_tradnl" sz="1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PRIORIZACIÓN NIVEL 1</a:t>
                      </a:r>
                      <a:endParaRPr lang="es-CL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_tradn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OA 5: Demostrar comprensión de las narraciones leídas. </a:t>
                      </a:r>
                      <a:endParaRPr lang="es-CL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_tradn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-extrayendo información explicita e implícita </a:t>
                      </a:r>
                      <a:endParaRPr lang="es-CL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_tradn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-reconstruyendo la secuencia de las acciones en la historia.</a:t>
                      </a:r>
                      <a:endParaRPr lang="es-CL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_tradn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-identificando y describiendo las características físicas y los sentimientos de los distintos personajes.</a:t>
                      </a:r>
                      <a:endParaRPr lang="es-CL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_tradn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-recreando, por medio de distintas expresiones (dibujos, modelos tridimensionales u otras) el ambiente en el que ocurre la acción. </a:t>
                      </a:r>
                      <a:endParaRPr lang="es-CL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_tradn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-estableciendo relaciones entre el texto y sus propias experiencias. </a:t>
                      </a:r>
                      <a:endParaRPr lang="es-CL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_tradn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-emitiendo una opinión sobre un aspecto de la lectura. 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325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s-ES_tradnl" sz="1200" b="1" dirty="0" smtClean="0">
                        <a:effectLst/>
                        <a:highlight>
                          <a:srgbClr val="FFFF00"/>
                        </a:highlight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INDICADORES DE EVALUACIÓN PARA OA</a:t>
                      </a:r>
                      <a:endParaRPr lang="es-CL" sz="12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-Contestan preguntas que aluden a información explícita e implícita.</a:t>
                      </a:r>
                      <a:endParaRPr lang="es-CL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L" sz="1400" dirty="0" smtClean="0"/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2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>
                          <a:effectLst/>
                          <a:latin typeface="+mn-lt"/>
                          <a:ea typeface="Calibri"/>
                          <a:cs typeface="Times New Roman"/>
                        </a:rPr>
                        <a:t>CONTENIDO</a:t>
                      </a:r>
                      <a:endParaRPr lang="es-CL" sz="12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Comprensión lectora  información</a:t>
                      </a:r>
                      <a:r>
                        <a:rPr lang="es-CL" sz="14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explicita e implícita .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4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>
                          <a:effectLst/>
                          <a:latin typeface="+mn-lt"/>
                          <a:ea typeface="Calibri"/>
                          <a:cs typeface="Times New Roman"/>
                        </a:rPr>
                        <a:t>OBJETIVO DE LA CLASE</a:t>
                      </a:r>
                      <a:endParaRPr lang="es-CL" sz="12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Identificar información  explicita e implícita de</a:t>
                      </a:r>
                      <a:r>
                        <a:rPr lang="es-CL" sz="14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un texto.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48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+mn-lt"/>
                        </a:rPr>
                        <a:t>EVALUACIÓN</a:t>
                      </a:r>
                      <a:endParaRPr lang="es-CL" sz="1200" dirty="0">
                        <a:effectLst/>
                        <a:latin typeface="+mn-lt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+mn-lt"/>
                        </a:rPr>
                        <a:t> </a:t>
                      </a:r>
                      <a:endParaRPr lang="es-CL" sz="1200" dirty="0">
                        <a:effectLst/>
                        <a:latin typeface="+mn-lt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b="1" dirty="0" smtClean="0">
                          <a:effectLst/>
                          <a:latin typeface="+mn-lt"/>
                        </a:rPr>
                        <a:t>Ticket</a:t>
                      </a:r>
                      <a:r>
                        <a:rPr lang="es-CL" sz="1400" b="1" baseline="0" dirty="0" smtClean="0">
                          <a:effectLst/>
                          <a:latin typeface="+mn-lt"/>
                        </a:rPr>
                        <a:t> de salida </a:t>
                      </a:r>
                      <a:endParaRPr lang="es-CL" sz="1400" b="1" dirty="0" smtClean="0">
                        <a:effectLst/>
                        <a:latin typeface="+mn-lt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381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10090" cy="69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457200" y="885230"/>
            <a:ext cx="8229600" cy="643904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Normas de la clase virtual </a:t>
            </a:r>
            <a:endParaRPr lang="es-CL" dirty="0"/>
          </a:p>
        </p:txBody>
      </p:sp>
      <p:pic>
        <p:nvPicPr>
          <p:cNvPr id="2" name="Recomendaciones clases onli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624" y="1585093"/>
            <a:ext cx="8076752" cy="429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8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-310852"/>
            <a:ext cx="8229600" cy="1143000"/>
          </a:xfrm>
        </p:spPr>
        <p:txBody>
          <a:bodyPr/>
          <a:lstStyle/>
          <a:p>
            <a:r>
              <a:rPr lang="es-CL" dirty="0" smtClean="0"/>
              <a:t>Importante:</a:t>
            </a:r>
            <a:endParaRPr lang="es-CL" dirty="0"/>
          </a:p>
        </p:txBody>
      </p:sp>
      <p:pic>
        <p:nvPicPr>
          <p:cNvPr id="4" name="Picture 2" descr="Happy Dance Sticker by Ofix for iOS &amp; Android |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0768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Llamada de flecha a la izquierda"/>
          <p:cNvSpPr/>
          <p:nvPr/>
        </p:nvSpPr>
        <p:spPr>
          <a:xfrm>
            <a:off x="3607174" y="969177"/>
            <a:ext cx="5429321" cy="1019663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la animación de un lápiz, significa que debes </a:t>
            </a:r>
            <a:r>
              <a:rPr lang="es-CL" b="1" dirty="0">
                <a:solidFill>
                  <a:prstClr val="black"/>
                </a:solidFill>
              </a:rPr>
              <a:t>escribir en tu cuaderno</a:t>
            </a:r>
          </a:p>
        </p:txBody>
      </p:sp>
      <p:pic>
        <p:nvPicPr>
          <p:cNvPr id="6" name="Picture 8" descr="Film Camera Sticker by Martina Martian for iOS &amp; Android |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1" y="1513729"/>
            <a:ext cx="2496377" cy="249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Llamada de flecha a la izquierda"/>
          <p:cNvSpPr/>
          <p:nvPr/>
        </p:nvSpPr>
        <p:spPr>
          <a:xfrm>
            <a:off x="2329287" y="2193993"/>
            <a:ext cx="6660232" cy="1193467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esta animación de una cámara fotográfica, significa que debes mandar </a:t>
            </a:r>
            <a:r>
              <a:rPr lang="es-CL" b="1" dirty="0">
                <a:solidFill>
                  <a:prstClr val="black"/>
                </a:solidFill>
              </a:rPr>
              <a:t>reporte sólo de esa actividad (una foto de la actividad)</a:t>
            </a:r>
          </a:p>
        </p:txBody>
      </p:sp>
      <p:pic>
        <p:nvPicPr>
          <p:cNvPr id="10242" name="Picture 2" descr="▷ Libros: Imágenes Animadas, Gifs y Animaciones ¡100% GRATIS!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828" y="3258855"/>
            <a:ext cx="1600200" cy="192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Llamada de flecha a la izquierda"/>
          <p:cNvSpPr/>
          <p:nvPr/>
        </p:nvSpPr>
        <p:spPr>
          <a:xfrm>
            <a:off x="4180027" y="3577363"/>
            <a:ext cx="4809491" cy="1291797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esta animación de un libro, significa que debes </a:t>
            </a:r>
            <a:r>
              <a:rPr lang="es-CL" b="1" dirty="0">
                <a:solidFill>
                  <a:prstClr val="black"/>
                </a:solidFill>
              </a:rPr>
              <a:t>trabajar en tu libro de </a:t>
            </a:r>
            <a:r>
              <a:rPr lang="es-CL" b="1" dirty="0" smtClean="0">
                <a:solidFill>
                  <a:prstClr val="black"/>
                </a:solidFill>
              </a:rPr>
              <a:t>lenguaje</a:t>
            </a:r>
            <a:r>
              <a:rPr lang="es-CL" b="1" dirty="0" smtClean="0">
                <a:solidFill>
                  <a:prstClr val="black"/>
                </a:solidFill>
              </a:rPr>
              <a:t>.</a:t>
            </a:r>
            <a:endParaRPr lang="es-CL" b="1" dirty="0">
              <a:solidFill>
                <a:prstClr val="black"/>
              </a:solidFill>
            </a:endParaRPr>
          </a:p>
        </p:txBody>
      </p:sp>
      <p:pic>
        <p:nvPicPr>
          <p:cNvPr id="10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07" y="4223261"/>
            <a:ext cx="1968021" cy="240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Llamada de flecha a la izquierda"/>
          <p:cNvSpPr/>
          <p:nvPr/>
        </p:nvSpPr>
        <p:spPr>
          <a:xfrm>
            <a:off x="2195736" y="5187667"/>
            <a:ext cx="6793782" cy="1291797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esta animación de un signo de pregunta, significa que debes </a:t>
            </a:r>
            <a:r>
              <a:rPr lang="es-CL" b="1" dirty="0">
                <a:solidFill>
                  <a:prstClr val="black"/>
                </a:solidFill>
              </a:rPr>
              <a:t>pensar y analizar, sin escribir en tu cuaderno. Responder de forma oral.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2557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268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199" y="260648"/>
            <a:ext cx="8278635" cy="1330408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Inicio</a:t>
            </a:r>
            <a:br>
              <a:rPr lang="es-CL" dirty="0" smtClean="0"/>
            </a:br>
            <a:r>
              <a:rPr lang="es-CL" dirty="0" smtClean="0"/>
              <a:t>Activación Conocimientos Previos</a:t>
            </a:r>
            <a:endParaRPr lang="es-C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0" y="188640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2 Título"/>
          <p:cNvSpPr txBox="1">
            <a:spLocks/>
          </p:cNvSpPr>
          <p:nvPr/>
        </p:nvSpPr>
        <p:spPr>
          <a:xfrm>
            <a:off x="770595" y="1778330"/>
            <a:ext cx="7965239" cy="6101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mtClean="0"/>
              <a:t>Recordemos lo visto en clases  </a:t>
            </a:r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179512" y="2575774"/>
            <a:ext cx="5842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dirty="0" smtClean="0"/>
              <a:t>¿Qué significa la comprensión lectora? </a:t>
            </a:r>
            <a:endParaRPr lang="es-CL" sz="3600" dirty="0"/>
          </a:p>
        </p:txBody>
      </p:sp>
      <p:sp>
        <p:nvSpPr>
          <p:cNvPr id="7" name="Proceso alternativo 6"/>
          <p:cNvSpPr/>
          <p:nvPr/>
        </p:nvSpPr>
        <p:spPr>
          <a:xfrm>
            <a:off x="683568" y="3861048"/>
            <a:ext cx="5616624" cy="230425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000" dirty="0" smtClean="0">
                <a:solidFill>
                  <a:schemeClr val="tx1"/>
                </a:solidFill>
              </a:rPr>
              <a:t>Es entender lo que leo y poder explicarlo con mis palabras </a:t>
            </a:r>
            <a:endParaRPr lang="es-CL" sz="4000" dirty="0">
              <a:solidFill>
                <a:schemeClr val="tx1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699" y="2924944"/>
            <a:ext cx="2691041" cy="307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4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Motivación </a:t>
            </a:r>
            <a:endParaRPr lang="es-MX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71" y="226070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n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9" y="1340768"/>
            <a:ext cx="7335848" cy="506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6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/>
          <a:stretch>
            <a:fillRect/>
          </a:stretch>
        </p:blipFill>
        <p:spPr>
          <a:xfrm>
            <a:off x="827584" y="764704"/>
            <a:ext cx="7571184" cy="500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685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24744"/>
            <a:ext cx="8136904" cy="471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5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47922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539552" y="525303"/>
            <a:ext cx="5040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b="1" dirty="0"/>
              <a:t>¿QUÉ ES LA INFORMACIÓN </a:t>
            </a:r>
            <a:r>
              <a:rPr lang="es-CL" sz="2800" b="1" dirty="0">
                <a:solidFill>
                  <a:srgbClr val="FF0000"/>
                </a:solidFill>
              </a:rPr>
              <a:t>IMPLÍCITA</a:t>
            </a:r>
            <a:r>
              <a:rPr lang="es-CL" sz="2800" b="1" dirty="0"/>
              <a:t>?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55576" y="1575164"/>
            <a:ext cx="5739493" cy="1408739"/>
          </a:xfrm>
        </p:spPr>
        <p:txBody>
          <a:bodyPr>
            <a:normAutofit fontScale="85000" lnSpcReduction="10000"/>
          </a:bodyPr>
          <a:lstStyle/>
          <a:p>
            <a:pPr algn="ctr"/>
            <a:endParaRPr lang="es-CL" b="1" dirty="0"/>
          </a:p>
          <a:p>
            <a:pPr algn="ctr"/>
            <a:r>
              <a:rPr lang="es-CL" b="1" dirty="0"/>
              <a:t>Es la INFORMACIÓN que NO está dicha de manera directa en el texto</a:t>
            </a:r>
          </a:p>
          <a:p>
            <a:endParaRPr lang="es-CL" b="1" dirty="0"/>
          </a:p>
          <a:p>
            <a:endParaRPr lang="es-CL" dirty="0"/>
          </a:p>
        </p:txBody>
      </p:sp>
      <p:sp>
        <p:nvSpPr>
          <p:cNvPr id="8" name="1 Rectángulo"/>
          <p:cNvSpPr/>
          <p:nvPr/>
        </p:nvSpPr>
        <p:spPr>
          <a:xfrm>
            <a:off x="672192" y="4149080"/>
            <a:ext cx="7500207" cy="1800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800" dirty="0">
                <a:solidFill>
                  <a:schemeClr val="tx1"/>
                </a:solidFill>
              </a:rPr>
              <a:t>LA INFORMACIÓN IMPLÍCITA ES COMO UNA “ADIVINANZA” YO SÉ LA RESPUESTA POR </a:t>
            </a:r>
            <a:r>
              <a:rPr lang="es-CL" sz="2800" b="1" dirty="0">
                <a:solidFill>
                  <a:srgbClr val="FF0000"/>
                </a:solidFill>
              </a:rPr>
              <a:t>LAS PISTAS </a:t>
            </a:r>
            <a:r>
              <a:rPr lang="es-CL" sz="2800" dirty="0">
                <a:solidFill>
                  <a:schemeClr val="tx1"/>
                </a:solidFill>
              </a:rPr>
              <a:t>QUE ME ENTREGA EL TEXTO</a:t>
            </a:r>
            <a:endParaRPr lang="es-CL" sz="2800" dirty="0">
              <a:solidFill>
                <a:schemeClr val="bg1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862876"/>
            <a:ext cx="1703615" cy="170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4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1645</TotalTime>
  <Words>513</Words>
  <Application>Microsoft Office PowerPoint</Application>
  <PresentationFormat>Presentación en pantalla (4:3)</PresentationFormat>
  <Paragraphs>78</Paragraphs>
  <Slides>17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17</vt:i4>
      </vt:variant>
    </vt:vector>
  </HeadingPairs>
  <TitlesOfParts>
    <vt:vector size="19" baseType="lpstr">
      <vt:lpstr>Tema de Office</vt:lpstr>
      <vt:lpstr>1_Tema de Office</vt:lpstr>
      <vt:lpstr>PLANIFICACIÓN  CLASES VIRTUALES SEMANA N°23 FECHA : Miércoles </vt:lpstr>
      <vt:lpstr>Presentación de PowerPoint</vt:lpstr>
      <vt:lpstr>Normas de la clase virtual </vt:lpstr>
      <vt:lpstr>Importante:</vt:lpstr>
      <vt:lpstr>Inicio Activación Conocimientos Previos</vt:lpstr>
      <vt:lpstr>Motivación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Equipo Jean Piaget</dc:creator>
  <cp:lastModifiedBy>HP</cp:lastModifiedBy>
  <cp:revision>60</cp:revision>
  <dcterms:created xsi:type="dcterms:W3CDTF">2020-07-06T03:06:52Z</dcterms:created>
  <dcterms:modified xsi:type="dcterms:W3CDTF">2020-08-27T23:32:02Z</dcterms:modified>
</cp:coreProperties>
</file>