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9"/>
  </p:notesMasterIdLst>
  <p:sldIdLst>
    <p:sldId id="256" r:id="rId3"/>
    <p:sldId id="257" r:id="rId4"/>
    <p:sldId id="258" r:id="rId5"/>
    <p:sldId id="260" r:id="rId6"/>
    <p:sldId id="262" r:id="rId7"/>
    <p:sldId id="261" r:id="rId8"/>
    <p:sldId id="265" r:id="rId9"/>
    <p:sldId id="263" r:id="rId10"/>
    <p:sldId id="276" r:id="rId11"/>
    <p:sldId id="271" r:id="rId12"/>
    <p:sldId id="267" r:id="rId13"/>
    <p:sldId id="275" r:id="rId14"/>
    <p:sldId id="272" r:id="rId15"/>
    <p:sldId id="268" r:id="rId16"/>
    <p:sldId id="264" r:id="rId17"/>
    <p:sldId id="274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DD930C5-4E30-4643-891A-C02789E90845}">
  <a:tblStyle styleId="{DDD930C5-4E30-4643-891A-C02789E908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94660"/>
  </p:normalViewPr>
  <p:slideViewPr>
    <p:cSldViewPr snapToGrid="0"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1253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126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80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19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264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02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89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331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15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s-C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50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s-C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37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s://es.ixl.com/math/2-primaria/contar-de-tanto-en-tanto-hasta-10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HuYFP0IGH2k" TargetMode="External"/><Relationship Id="rId4" Type="http://schemas.openxmlformats.org/officeDocument/2006/relationships/hyperlink" Target="https://www.youtube.com/watch?v=EnGRtLBWdl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ctrTitle"/>
          </p:nvPr>
        </p:nvSpPr>
        <p:spPr>
          <a:xfrm>
            <a:off x="351196" y="2286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</a:t>
            </a:r>
            <a:r>
              <a:rPr lang="es-CL" sz="2800" dirty="0" smtClean="0"/>
              <a:t>N°23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FECHA : </a:t>
            </a:r>
            <a:r>
              <a:rPr lang="es-CL" sz="2800" dirty="0" smtClean="0"/>
              <a:t>31 Agosto al 04 de Septiembre</a:t>
            </a:r>
            <a:endParaRPr sz="2800" dirty="0"/>
          </a:p>
        </p:txBody>
      </p:sp>
      <p:sp>
        <p:nvSpPr>
          <p:cNvPr id="164" name="Google Shape;164;p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saludable</a:t>
            </a:r>
            <a:endParaRPr sz="16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1528" y="152403"/>
            <a:ext cx="2480154" cy="223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 rotWithShape="1">
          <a:blip r:embed="rId4"/>
          <a:srcRect l="32388" t="35931" r="48239" b="22745"/>
          <a:stretch/>
        </p:blipFill>
        <p:spPr bwMode="auto">
          <a:xfrm>
            <a:off x="1468787" y="1846170"/>
            <a:ext cx="5668992" cy="38858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95" y="508688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58170" t="44589" r="10432" b="47186"/>
          <a:stretch/>
        </p:blipFill>
        <p:spPr bwMode="auto">
          <a:xfrm>
            <a:off x="447676" y="594360"/>
            <a:ext cx="8229598" cy="100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54033" t="45022" r="6538" b="46320"/>
          <a:stretch/>
        </p:blipFill>
        <p:spPr bwMode="auto">
          <a:xfrm>
            <a:off x="447672" y="1600200"/>
            <a:ext cx="8229598" cy="1190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57075" t="44156" r="8363" b="46970"/>
          <a:stretch/>
        </p:blipFill>
        <p:spPr bwMode="auto">
          <a:xfrm>
            <a:off x="438142" y="2790825"/>
            <a:ext cx="8229599" cy="1238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5"/>
          <a:srcRect l="53424" t="42857" r="4713" b="47619"/>
          <a:stretch/>
        </p:blipFill>
        <p:spPr bwMode="auto">
          <a:xfrm>
            <a:off x="447674" y="4029075"/>
            <a:ext cx="8229599" cy="1266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6"/>
          <a:srcRect l="53181" t="41852" r="4613" b="47299"/>
          <a:stretch/>
        </p:blipFill>
        <p:spPr bwMode="auto">
          <a:xfrm>
            <a:off x="447676" y="5143499"/>
            <a:ext cx="8229598" cy="134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Llamada de nube"/>
          <p:cNvSpPr/>
          <p:nvPr/>
        </p:nvSpPr>
        <p:spPr>
          <a:xfrm>
            <a:off x="3114675" y="76201"/>
            <a:ext cx="5305425" cy="704850"/>
          </a:xfrm>
          <a:prstGeom prst="cloudCallout">
            <a:avLst>
              <a:gd name="adj1" fmla="val -81695"/>
              <a:gd name="adj2" fmla="val 3202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Contar de 1 en 1</a:t>
            </a:r>
            <a:endParaRPr lang="es-CL" sz="3200" b="1" dirty="0"/>
          </a:p>
        </p:txBody>
      </p:sp>
      <p:sp>
        <p:nvSpPr>
          <p:cNvPr id="10" name="9 Llamada de nube"/>
          <p:cNvSpPr/>
          <p:nvPr/>
        </p:nvSpPr>
        <p:spPr>
          <a:xfrm>
            <a:off x="1352550" y="333375"/>
            <a:ext cx="1647825" cy="447676"/>
          </a:xfrm>
          <a:prstGeom prst="cloudCallout">
            <a:avLst>
              <a:gd name="adj1" fmla="val -84417"/>
              <a:gd name="adj2" fmla="val 2633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1457324" y="1990725"/>
            <a:ext cx="485775" cy="456247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1414461" y="3143726"/>
            <a:ext cx="485775" cy="456247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1466848" y="4410075"/>
            <a:ext cx="485775" cy="456247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1466848" y="5648326"/>
            <a:ext cx="483393" cy="479106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Flecha derecha 17"/>
          <p:cNvSpPr/>
          <p:nvPr/>
        </p:nvSpPr>
        <p:spPr>
          <a:xfrm rot="16200000">
            <a:off x="-329188" y="545524"/>
            <a:ext cx="1761633" cy="10684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79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3 Imagen"/>
          <p:cNvPicPr/>
          <p:nvPr/>
        </p:nvPicPr>
        <p:blipFill rotWithShape="1">
          <a:blip r:embed="rId3"/>
          <a:srcRect l="13266" t="33177" r="41734" b="25974"/>
          <a:stretch/>
        </p:blipFill>
        <p:spPr bwMode="auto">
          <a:xfrm>
            <a:off x="0" y="1490657"/>
            <a:ext cx="9144000" cy="5367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2771140" y="1996411"/>
            <a:ext cx="704850" cy="7334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12</a:t>
            </a:r>
            <a:endParaRPr lang="es-CL" sz="3200" b="1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8045933" y="2015468"/>
            <a:ext cx="725322" cy="7143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20</a:t>
            </a:r>
            <a:endParaRPr lang="es-CL" sz="3200" b="1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6749686" y="2005938"/>
            <a:ext cx="704850" cy="7334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18</a:t>
            </a:r>
            <a:endParaRPr lang="es-CL" sz="3200" b="1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5427980" y="1992009"/>
            <a:ext cx="704850" cy="7143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16</a:t>
            </a:r>
            <a:endParaRPr lang="es-CL" sz="32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4092846" y="2015465"/>
            <a:ext cx="704850" cy="7143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14</a:t>
            </a:r>
            <a:endParaRPr lang="es-CL" sz="3200" b="1" dirty="0"/>
          </a:p>
        </p:txBody>
      </p:sp>
      <p:sp>
        <p:nvSpPr>
          <p:cNvPr id="18" name="17 Llamada de nube"/>
          <p:cNvSpPr/>
          <p:nvPr/>
        </p:nvSpPr>
        <p:spPr>
          <a:xfrm>
            <a:off x="2771140" y="200026"/>
            <a:ext cx="5801360" cy="1428749"/>
          </a:xfrm>
          <a:prstGeom prst="cloudCallout">
            <a:avLst>
              <a:gd name="adj1" fmla="val -74856"/>
              <a:gd name="adj2" fmla="val 678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Contar  de 2 en 2 </a:t>
            </a:r>
            <a:endParaRPr lang="es-CL" sz="3200" b="1" dirty="0"/>
          </a:p>
        </p:txBody>
      </p:sp>
      <p:sp>
        <p:nvSpPr>
          <p:cNvPr id="17" name="Flecha derecha 16"/>
          <p:cNvSpPr/>
          <p:nvPr/>
        </p:nvSpPr>
        <p:spPr>
          <a:xfrm rot="5400000">
            <a:off x="-307075" y="507101"/>
            <a:ext cx="1897039" cy="12828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0" name="5 Rectángulo redondeado"/>
          <p:cNvSpPr/>
          <p:nvPr/>
        </p:nvSpPr>
        <p:spPr>
          <a:xfrm>
            <a:off x="8128953" y="5198683"/>
            <a:ext cx="704850" cy="7596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2</a:t>
            </a:r>
            <a:endParaRPr lang="es-CL" sz="3600" b="1" dirty="0"/>
          </a:p>
        </p:txBody>
      </p:sp>
      <p:sp>
        <p:nvSpPr>
          <p:cNvPr id="31" name="7 Rectángulo redondeado"/>
          <p:cNvSpPr/>
          <p:nvPr/>
        </p:nvSpPr>
        <p:spPr>
          <a:xfrm>
            <a:off x="6776720" y="5205813"/>
            <a:ext cx="704850" cy="7596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/>
              <a:t>4</a:t>
            </a:r>
          </a:p>
        </p:txBody>
      </p:sp>
      <p:sp>
        <p:nvSpPr>
          <p:cNvPr id="32" name="8 Rectángulo redondeado"/>
          <p:cNvSpPr/>
          <p:nvPr/>
        </p:nvSpPr>
        <p:spPr>
          <a:xfrm>
            <a:off x="5508903" y="5179633"/>
            <a:ext cx="704850" cy="7786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6</a:t>
            </a:r>
            <a:endParaRPr lang="es-CL" sz="3600" b="1" dirty="0"/>
          </a:p>
        </p:txBody>
      </p:sp>
      <p:sp>
        <p:nvSpPr>
          <p:cNvPr id="33" name="10 Rectángulo redondeado"/>
          <p:cNvSpPr/>
          <p:nvPr/>
        </p:nvSpPr>
        <p:spPr>
          <a:xfrm>
            <a:off x="2831188" y="5196289"/>
            <a:ext cx="704850" cy="7786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10</a:t>
            </a:r>
            <a:endParaRPr lang="es-CL" sz="3200" b="1" dirty="0"/>
          </a:p>
        </p:txBody>
      </p:sp>
      <p:sp>
        <p:nvSpPr>
          <p:cNvPr id="34" name="11 Rectángulo redondeado"/>
          <p:cNvSpPr/>
          <p:nvPr/>
        </p:nvSpPr>
        <p:spPr>
          <a:xfrm>
            <a:off x="4156125" y="5189157"/>
            <a:ext cx="704850" cy="7596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880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50399" y="2092742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  <a:endParaRPr lang="es-E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59104" y="5813946"/>
            <a:ext cx="3384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Deberás buscar en tu casa dos elementos que  tengan  números menores al 50 en un minuto.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47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13630" t="47186" r="40856" b="25325"/>
          <a:stretch/>
        </p:blipFill>
        <p:spPr bwMode="auto">
          <a:xfrm>
            <a:off x="238126" y="1431135"/>
            <a:ext cx="8458200" cy="2495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2"/>
          <a:srcRect l="13630" t="47186" r="40856" b="25325"/>
          <a:stretch/>
        </p:blipFill>
        <p:spPr bwMode="auto">
          <a:xfrm>
            <a:off x="238126" y="3914776"/>
            <a:ext cx="8458200" cy="2447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Llamada de nube"/>
          <p:cNvSpPr/>
          <p:nvPr/>
        </p:nvSpPr>
        <p:spPr>
          <a:xfrm>
            <a:off x="2419351" y="219076"/>
            <a:ext cx="6276975" cy="1200150"/>
          </a:xfrm>
          <a:prstGeom prst="cloudCallout">
            <a:avLst>
              <a:gd name="adj1" fmla="val -49567"/>
              <a:gd name="adj2" fmla="val 10124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Contar de 5 en 5</a:t>
            </a:r>
            <a:endParaRPr lang="es-CL" sz="3200" b="1" dirty="0"/>
          </a:p>
        </p:txBody>
      </p:sp>
      <p:sp>
        <p:nvSpPr>
          <p:cNvPr id="7" name="6 Llamada de nube"/>
          <p:cNvSpPr/>
          <p:nvPr/>
        </p:nvSpPr>
        <p:spPr>
          <a:xfrm>
            <a:off x="1009650" y="1097757"/>
            <a:ext cx="1628775" cy="642937"/>
          </a:xfrm>
          <a:prstGeom prst="cloudCallout">
            <a:avLst>
              <a:gd name="adj1" fmla="val -46471"/>
              <a:gd name="adj2" fmla="val 9994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>
            <a:off x="2714625" y="2667001"/>
            <a:ext cx="704850" cy="597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/>
              <a:t>5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933825" y="5138739"/>
            <a:ext cx="733425" cy="5976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35</a:t>
            </a:r>
            <a:endParaRPr lang="es-CL" sz="3200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3933824" y="2667000"/>
            <a:ext cx="733425" cy="6096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10</a:t>
            </a:r>
            <a:endParaRPr lang="es-CL" sz="3200" b="1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5124448" y="2667000"/>
            <a:ext cx="785813" cy="6096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15</a:t>
            </a:r>
            <a:endParaRPr lang="es-CL" sz="3200" b="1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6343650" y="2667000"/>
            <a:ext cx="771524" cy="6096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20</a:t>
            </a:r>
            <a:endParaRPr lang="es-CL" sz="3200" b="1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7553325" y="2667000"/>
            <a:ext cx="771524" cy="5976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25</a:t>
            </a:r>
            <a:endParaRPr lang="es-CL" sz="3200" b="1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5124449" y="5126831"/>
            <a:ext cx="785813" cy="5976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40</a:t>
            </a:r>
            <a:endParaRPr lang="es-CL" sz="3200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6343649" y="5126830"/>
            <a:ext cx="771525" cy="5976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45</a:t>
            </a:r>
            <a:endParaRPr lang="es-CL" sz="3200" b="1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7467598" y="5138739"/>
            <a:ext cx="857251" cy="5976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50</a:t>
            </a:r>
            <a:endParaRPr lang="es-CL" sz="3200" b="1" dirty="0"/>
          </a:p>
        </p:txBody>
      </p:sp>
      <p:sp>
        <p:nvSpPr>
          <p:cNvPr id="18" name="17 Rectángulo redondeado"/>
          <p:cNvSpPr/>
          <p:nvPr/>
        </p:nvSpPr>
        <p:spPr>
          <a:xfrm>
            <a:off x="2714625" y="5126829"/>
            <a:ext cx="704850" cy="5976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30</a:t>
            </a:r>
            <a:endParaRPr lang="es-CL" sz="3200" b="1" dirty="0"/>
          </a:p>
        </p:txBody>
      </p:sp>
      <p:sp>
        <p:nvSpPr>
          <p:cNvPr id="19" name="Flecha derecha 18"/>
          <p:cNvSpPr/>
          <p:nvPr/>
        </p:nvSpPr>
        <p:spPr>
          <a:xfrm rot="16200000">
            <a:off x="-215094" y="538064"/>
            <a:ext cx="1897039" cy="12828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483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 rotWithShape="1">
          <a:blip r:embed="rId3"/>
          <a:srcRect l="13631" t="31986" r="41859" b="52505"/>
          <a:stretch/>
        </p:blipFill>
        <p:spPr bwMode="auto">
          <a:xfrm>
            <a:off x="0" y="1785653"/>
            <a:ext cx="9144000" cy="3550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Llamada de nube"/>
          <p:cNvSpPr/>
          <p:nvPr/>
        </p:nvSpPr>
        <p:spPr>
          <a:xfrm flipV="1">
            <a:off x="2400300" y="438932"/>
            <a:ext cx="6743700" cy="1933575"/>
          </a:xfrm>
          <a:prstGeom prst="cloudCallout">
            <a:avLst>
              <a:gd name="adj1" fmla="val -62109"/>
              <a:gd name="adj2" fmla="val -264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6 Rectángulo redondeado"/>
          <p:cNvSpPr/>
          <p:nvPr/>
        </p:nvSpPr>
        <p:spPr>
          <a:xfrm>
            <a:off x="3515931" y="1000907"/>
            <a:ext cx="4143375" cy="809624"/>
          </a:xfrm>
          <a:prstGeom prst="roundRect">
            <a:avLst/>
          </a:prstGeom>
          <a:solidFill>
            <a:srgbClr val="D7F5F9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200" b="1" dirty="0" smtClean="0"/>
              <a:t>Contar de 10 en 10</a:t>
            </a:r>
            <a:endParaRPr lang="es-CL" sz="3200" b="1" dirty="0"/>
          </a:p>
        </p:txBody>
      </p:sp>
      <p:sp>
        <p:nvSpPr>
          <p:cNvPr id="8" name="Flecha derecha 7"/>
          <p:cNvSpPr/>
          <p:nvPr/>
        </p:nvSpPr>
        <p:spPr>
          <a:xfrm rot="5400000">
            <a:off x="-307075" y="470848"/>
            <a:ext cx="1897039" cy="12828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7 Rectángulo redondeado"/>
          <p:cNvSpPr/>
          <p:nvPr/>
        </p:nvSpPr>
        <p:spPr>
          <a:xfrm>
            <a:off x="2741882" y="3118309"/>
            <a:ext cx="801306" cy="10522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50</a:t>
            </a:r>
            <a:endParaRPr lang="es-CL" sz="3600" b="1" dirty="0"/>
          </a:p>
        </p:txBody>
      </p:sp>
      <p:sp>
        <p:nvSpPr>
          <p:cNvPr id="10" name="7 Rectángulo redondeado"/>
          <p:cNvSpPr/>
          <p:nvPr/>
        </p:nvSpPr>
        <p:spPr>
          <a:xfrm>
            <a:off x="8110186" y="3088337"/>
            <a:ext cx="801306" cy="10522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10</a:t>
            </a:r>
            <a:endParaRPr lang="es-CL" sz="3600" b="1" dirty="0"/>
          </a:p>
        </p:txBody>
      </p:sp>
      <p:sp>
        <p:nvSpPr>
          <p:cNvPr id="11" name="7 Rectángulo redondeado"/>
          <p:cNvSpPr/>
          <p:nvPr/>
        </p:nvSpPr>
        <p:spPr>
          <a:xfrm>
            <a:off x="6768110" y="3088336"/>
            <a:ext cx="801306" cy="10522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20</a:t>
            </a:r>
            <a:endParaRPr lang="es-CL" sz="3600" b="1" dirty="0"/>
          </a:p>
        </p:txBody>
      </p:sp>
      <p:sp>
        <p:nvSpPr>
          <p:cNvPr id="12" name="7 Rectángulo redondeado"/>
          <p:cNvSpPr/>
          <p:nvPr/>
        </p:nvSpPr>
        <p:spPr>
          <a:xfrm>
            <a:off x="5426034" y="3093695"/>
            <a:ext cx="801306" cy="10522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30</a:t>
            </a:r>
            <a:endParaRPr lang="es-CL" sz="3600" b="1" dirty="0"/>
          </a:p>
        </p:txBody>
      </p:sp>
      <p:sp>
        <p:nvSpPr>
          <p:cNvPr id="13" name="7 Rectángulo redondeado"/>
          <p:cNvSpPr/>
          <p:nvPr/>
        </p:nvSpPr>
        <p:spPr>
          <a:xfrm>
            <a:off x="4083958" y="3088337"/>
            <a:ext cx="801306" cy="10522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40</a:t>
            </a:r>
            <a:endParaRPr 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44461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2483768" y="260648"/>
            <a:ext cx="4248472" cy="9361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ASIGNATURA:  Matemáticas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23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 txBox="1"/>
          <p:nvPr/>
        </p:nvSpPr>
        <p:spPr>
          <a:xfrm>
            <a:off x="403499" y="1449338"/>
            <a:ext cx="770485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CL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Dibuja una recta numérica entre el 20 y el 30, luego responde las siguientes preguntas: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es-CL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1.- Enrique tiene 23 Años menos que su hermano José. Si José tiene 29 años  ¿Cuántos años tiene Enrique? ____________________________________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2)¿ Cómo puedo identificar el orden de la secuencia y cómo debo contar?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__________________________________________________________________________________________________________________________________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L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3)¿ </a:t>
            </a: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Cómo debo contar para saber  la edad  de Enrique? Ascendente o descendente ¿Por qué</a:t>
            </a:r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</a:p>
          <a:p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</a:p>
          <a:p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</a:p>
          <a:p>
            <a:r>
              <a:rPr lang="es-CL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__________________________________________</a:t>
            </a:r>
          </a:p>
          <a:p>
            <a:endParaRPr lang="es-CL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5508104" y="5248274"/>
            <a:ext cx="3384376" cy="11525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Enviar fotografía de este ticket de salida </a:t>
            </a:r>
            <a:r>
              <a:rPr lang="es-CL" sz="11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profesora Correo:</a:t>
            </a:r>
            <a:r>
              <a:rPr lang="es-ES" sz="1100" b="1" dirty="0">
                <a:solidFill>
                  <a:schemeClr val="bg2"/>
                </a:solidFill>
              </a:rPr>
              <a:t>Isabel.gomez@colegio-jeanpiaget.cl (2do.A)</a:t>
            </a:r>
          </a:p>
          <a:p>
            <a:pPr fontAlgn="t"/>
            <a:r>
              <a:rPr lang="es-ES" sz="1100" b="1" dirty="0">
                <a:solidFill>
                  <a:schemeClr val="bg2"/>
                </a:solidFill>
              </a:rPr>
              <a:t>Priscila.salas@colegio-jeanpiaget.cl  (2do.B</a:t>
            </a:r>
            <a:r>
              <a:rPr lang="es-ES" sz="1100" b="1" dirty="0" smtClean="0">
                <a:solidFill>
                  <a:schemeClr val="bg2"/>
                </a:solidFill>
              </a:rPr>
              <a:t>)</a:t>
            </a:r>
            <a:endParaRPr lang="es-ES" sz="1100" b="1" dirty="0">
              <a:solidFill>
                <a:schemeClr val="bg2"/>
              </a:solidFill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/>
          <p:nvPr/>
        </p:nvSpPr>
        <p:spPr>
          <a:xfrm>
            <a:off x="467544" y="331635"/>
            <a:ext cx="1630586" cy="79412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CIERRE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93;p29" descr="Film Camera Sticker by Martina Martian for iOS &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0166" y="3250244"/>
            <a:ext cx="2496377" cy="249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1;p29" descr="Happy Dance Sticker by Ofix for iOS &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0212" y="1118756"/>
            <a:ext cx="2160240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95" y="819898"/>
            <a:ext cx="7582324" cy="521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5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Google Shape;171;p26"/>
          <p:cNvGraphicFramePr/>
          <p:nvPr>
            <p:extLst>
              <p:ext uri="{D42A27DB-BD31-4B8C-83A1-F6EECF244321}">
                <p14:modId xmlns:p14="http://schemas.microsoft.com/office/powerpoint/2010/main" val="501849528"/>
              </p:ext>
            </p:extLst>
          </p:nvPr>
        </p:nvGraphicFramePr>
        <p:xfrm>
          <a:off x="467544" y="538831"/>
          <a:ext cx="8136900" cy="5755202"/>
        </p:xfrm>
        <a:graphic>
          <a:graphicData uri="http://schemas.openxmlformats.org/drawingml/2006/table">
            <a:tbl>
              <a:tblPr>
                <a:noFill/>
                <a:tableStyleId>{DDD930C5-4E30-4643-891A-C02789E90845}</a:tableStyleId>
              </a:tblPr>
              <a:tblGrid>
                <a:gridCol w="2575600"/>
                <a:gridCol w="5561300"/>
              </a:tblGrid>
              <a:tr h="32574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Matemáticas   2do.</a:t>
                      </a:r>
                      <a:r>
                        <a:rPr lang="es-CL" sz="1400" b="1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 /    2do. B</a:t>
                      </a:r>
                      <a:endParaRPr sz="1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349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Isabel Gómez Leiva  2do.</a:t>
                      </a:r>
                      <a:r>
                        <a:rPr lang="es-CL" sz="1400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        Priscila Salas   2do. B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349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</a:t>
                      </a:r>
                      <a:r>
                        <a:rPr lang="es-CL" sz="1400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Figueroa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8719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OA1 </a:t>
                      </a:r>
                      <a:r>
                        <a:rPr lang="es-CL" sz="12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Contar números del 0 al 1 000 de 2 en 2, de 5 en 5, de 10 en 10 y de 100 en 100, hacia adelante y hacia atrás, empezando por cualquier número menor que 1 000.</a:t>
                      </a:r>
                      <a:endParaRPr lang="es-CL" sz="12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64350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200" dirty="0" smtClean="0"/>
                        <a:t>Cuentan de 1 en 1, de 2 en 2, de 5 en 5 y de 10 en 10 hasta 50, en forma ascendente, partiendo, por ejemplo, de 1 u 8, o de 10 o 22 o 30 o 41, saltando, golpeando con un objeto que emite un sonido suave o con aplausos. </a:t>
                      </a:r>
                    </a:p>
                    <a:p>
                      <a:pPr marL="285750" marR="0" lvl="0" indent="-285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CL" sz="1200" dirty="0" smtClean="0"/>
                        <a:t> Cuentan de 1 en 1, de 2 en 2, de 5 en 5 y de 10 en 10 hasta 50, de manera descendente, partiendo de números como 48, 32, 24, hasta llegar a 0, saltando o golpeando con un objeto que emite un sonido suave o con aplausos y diciendo oralmente el número que toca</a:t>
                      </a:r>
                      <a:endParaRPr sz="1200" u="none" strike="noStrike" cap="none"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574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Argumentar</a:t>
                      </a:r>
                      <a:r>
                        <a:rPr lang="es-CL" sz="1400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Comunicar.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5148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Contar números de manera ascendente y descendente de 1 en 1,</a:t>
                      </a:r>
                      <a:r>
                        <a:rPr lang="es-CL" sz="1400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de 2 en 2, de 5 en 5, y de 10 en 10 hasta el 50.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13556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TICKET DE SALIDA ( Enviar al</a:t>
                      </a:r>
                      <a:r>
                        <a:rPr lang="es-CL" sz="1600" b="1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correo del profesor o Whatsapp correspondiente)</a:t>
                      </a:r>
                      <a:r>
                        <a:rPr lang="es-ES" sz="16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1600" dirty="0" smtClean="0">
                          <a:solidFill>
                            <a:schemeClr val="bg2"/>
                          </a:solidFill>
                          <a:effectLst/>
                        </a:rPr>
                        <a:t>Isabel.gomez@colegio-jeanpiaget.cl (2do.A)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bg2"/>
                          </a:solidFill>
                          <a:effectLst/>
                        </a:rPr>
                        <a:t>Priscila.salas@colegio-jeanpiaget.cl  (2do.B)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L" sz="1600" b="1" u="none" strike="noStrike" cap="none" baseline="0" dirty="0" smtClean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7737" y="112557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 smtClean="0"/>
              <a:t>REGLAS Y NORMAS AULA VIRTUAL</a:t>
            </a:r>
            <a:endParaRPr dirty="0"/>
          </a:p>
        </p:txBody>
      </p:sp>
      <p:sp>
        <p:nvSpPr>
          <p:cNvPr id="180" name="Google Shape;180;p27"/>
          <p:cNvSpPr txBox="1"/>
          <p:nvPr/>
        </p:nvSpPr>
        <p:spPr>
          <a:xfrm>
            <a:off x="251520" y="260648"/>
            <a:ext cx="187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05635"/>
            <a:ext cx="8824348" cy="4994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Importante:</a:t>
            </a:r>
            <a:endParaRPr dirty="0"/>
          </a:p>
        </p:txBody>
      </p:sp>
      <p:pic>
        <p:nvPicPr>
          <p:cNvPr id="191" name="Google Shape;191;p29" descr="Happy Dance Sticker by Ofix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350768"/>
            <a:ext cx="216024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la animación de un lápiz, significa que debes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escribir en tu cuaderno</a:t>
            </a:r>
            <a:endParaRPr dirty="0"/>
          </a:p>
        </p:txBody>
      </p:sp>
      <p:pic>
        <p:nvPicPr>
          <p:cNvPr id="193" name="Google Shape;193;p29" descr="Film Camera Sticker by Martina Martian for iOS &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51" y="1513729"/>
            <a:ext cx="2496377" cy="24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una cámara fotográfica, significa que debes mandar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reporte sólo de esa actividad (una foto de la actividad)</a:t>
            </a:r>
            <a:endParaRPr dirty="0"/>
          </a:p>
        </p:txBody>
      </p:sp>
      <p:pic>
        <p:nvPicPr>
          <p:cNvPr id="195" name="Google Shape;195;p29" descr="▷ Libros: Imágenes Animadas, Gifs y Animaciones ¡100% GRATIS!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9828" y="3258855"/>
            <a:ext cx="1600200" cy="192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libro, significa que debes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trabajar en tu libro de matemática.</a:t>
            </a:r>
            <a:endParaRPr dirty="0"/>
          </a:p>
        </p:txBody>
      </p:sp>
      <p:pic>
        <p:nvPicPr>
          <p:cNvPr id="197" name="Google Shape;197;p29" descr="Signo de Interrogación Animado (con imágenes) | Preguntas al azar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807" y="4223261"/>
            <a:ext cx="1968021" cy="24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signo de pregunta, significa que debes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pensar y analizar, sin escribir en tu cuaderno. Responder de forma oral.</a:t>
            </a:r>
            <a:endParaRPr dirty="0"/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4327" y="116632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2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Motivación </a:t>
            </a:r>
            <a:endParaRPr dirty="0"/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0485" y="1097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https://mirameyaprenderas.files.wordpress.com/2016/05/35.jpg?w=1000&amp;h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1" y="1064712"/>
            <a:ext cx="7725617" cy="54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781050" y="87683"/>
            <a:ext cx="7954784" cy="38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CL" sz="3600" dirty="0"/>
              <a:t/>
            </a:r>
            <a:br>
              <a:rPr lang="es-CL" sz="3600" dirty="0"/>
            </a:br>
            <a:r>
              <a:rPr lang="es-CL" sz="3600" dirty="0"/>
              <a:t>Activación Conocimientos </a:t>
            </a:r>
            <a:r>
              <a:rPr lang="es-CL" sz="3600" dirty="0" smtClean="0"/>
              <a:t>Previos:</a:t>
            </a:r>
            <a:endParaRPr sz="3600" dirty="0"/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6658" y="147296"/>
            <a:ext cx="1127342" cy="95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67741"/>
            <a:ext cx="8209413" cy="589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010">
            <a:off x="7786560" y="2753583"/>
            <a:ext cx="914079" cy="87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 redondeado"/>
          <p:cNvSpPr/>
          <p:nvPr/>
        </p:nvSpPr>
        <p:spPr>
          <a:xfrm rot="21397370">
            <a:off x="7931590" y="3366143"/>
            <a:ext cx="680027" cy="568289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7929081" y="3897832"/>
            <a:ext cx="691726" cy="568289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48</a:t>
            </a:r>
            <a:endParaRPr lang="es-CL" b="1" dirty="0"/>
          </a:p>
        </p:txBody>
      </p:sp>
      <p:sp>
        <p:nvSpPr>
          <p:cNvPr id="13" name="12 Rectángulo redondeado"/>
          <p:cNvSpPr/>
          <p:nvPr/>
        </p:nvSpPr>
        <p:spPr>
          <a:xfrm rot="1995307">
            <a:off x="3184679" y="2002854"/>
            <a:ext cx="521300" cy="4922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13 Rectángulo redondeado"/>
          <p:cNvSpPr/>
          <p:nvPr/>
        </p:nvSpPr>
        <p:spPr>
          <a:xfrm rot="15290215">
            <a:off x="5768506" y="1977065"/>
            <a:ext cx="546247" cy="5058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14 Rectángulo redondeado"/>
          <p:cNvSpPr/>
          <p:nvPr/>
        </p:nvSpPr>
        <p:spPr>
          <a:xfrm rot="19268764">
            <a:off x="2487017" y="4161393"/>
            <a:ext cx="438886" cy="525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15 Rectángulo redondeado"/>
          <p:cNvSpPr/>
          <p:nvPr/>
        </p:nvSpPr>
        <p:spPr>
          <a:xfrm rot="19447436">
            <a:off x="2884175" y="3889793"/>
            <a:ext cx="446468" cy="4921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16 Rectángulo redondeado"/>
          <p:cNvSpPr/>
          <p:nvPr/>
        </p:nvSpPr>
        <p:spPr>
          <a:xfrm rot="17976541">
            <a:off x="2244983" y="5965015"/>
            <a:ext cx="456016" cy="4523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17 Rectángulo redondeado"/>
          <p:cNvSpPr/>
          <p:nvPr/>
        </p:nvSpPr>
        <p:spPr>
          <a:xfrm rot="20438551">
            <a:off x="7056247" y="2744816"/>
            <a:ext cx="569231" cy="4523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9" name="18 Rectángulo redondeado"/>
          <p:cNvSpPr/>
          <p:nvPr/>
        </p:nvSpPr>
        <p:spPr>
          <a:xfrm rot="762905">
            <a:off x="7002273" y="4136089"/>
            <a:ext cx="620047" cy="4523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0" name="19 Rectángulo redondeado"/>
          <p:cNvSpPr/>
          <p:nvPr/>
        </p:nvSpPr>
        <p:spPr>
          <a:xfrm rot="16405302">
            <a:off x="7976052" y="4426976"/>
            <a:ext cx="591100" cy="650921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1" name="20 Rectángulo redondeado"/>
          <p:cNvSpPr/>
          <p:nvPr/>
        </p:nvSpPr>
        <p:spPr>
          <a:xfrm rot="17913542">
            <a:off x="7653532" y="5470281"/>
            <a:ext cx="485514" cy="5265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2" name="21 Rectángulo redondeado"/>
          <p:cNvSpPr/>
          <p:nvPr/>
        </p:nvSpPr>
        <p:spPr>
          <a:xfrm rot="1109902">
            <a:off x="4908402" y="4910184"/>
            <a:ext cx="504267" cy="4788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3" name="CuadroTexto 22"/>
          <p:cNvSpPr txBox="1"/>
          <p:nvPr/>
        </p:nvSpPr>
        <p:spPr>
          <a:xfrm rot="18992075">
            <a:off x="2433896" y="4130059"/>
            <a:ext cx="519662" cy="464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b="1" dirty="0" smtClean="0"/>
              <a:t>Desafío matemático:</a:t>
            </a:r>
            <a:endParaRPr lang="es-CL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32513" y="6032310"/>
            <a:ext cx="7574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hlinkClick r:id="rId2"/>
              </a:rPr>
              <a:t>https://es.ixl.com/math/2-primaria/contar-de-tanto-en-tanto-hasta-100</a:t>
            </a:r>
            <a:endParaRPr lang="es-CL" dirty="0"/>
          </a:p>
        </p:txBody>
      </p:sp>
      <p:pic>
        <p:nvPicPr>
          <p:cNvPr id="1028" name="Picture 4" descr="8 provas de que seu cérebro é uma supermáquina - Mega Curios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3" y="1323786"/>
            <a:ext cx="8060377" cy="449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0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s-CL" dirty="0"/>
              <a:t>Ahora te invito </a:t>
            </a:r>
            <a:r>
              <a:rPr lang="es-CL" dirty="0" smtClean="0"/>
              <a:t>a ver los siguientes videos</a:t>
            </a:r>
            <a:endParaRPr dirty="0"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4720" y="819397"/>
            <a:ext cx="1283515" cy="11088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790575" y="1857374"/>
            <a:ext cx="73818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hlinkClick r:id="rId4"/>
              </a:rPr>
              <a:t>https://</a:t>
            </a:r>
            <a:r>
              <a:rPr lang="es-CL" sz="2400" dirty="0" smtClean="0">
                <a:hlinkClick r:id="rId4"/>
              </a:rPr>
              <a:t>www.youtube.com/watch?v=EnGRtLBWdlc</a:t>
            </a:r>
            <a:endParaRPr lang="es-CL" sz="2400" dirty="0" smtClean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 smtClean="0"/>
          </a:p>
          <a:p>
            <a:endParaRPr lang="es-CL" sz="2400" dirty="0"/>
          </a:p>
          <a:p>
            <a:endParaRPr lang="es-CL" sz="2400" dirty="0" smtClean="0"/>
          </a:p>
          <a:p>
            <a:endParaRPr lang="es-CL" sz="2400" dirty="0" smtClean="0"/>
          </a:p>
          <a:p>
            <a:endParaRPr lang="es-CL" sz="2400" dirty="0"/>
          </a:p>
          <a:p>
            <a:r>
              <a:rPr lang="es-CL" sz="2400" dirty="0">
                <a:hlinkClick r:id="rId5"/>
              </a:rPr>
              <a:t>https://www.youtube.com/watch?v=HuYFP0IGH2k</a:t>
            </a:r>
            <a:endParaRPr lang="es-C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56" y="2739368"/>
            <a:ext cx="1905000" cy="165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7"/>
          <a:srcRect l="3043" t="20130" r="35988" b="23809"/>
          <a:stretch/>
        </p:blipFill>
        <p:spPr bwMode="auto">
          <a:xfrm>
            <a:off x="4227242" y="2681931"/>
            <a:ext cx="3418205" cy="1767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Flecha curvada hacia la derecha"/>
          <p:cNvSpPr/>
          <p:nvPr/>
        </p:nvSpPr>
        <p:spPr>
          <a:xfrm rot="20865443">
            <a:off x="157831" y="2432253"/>
            <a:ext cx="755157" cy="1569599"/>
          </a:xfrm>
          <a:prstGeom prst="curvedRightArrow">
            <a:avLst>
              <a:gd name="adj1" fmla="val 25000"/>
              <a:gd name="adj2" fmla="val 64438"/>
              <a:gd name="adj3" fmla="val 25000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4" name="3 Flecha curvada hacia la izquierda"/>
          <p:cNvSpPr/>
          <p:nvPr/>
        </p:nvSpPr>
        <p:spPr>
          <a:xfrm flipV="1">
            <a:off x="7711440" y="2530892"/>
            <a:ext cx="922020" cy="1447800"/>
          </a:xfrm>
          <a:prstGeom prst="curved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02" y="5438630"/>
            <a:ext cx="1982468" cy="131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jando Escaleras Símbolo Ilustraciones Vectoriales, Clip Art Vectorizado  Libre De Derechos. Image 83836966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 t="9126" r="12553" b="12682"/>
          <a:stretch/>
        </p:blipFill>
        <p:spPr bwMode="auto">
          <a:xfrm flipH="1">
            <a:off x="2115267" y="1774208"/>
            <a:ext cx="4755491" cy="453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746913" y="122830"/>
            <a:ext cx="5295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3000" dirty="0" smtClean="0"/>
          </a:p>
          <a:p>
            <a:r>
              <a:rPr lang="es-CL" sz="3000" dirty="0" smtClean="0"/>
              <a:t>El Conteo podemos realizarlo de manera…</a:t>
            </a:r>
            <a:endParaRPr lang="es-CL" sz="3000" dirty="0"/>
          </a:p>
        </p:txBody>
      </p:sp>
      <p:sp>
        <p:nvSpPr>
          <p:cNvPr id="5" name="Flecha derecha 4"/>
          <p:cNvSpPr/>
          <p:nvPr/>
        </p:nvSpPr>
        <p:spPr>
          <a:xfrm rot="18895795">
            <a:off x="6303977" y="3549592"/>
            <a:ext cx="1897039" cy="12828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Flecha derecha 6"/>
          <p:cNvSpPr/>
          <p:nvPr/>
        </p:nvSpPr>
        <p:spPr>
          <a:xfrm rot="7935539">
            <a:off x="164086" y="4091640"/>
            <a:ext cx="1897039" cy="12828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6922449" y="2866442"/>
            <a:ext cx="2221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ASCENDENTE</a:t>
            </a:r>
            <a:endParaRPr lang="es-CL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3066497"/>
            <a:ext cx="212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DESCENDENTE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5780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590</Words>
  <Application>Microsoft Office PowerPoint</Application>
  <PresentationFormat>Presentación en pantalla (4:3)</PresentationFormat>
  <Paragraphs>102</Paragraphs>
  <Slides>16</Slides>
  <Notes>10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1_Tema de Office</vt:lpstr>
      <vt:lpstr>PLANIFICACIÓN  CLASES VIRTUALES SEMANA N°23 FECHA : 31 Agosto al 04 de Septiembre</vt:lpstr>
      <vt:lpstr>Presentación de PowerPoint</vt:lpstr>
      <vt:lpstr>REGLAS Y NORMAS AULA VIRTUAL</vt:lpstr>
      <vt:lpstr>Importante:</vt:lpstr>
      <vt:lpstr>Motivación </vt:lpstr>
      <vt:lpstr> Activación Conocimientos Previos:</vt:lpstr>
      <vt:lpstr>Desafío matemático:</vt:lpstr>
      <vt:lpstr>Ahora te invito a ver los siguientes videos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 FECHA :</dc:title>
  <dc:creator>juanita valladares</dc:creator>
  <cp:lastModifiedBy>HP</cp:lastModifiedBy>
  <cp:revision>45</cp:revision>
  <dcterms:modified xsi:type="dcterms:W3CDTF">2020-08-27T21:36:32Z</dcterms:modified>
</cp:coreProperties>
</file>