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8" r:id="rId3"/>
    <p:sldId id="256" r:id="rId4"/>
    <p:sldId id="294" r:id="rId5"/>
    <p:sldId id="258" r:id="rId6"/>
    <p:sldId id="304" r:id="rId7"/>
    <p:sldId id="306" r:id="rId8"/>
    <p:sldId id="307" r:id="rId9"/>
    <p:sldId id="301" r:id="rId10"/>
    <p:sldId id="305" r:id="rId11"/>
    <p:sldId id="308" r:id="rId12"/>
    <p:sldId id="309" r:id="rId13"/>
    <p:sldId id="297" r:id="rId1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5126" autoAdjust="0"/>
  </p:normalViewPr>
  <p:slideViewPr>
    <p:cSldViewPr>
      <p:cViewPr>
        <p:scale>
          <a:sx n="77" d="100"/>
          <a:sy n="77" d="100"/>
        </p:scale>
        <p:origin x="-1116" y="19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ita valladares" userId="e9737226210996d5" providerId="LiveId" clId="{7BFD37C9-2BC7-4F1B-8787-30DB0A57B992}"/>
    <pc:docChg chg="custSel modSld">
      <pc:chgData name="juanita valladares" userId="e9737226210996d5" providerId="LiveId" clId="{7BFD37C9-2BC7-4F1B-8787-30DB0A57B992}" dt="2020-09-09T02:30:50.358" v="332" actId="20577"/>
      <pc:docMkLst>
        <pc:docMk/>
      </pc:docMkLst>
      <pc:sldChg chg="modSp mod">
        <pc:chgData name="juanita valladares" userId="e9737226210996d5" providerId="LiveId" clId="{7BFD37C9-2BC7-4F1B-8787-30DB0A57B992}" dt="2020-09-09T02:20:39.720" v="214" actId="113"/>
        <pc:sldMkLst>
          <pc:docMk/>
          <pc:sldMk cId="3903816431" sldId="256"/>
        </pc:sldMkLst>
        <pc:graphicFrameChg chg="modGraphic">
          <ac:chgData name="juanita valladares" userId="e9737226210996d5" providerId="LiveId" clId="{7BFD37C9-2BC7-4F1B-8787-30DB0A57B992}" dt="2020-09-09T02:20:39.720" v="214" actId="113"/>
          <ac:graphicFrameMkLst>
            <pc:docMk/>
            <pc:sldMk cId="3903816431" sldId="256"/>
            <ac:graphicFrameMk id="6" creationId="{00000000-0000-0000-0000-000000000000}"/>
          </ac:graphicFrameMkLst>
        </pc:graphicFrameChg>
      </pc:sldChg>
      <pc:sldChg chg="modSp mod">
        <pc:chgData name="juanita valladares" userId="e9737226210996d5" providerId="LiveId" clId="{7BFD37C9-2BC7-4F1B-8787-30DB0A57B992}" dt="2020-09-09T02:30:50.358" v="332" actId="20577"/>
        <pc:sldMkLst>
          <pc:docMk/>
          <pc:sldMk cId="2775645737" sldId="304"/>
        </pc:sldMkLst>
        <pc:spChg chg="mod">
          <ac:chgData name="juanita valladares" userId="e9737226210996d5" providerId="LiveId" clId="{7BFD37C9-2BC7-4F1B-8787-30DB0A57B992}" dt="2020-09-09T02:30:50.358" v="332" actId="20577"/>
          <ac:spMkLst>
            <pc:docMk/>
            <pc:sldMk cId="2775645737" sldId="304"/>
            <ac:spMk id="5" creationId="{B9A14CCD-CBC4-4A54-AD2B-34899113F1DF}"/>
          </ac:spMkLst>
        </pc:spChg>
      </pc:sldChg>
      <pc:sldChg chg="addSp delSp modSp mod">
        <pc:chgData name="juanita valladares" userId="e9737226210996d5" providerId="LiveId" clId="{7BFD37C9-2BC7-4F1B-8787-30DB0A57B992}" dt="2020-09-09T02:29:55.652" v="309" actId="313"/>
        <pc:sldMkLst>
          <pc:docMk/>
          <pc:sldMk cId="1276080598" sldId="308"/>
        </pc:sldMkLst>
        <pc:spChg chg="mod">
          <ac:chgData name="juanita valladares" userId="e9737226210996d5" providerId="LiveId" clId="{7BFD37C9-2BC7-4F1B-8787-30DB0A57B992}" dt="2020-09-09T02:22:49.860" v="222" actId="27636"/>
          <ac:spMkLst>
            <pc:docMk/>
            <pc:sldMk cId="1276080598" sldId="308"/>
            <ac:spMk id="2" creationId="{FB008917-36E1-48CC-B32D-7EABF7053298}"/>
          </ac:spMkLst>
        </pc:spChg>
        <pc:spChg chg="mod">
          <ac:chgData name="juanita valladares" userId="e9737226210996d5" providerId="LiveId" clId="{7BFD37C9-2BC7-4F1B-8787-30DB0A57B992}" dt="2020-09-09T02:29:55.652" v="309" actId="313"/>
          <ac:spMkLst>
            <pc:docMk/>
            <pc:sldMk cId="1276080598" sldId="308"/>
            <ac:spMk id="3" creationId="{17DFF658-11EC-400D-86C7-DC12DECC50B4}"/>
          </ac:spMkLst>
        </pc:spChg>
        <pc:spChg chg="add del mod">
          <ac:chgData name="juanita valladares" userId="e9737226210996d5" providerId="LiveId" clId="{7BFD37C9-2BC7-4F1B-8787-30DB0A57B992}" dt="2020-09-09T02:27:14.337" v="261" actId="478"/>
          <ac:spMkLst>
            <pc:docMk/>
            <pc:sldMk cId="1276080598" sldId="308"/>
            <ac:spMk id="15" creationId="{D13C6B37-4CDB-450D-BC20-CCC43458036D}"/>
          </ac:spMkLst>
        </pc:spChg>
        <pc:picChg chg="mod">
          <ac:chgData name="juanita valladares" userId="e9737226210996d5" providerId="LiveId" clId="{7BFD37C9-2BC7-4F1B-8787-30DB0A57B992}" dt="2020-09-09T02:26:25.125" v="257" actId="1076"/>
          <ac:picMkLst>
            <pc:docMk/>
            <pc:sldMk cId="1276080598" sldId="308"/>
            <ac:picMk id="6" creationId="{8DFC03DC-0622-4A16-88FF-AE061CA7099A}"/>
          </ac:picMkLst>
        </pc:picChg>
        <pc:picChg chg="mod">
          <ac:chgData name="juanita valladares" userId="e9737226210996d5" providerId="LiveId" clId="{7BFD37C9-2BC7-4F1B-8787-30DB0A57B992}" dt="2020-09-09T02:26:28.468" v="258" actId="1076"/>
          <ac:picMkLst>
            <pc:docMk/>
            <pc:sldMk cId="1276080598" sldId="308"/>
            <ac:picMk id="7" creationId="{7A975363-D251-48FE-9DA2-0EE10209C867}"/>
          </ac:picMkLst>
        </pc:picChg>
      </pc:sldChg>
      <pc:sldChg chg="delSp modSp mod">
        <pc:chgData name="juanita valladares" userId="e9737226210996d5" providerId="LiveId" clId="{7BFD37C9-2BC7-4F1B-8787-30DB0A57B992}" dt="2020-09-09T02:24:08.412" v="233" actId="14100"/>
        <pc:sldMkLst>
          <pc:docMk/>
          <pc:sldMk cId="4278897956" sldId="309"/>
        </pc:sldMkLst>
        <pc:spChg chg="del mod">
          <ac:chgData name="juanita valladares" userId="e9737226210996d5" providerId="LiveId" clId="{7BFD37C9-2BC7-4F1B-8787-30DB0A57B992}" dt="2020-09-09T02:24:02.226" v="232" actId="478"/>
          <ac:spMkLst>
            <pc:docMk/>
            <pc:sldMk cId="4278897956" sldId="309"/>
            <ac:spMk id="2" creationId="{F5005F00-AD50-495F-A74D-BFCD1D1BDCD2}"/>
          </ac:spMkLst>
        </pc:spChg>
        <pc:picChg chg="mod">
          <ac:chgData name="juanita valladares" userId="e9737226210996d5" providerId="LiveId" clId="{7BFD37C9-2BC7-4F1B-8787-30DB0A57B992}" dt="2020-09-09T02:24:08.412" v="233" actId="14100"/>
          <ac:picMkLst>
            <pc:docMk/>
            <pc:sldMk cId="4278897956" sldId="309"/>
            <ac:picMk id="9" creationId="{B53190FE-26F7-47C0-98B6-4EF18975EA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09-09-2020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332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3075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3029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121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96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4562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237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579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5609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618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0720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09-09-2020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09-09-2020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09-09-2020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3818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bjf63Xu_BAU"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ara.perez@colegio-jeanpiaget.cl"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628800"/>
            <a:ext cx="7772400" cy="1780108"/>
          </a:xfrm>
        </p:spPr>
        <p:txBody>
          <a:bodyPr>
            <a:noAutofit/>
          </a:bodyPr>
          <a:lstStyle/>
          <a:p>
            <a:r>
              <a:rPr lang="es-CL" sz="2800" b="1" dirty="0"/>
              <a:t>PLANIFICACIÓN  CLASES VIRTUALES</a:t>
            </a:r>
            <a:r>
              <a:rPr lang="es-CL" sz="2800" dirty="0"/>
              <a:t/>
            </a:r>
            <a:br>
              <a:rPr lang="es-CL" sz="2800" dirty="0"/>
            </a:br>
            <a:r>
              <a:rPr lang="es-CL" sz="2800" dirty="0"/>
              <a:t>SEMANA N°26</a:t>
            </a:r>
            <a:br>
              <a:rPr lang="es-CL" sz="2800" dirty="0"/>
            </a:br>
            <a:r>
              <a:rPr lang="es-CL" sz="2800" dirty="0"/>
              <a:t>FECHA : 07 al 11 -09</a:t>
            </a:r>
            <a:br>
              <a:rPr lang="es-CL" sz="2800" dirty="0"/>
            </a:br>
            <a:r>
              <a:rPr lang="es-CL" sz="2800" dirty="0"/>
              <a:t>RELIGIÓN</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008917-36E1-48CC-B32D-7EABF7053298}"/>
              </a:ext>
            </a:extLst>
          </p:cNvPr>
          <p:cNvSpPr>
            <a:spLocks noGrp="1"/>
          </p:cNvSpPr>
          <p:nvPr>
            <p:ph type="title"/>
          </p:nvPr>
        </p:nvSpPr>
        <p:spPr>
          <a:xfrm>
            <a:off x="457200" y="274638"/>
            <a:ext cx="8229600" cy="850106"/>
          </a:xfrm>
        </p:spPr>
        <p:txBody>
          <a:bodyPr>
            <a:normAutofit fontScale="90000"/>
          </a:bodyPr>
          <a:lstStyle/>
          <a:p>
            <a:r>
              <a:rPr lang="es-CL" dirty="0"/>
              <a:t>ACTIVIDAD</a:t>
            </a:r>
            <a:br>
              <a:rPr lang="es-CL" dirty="0"/>
            </a:br>
            <a:endParaRPr lang="es-CL" dirty="0"/>
          </a:p>
        </p:txBody>
      </p:sp>
      <p:sp>
        <p:nvSpPr>
          <p:cNvPr id="3" name="Marcador de contenido 2">
            <a:extLst>
              <a:ext uri="{FF2B5EF4-FFF2-40B4-BE49-F238E27FC236}">
                <a16:creationId xmlns:a16="http://schemas.microsoft.com/office/drawing/2014/main" xmlns="" id="{17DFF658-11EC-400D-86C7-DC12DECC50B4}"/>
              </a:ext>
            </a:extLst>
          </p:cNvPr>
          <p:cNvSpPr>
            <a:spLocks noGrp="1"/>
          </p:cNvSpPr>
          <p:nvPr>
            <p:ph idx="1"/>
          </p:nvPr>
        </p:nvSpPr>
        <p:spPr>
          <a:xfrm>
            <a:off x="457200" y="1714500"/>
            <a:ext cx="8229600" cy="5026868"/>
          </a:xfrm>
        </p:spPr>
        <p:txBody>
          <a:bodyPr>
            <a:normAutofit/>
          </a:bodyPr>
          <a:lstStyle/>
          <a:p>
            <a:r>
              <a:rPr lang="es-ES" sz="1600" dirty="0"/>
              <a:t>¿En qué parte del texto relata que la hormiga fue una amiga agradecida con la paloma? Escríbelo </a:t>
            </a:r>
            <a:r>
              <a:rPr lang="es-ES" sz="1600" dirty="0" smtClean="0"/>
              <a:t> </a:t>
            </a:r>
            <a:r>
              <a:rPr lang="es-ES" sz="1600" dirty="0"/>
              <a:t>en tu cuaderno.</a:t>
            </a:r>
          </a:p>
          <a:p>
            <a:r>
              <a:rPr lang="es-ES" sz="1600" dirty="0"/>
              <a:t>COLOREA</a:t>
            </a:r>
          </a:p>
          <a:p>
            <a:r>
              <a:rPr lang="es-ES" sz="1600" dirty="0">
                <a:hlinkClick r:id="rId2"/>
              </a:rPr>
              <a:t>https://www.youtube.com/watch?v=bjf63Xu_BAU</a:t>
            </a:r>
            <a:r>
              <a:rPr lang="es-ES" sz="1600" dirty="0"/>
              <a:t>    “ ESCUCHA CANCIÓN DE LA AMISTAD”</a:t>
            </a:r>
          </a:p>
          <a:p>
            <a:r>
              <a:rPr lang="es-ES" sz="1600" dirty="0"/>
              <a:t>ES</a:t>
            </a:r>
          </a:p>
          <a:p>
            <a:endParaRPr lang="es-ES" sz="1600" dirty="0"/>
          </a:p>
        </p:txBody>
      </p:sp>
      <p:pic>
        <p:nvPicPr>
          <p:cNvPr id="6" name="Imagen 5">
            <a:extLst>
              <a:ext uri="{FF2B5EF4-FFF2-40B4-BE49-F238E27FC236}">
                <a16:creationId xmlns:a16="http://schemas.microsoft.com/office/drawing/2014/main" xmlns="" id="{8DFC03DC-0622-4A16-88FF-AE061CA7099A}"/>
              </a:ext>
            </a:extLst>
          </p:cNvPr>
          <p:cNvPicPr>
            <a:picLocks noChangeAspect="1"/>
          </p:cNvPicPr>
          <p:nvPr/>
        </p:nvPicPr>
        <p:blipFill>
          <a:blip r:embed="rId3"/>
          <a:stretch>
            <a:fillRect/>
          </a:stretch>
        </p:blipFill>
        <p:spPr>
          <a:xfrm>
            <a:off x="453733" y="2924944"/>
            <a:ext cx="3708015" cy="2835569"/>
          </a:xfrm>
          <a:prstGeom prst="rect">
            <a:avLst/>
          </a:prstGeom>
        </p:spPr>
      </p:pic>
      <p:pic>
        <p:nvPicPr>
          <p:cNvPr id="7" name="Imagen 6">
            <a:extLst>
              <a:ext uri="{FF2B5EF4-FFF2-40B4-BE49-F238E27FC236}">
                <a16:creationId xmlns:a16="http://schemas.microsoft.com/office/drawing/2014/main" xmlns="" id="{7A975363-D251-48FE-9DA2-0EE10209C867}"/>
              </a:ext>
            </a:extLst>
          </p:cNvPr>
          <p:cNvPicPr>
            <a:picLocks noChangeAspect="1"/>
          </p:cNvPicPr>
          <p:nvPr/>
        </p:nvPicPr>
        <p:blipFill>
          <a:blip r:embed="rId4"/>
          <a:stretch>
            <a:fillRect/>
          </a:stretch>
        </p:blipFill>
        <p:spPr>
          <a:xfrm>
            <a:off x="4336042" y="2940876"/>
            <a:ext cx="4176464" cy="2835569"/>
          </a:xfrm>
          <a:prstGeom prst="rect">
            <a:avLst/>
          </a:prstGeom>
        </p:spPr>
      </p:pic>
      <p:pic>
        <p:nvPicPr>
          <p:cNvPr id="9" name="Imagen 8">
            <a:extLst>
              <a:ext uri="{FF2B5EF4-FFF2-40B4-BE49-F238E27FC236}">
                <a16:creationId xmlns:a16="http://schemas.microsoft.com/office/drawing/2014/main" xmlns="" id="{78FF5B08-AB03-4A07-AD9B-6BB85C5FA6E3}"/>
              </a:ext>
            </a:extLst>
          </p:cNvPr>
          <p:cNvPicPr>
            <a:picLocks noChangeAspect="1"/>
          </p:cNvPicPr>
          <p:nvPr/>
        </p:nvPicPr>
        <p:blipFill>
          <a:blip r:embed="rId5"/>
          <a:stretch>
            <a:fillRect/>
          </a:stretch>
        </p:blipFill>
        <p:spPr>
          <a:xfrm>
            <a:off x="6732240" y="0"/>
            <a:ext cx="2405037" cy="1714500"/>
          </a:xfrm>
          <a:prstGeom prst="rect">
            <a:avLst/>
          </a:prstGeom>
        </p:spPr>
      </p:pic>
    </p:spTree>
    <p:extLst>
      <p:ext uri="{BB962C8B-B14F-4D97-AF65-F5344CB8AC3E}">
        <p14:creationId xmlns:p14="http://schemas.microsoft.com/office/powerpoint/2010/main" val="127608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8A2CD18-D7E1-4273-9525-DC6110FEF6D8}"/>
              </a:ext>
            </a:extLst>
          </p:cNvPr>
          <p:cNvSpPr>
            <a:spLocks noGrp="1"/>
          </p:cNvSpPr>
          <p:nvPr>
            <p:ph idx="1"/>
          </p:nvPr>
        </p:nvSpPr>
        <p:spPr>
          <a:xfrm>
            <a:off x="457200" y="1600200"/>
            <a:ext cx="8229600" cy="5257800"/>
          </a:xfrm>
        </p:spPr>
        <p:txBody>
          <a:bodyPr/>
          <a:lstStyle/>
          <a:p>
            <a:pPr marL="0" indent="0">
              <a:buNone/>
            </a:pPr>
            <a:r>
              <a:rPr lang="es-CL" sz="1800" dirty="0"/>
              <a:t>. </a:t>
            </a:r>
          </a:p>
          <a:p>
            <a:pPr marL="0" indent="0">
              <a:buNone/>
            </a:pPr>
            <a:r>
              <a:rPr lang="es-CL" dirty="0"/>
              <a:t>                                                        </a:t>
            </a:r>
          </a:p>
        </p:txBody>
      </p:sp>
      <p:sp>
        <p:nvSpPr>
          <p:cNvPr id="8" name="CuadroTexto 7">
            <a:extLst>
              <a:ext uri="{FF2B5EF4-FFF2-40B4-BE49-F238E27FC236}">
                <a16:creationId xmlns:a16="http://schemas.microsoft.com/office/drawing/2014/main" xmlns="" id="{B99811B6-142F-4366-99D9-2364F999E942}"/>
              </a:ext>
            </a:extLst>
          </p:cNvPr>
          <p:cNvSpPr txBox="1"/>
          <p:nvPr/>
        </p:nvSpPr>
        <p:spPr>
          <a:xfrm flipH="1">
            <a:off x="5841855" y="4817626"/>
            <a:ext cx="2258536" cy="2308324"/>
          </a:xfrm>
          <a:prstGeom prst="rect">
            <a:avLst/>
          </a:prstGeom>
          <a:noFill/>
        </p:spPr>
        <p:txBody>
          <a:bodyPr wrap="square" rtlCol="0">
            <a:spAutoFit/>
          </a:bodyPr>
          <a:lstStyle/>
          <a:p>
            <a:endParaRPr lang="es-CL" dirty="0"/>
          </a:p>
          <a:p>
            <a:endParaRPr lang="es-CL" dirty="0"/>
          </a:p>
          <a:p>
            <a:endParaRPr lang="es-CL" dirty="0"/>
          </a:p>
          <a:p>
            <a:endParaRPr lang="es-CL" dirty="0"/>
          </a:p>
          <a:p>
            <a:endParaRPr lang="es-CL" sz="3600" dirty="0"/>
          </a:p>
          <a:p>
            <a:endParaRPr lang="es-CL" dirty="0"/>
          </a:p>
          <a:p>
            <a:endParaRPr lang="es-CL" dirty="0"/>
          </a:p>
        </p:txBody>
      </p:sp>
      <p:pic>
        <p:nvPicPr>
          <p:cNvPr id="9" name="Imagen 8">
            <a:extLst>
              <a:ext uri="{FF2B5EF4-FFF2-40B4-BE49-F238E27FC236}">
                <a16:creationId xmlns:a16="http://schemas.microsoft.com/office/drawing/2014/main" xmlns="" id="{B53190FE-26F7-47C0-98B6-4EF18975EACB}"/>
              </a:ext>
            </a:extLst>
          </p:cNvPr>
          <p:cNvPicPr>
            <a:picLocks noChangeAspect="1"/>
          </p:cNvPicPr>
          <p:nvPr/>
        </p:nvPicPr>
        <p:blipFill>
          <a:blip r:embed="rId2"/>
          <a:stretch>
            <a:fillRect/>
          </a:stretch>
        </p:blipFill>
        <p:spPr>
          <a:xfrm>
            <a:off x="359024" y="188640"/>
            <a:ext cx="8784976" cy="8253536"/>
          </a:xfrm>
          <a:prstGeom prst="rect">
            <a:avLst/>
          </a:prstGeom>
        </p:spPr>
      </p:pic>
    </p:spTree>
    <p:extLst>
      <p:ext uri="{BB962C8B-B14F-4D97-AF65-F5344CB8AC3E}">
        <p14:creationId xmlns:p14="http://schemas.microsoft.com/office/powerpoint/2010/main" val="427889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83768" y="260648"/>
            <a:ext cx="4248472"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RELIGIÓN</a:t>
            </a:r>
          </a:p>
          <a:p>
            <a:pPr algn="ctr"/>
            <a:r>
              <a:rPr lang="es-CL" sz="2000" b="1" dirty="0"/>
              <a:t>SEMANA N°26</a:t>
            </a:r>
          </a:p>
        </p:txBody>
      </p:sp>
      <p:sp>
        <p:nvSpPr>
          <p:cNvPr id="3" name="2 Rectángulo redondeado"/>
          <p:cNvSpPr/>
          <p:nvPr/>
        </p:nvSpPr>
        <p:spPr>
          <a:xfrm>
            <a:off x="467544" y="1530444"/>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sp>
        <p:nvSpPr>
          <p:cNvPr id="4" name="3 CuadroTexto"/>
          <p:cNvSpPr txBox="1"/>
          <p:nvPr/>
        </p:nvSpPr>
        <p:spPr>
          <a:xfrm>
            <a:off x="467544" y="2456128"/>
            <a:ext cx="7704856" cy="2585323"/>
          </a:xfrm>
          <a:prstGeom prst="rect">
            <a:avLst/>
          </a:prstGeom>
          <a:noFill/>
        </p:spPr>
        <p:txBody>
          <a:bodyPr wrap="square" rtlCol="0">
            <a:spAutoFit/>
          </a:bodyPr>
          <a:lstStyle/>
          <a:p>
            <a:r>
              <a:rPr lang="es-CL" dirty="0"/>
              <a:t>1) ¿Cuál es la importancia del valor de la Amistad?</a:t>
            </a:r>
          </a:p>
          <a:p>
            <a:endParaRPr lang="es-CL" dirty="0"/>
          </a:p>
          <a:p>
            <a:endParaRPr lang="es-CL" dirty="0"/>
          </a:p>
          <a:p>
            <a:r>
              <a:rPr lang="es-CL" dirty="0"/>
              <a:t>2)¿Cómo  </a:t>
            </a:r>
            <a:r>
              <a:rPr lang="es-CL" dirty="0" smtClean="0"/>
              <a:t> </a:t>
            </a:r>
            <a:r>
              <a:rPr lang="es-CL" dirty="0"/>
              <a:t>cuido a mis amigas/os?</a:t>
            </a:r>
          </a:p>
          <a:p>
            <a:endParaRPr lang="es-CL" dirty="0"/>
          </a:p>
          <a:p>
            <a:endParaRPr lang="es-CL" dirty="0"/>
          </a:p>
          <a:p>
            <a:r>
              <a:rPr lang="es-CL" dirty="0"/>
              <a:t>3) Somos personas sociables ¿Necesitamos amistades para </a:t>
            </a:r>
            <a:r>
              <a:rPr lang="es-CL" dirty="0" smtClean="0"/>
              <a:t>relacionarnos </a:t>
            </a:r>
            <a:r>
              <a:rPr lang="es-CL" dirty="0"/>
              <a:t>y ser más felices</a:t>
            </a:r>
            <a:r>
              <a:rPr lang="es-CL" dirty="0" smtClean="0"/>
              <a:t>?¿</a:t>
            </a:r>
            <a:r>
              <a:rPr lang="es-CL" smtClean="0"/>
              <a:t>Por qué?</a:t>
            </a:r>
            <a:endParaRPr lang="es-CL" dirty="0"/>
          </a:p>
          <a:p>
            <a:endParaRPr lang="es-CL" dirty="0"/>
          </a:p>
        </p:txBody>
      </p:sp>
      <p:sp>
        <p:nvSpPr>
          <p:cNvPr id="5" name="4 Rectángulo redondeado"/>
          <p:cNvSpPr/>
          <p:nvPr/>
        </p:nvSpPr>
        <p:spPr>
          <a:xfrm>
            <a:off x="5508104" y="5157192"/>
            <a:ext cx="3384376"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este ticket de salida al: </a:t>
            </a:r>
          </a:p>
          <a:p>
            <a:pPr algn="just"/>
            <a:r>
              <a:rPr lang="es-CL" dirty="0"/>
              <a:t>Correo:</a:t>
            </a:r>
            <a:r>
              <a:rPr lang="es-ES_tradnl" sz="1800" dirty="0">
                <a:effectLst/>
                <a:latin typeface="Calibri" panose="020F0502020204030204" pitchFamily="34" charset="0"/>
                <a:ea typeface="Calibri" panose="020F0502020204030204" pitchFamily="34" charset="0"/>
                <a:cs typeface="Calibri" panose="020F0502020204030204" pitchFamily="34" charset="0"/>
              </a:rPr>
              <a:t>Correo del docente </a:t>
            </a:r>
            <a:r>
              <a:rPr lang="es-ES_trad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sara.perez@colegio-jeanpiaget.cl</a:t>
            </a: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Calibri" panose="020F0502020204030204" pitchFamily="34" charset="0"/>
                <a:ea typeface="Calibri" panose="020F0502020204030204" pitchFamily="34" charset="0"/>
              </a:rPr>
              <a:t>O al celular +56955211769 </a:t>
            </a:r>
            <a:endParaRPr lang="es-CL" dirty="0"/>
          </a:p>
          <a:p>
            <a:pPr algn="ctr"/>
            <a:endParaRPr lang="es-CL"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203251615"/>
              </p:ext>
            </p:extLst>
          </p:nvPr>
        </p:nvGraphicFramePr>
        <p:xfrm>
          <a:off x="467544" y="965102"/>
          <a:ext cx="8136904" cy="4812073"/>
        </p:xfrm>
        <a:graphic>
          <a:graphicData uri="http://schemas.openxmlformats.org/drawingml/2006/table">
            <a:tbl>
              <a:tblPr firstRow="1" firstCol="1" bandRow="1"/>
              <a:tblGrid>
                <a:gridCol w="2592288">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303226">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Religión  / 2°A  -  2° B   -  Básico</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4218">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Juana Valladares San Martín</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4218">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0967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b="1" dirty="0">
                          <a:effectLst/>
                          <a:latin typeface="Arial" panose="020B0604020202020204" pitchFamily="34" charset="0"/>
                          <a:ea typeface="Calibri" panose="020F0502020204030204" pitchFamily="34" charset="0"/>
                        </a:rPr>
                        <a:t> </a:t>
                      </a:r>
                      <a:r>
                        <a:rPr lang="es-ES" sz="1400" dirty="0"/>
                        <a:t>Comprender que conociendo y practicando los valores seremos mejores personas .</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71113">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ES" sz="1400" b="1" dirty="0"/>
                        <a:t> -    </a:t>
                      </a:r>
                      <a:r>
                        <a:rPr lang="es-ES" sz="1400" b="0" dirty="0"/>
                        <a:t>Conocen concepto de la Amistad</a:t>
                      </a:r>
                    </a:p>
                    <a:p>
                      <a:pPr>
                        <a:lnSpc>
                          <a:spcPct val="115000"/>
                        </a:lnSpc>
                        <a:spcAft>
                          <a:spcPts val="0"/>
                        </a:spcAft>
                      </a:pPr>
                      <a:r>
                        <a:rPr lang="es-ES" sz="1400" b="0" dirty="0"/>
                        <a:t>  -    Identifican tipos de amistades</a:t>
                      </a:r>
                    </a:p>
                    <a:p>
                      <a:pPr marL="0" indent="0">
                        <a:lnSpc>
                          <a:spcPct val="115000"/>
                        </a:lnSpc>
                        <a:spcAft>
                          <a:spcPts val="0"/>
                        </a:spcAft>
                        <a:buFontTx/>
                        <a:buNone/>
                      </a:pPr>
                      <a:r>
                        <a:rPr lang="es-ES" sz="1400" b="0" dirty="0"/>
                        <a:t>  -   Leen texto de una Fábula y contestan preguntas del mismo.</a:t>
                      </a:r>
                    </a:p>
                    <a:p>
                      <a:pPr marL="0" indent="0">
                        <a:lnSpc>
                          <a:spcPct val="115000"/>
                        </a:lnSpc>
                        <a:spcAft>
                          <a:spcPts val="0"/>
                        </a:spcAft>
                        <a:buFontTx/>
                        <a:buNone/>
                      </a:pPr>
                      <a:r>
                        <a:rPr lang="es-ES" sz="1400" b="0" dirty="0"/>
                        <a:t>-    Responden ticket de salida</a:t>
                      </a:r>
                      <a:endParaRPr lang="es-CL" sz="1400" b="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3226">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dirty="0"/>
                        <a:t>El valor de la amistad</a:t>
                      </a:r>
                      <a:endParaRPr lang="es-CL" sz="1400" dirty="0"/>
                    </a:p>
                    <a:p>
                      <a:pPr algn="just">
                        <a:spcAft>
                          <a:spcPts val="0"/>
                        </a:spcAft>
                      </a:pPr>
                      <a:r>
                        <a:rPr lang="es-CL" sz="1400" dirty="0"/>
                        <a:t>Identificar, leer, compartir, opinar, contestar preguntas, pintar, elaborar. </a:t>
                      </a:r>
                      <a:endParaRPr lang="es-C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6451">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dirty="0"/>
                        <a:t>Identificar que el valor de la amistad es la relación de afecto, simpatía y confianza que se establece entre personas.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06451">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600" b="0" dirty="0">
                          <a:effectLst/>
                          <a:latin typeface="+mn-lt"/>
                        </a:rPr>
                        <a:t>Evaluación Formativa</a:t>
                      </a:r>
                    </a:p>
                    <a:p>
                      <a:pPr marL="0" marR="0" algn="just">
                        <a:spcBef>
                          <a:spcPts val="0"/>
                        </a:spcBef>
                        <a:spcAft>
                          <a:spcPts val="0"/>
                        </a:spcAft>
                      </a:pPr>
                      <a:r>
                        <a:rPr lang="es-CL" sz="1600" b="0" dirty="0" smtClean="0">
                          <a:effectLst/>
                          <a:latin typeface="+mn-lt"/>
                        </a:rPr>
                        <a:t>Ticket </a:t>
                      </a:r>
                      <a:r>
                        <a:rPr lang="es-CL" sz="1600" b="0" dirty="0">
                          <a:effectLst/>
                          <a:latin typeface="+mn-lt"/>
                        </a:rPr>
                        <a:t>de salida</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E729482-0FC1-4274-B543-43AE8A7675BD}"/>
              </a:ext>
            </a:extLst>
          </p:cNvPr>
          <p:cNvPicPr>
            <a:picLocks noChangeAspect="1"/>
          </p:cNvPicPr>
          <p:nvPr/>
        </p:nvPicPr>
        <p:blipFill>
          <a:blip r:embed="rId2"/>
          <a:stretch>
            <a:fillRect/>
          </a:stretch>
        </p:blipFill>
        <p:spPr>
          <a:xfrm>
            <a:off x="3059832" y="1"/>
            <a:ext cx="5822602" cy="1772816"/>
          </a:xfrm>
          <a:prstGeom prst="rect">
            <a:avLst/>
          </a:prstGeom>
        </p:spPr>
      </p:pic>
      <p:pic>
        <p:nvPicPr>
          <p:cNvPr id="5" name="Imagen 4">
            <a:extLst>
              <a:ext uri="{FF2B5EF4-FFF2-40B4-BE49-F238E27FC236}">
                <a16:creationId xmlns:a16="http://schemas.microsoft.com/office/drawing/2014/main" xmlns="" id="{6C430AFF-DCF9-49E4-81D0-3BF37BC004F4}"/>
              </a:ext>
            </a:extLst>
          </p:cNvPr>
          <p:cNvPicPr>
            <a:picLocks noChangeAspect="1"/>
          </p:cNvPicPr>
          <p:nvPr/>
        </p:nvPicPr>
        <p:blipFill rotWithShape="1">
          <a:blip r:embed="rId3"/>
          <a:srcRect l="65751" t="23101" r="11792" b="66461"/>
          <a:stretch/>
        </p:blipFill>
        <p:spPr>
          <a:xfrm>
            <a:off x="261565" y="2331086"/>
            <a:ext cx="8620870" cy="2195828"/>
          </a:xfrm>
          <a:prstGeom prst="rect">
            <a:avLst/>
          </a:prstGeom>
        </p:spPr>
      </p:pic>
      <p:pic>
        <p:nvPicPr>
          <p:cNvPr id="6" name="Imagen 5">
            <a:extLst>
              <a:ext uri="{FF2B5EF4-FFF2-40B4-BE49-F238E27FC236}">
                <a16:creationId xmlns:a16="http://schemas.microsoft.com/office/drawing/2014/main" xmlns="" id="{CA05D7D9-7B27-4FC5-AB37-AED54CB6C0CF}"/>
              </a:ext>
            </a:extLst>
          </p:cNvPr>
          <p:cNvPicPr>
            <a:picLocks noChangeAspect="1"/>
          </p:cNvPicPr>
          <p:nvPr/>
        </p:nvPicPr>
        <p:blipFill>
          <a:blip r:embed="rId4"/>
          <a:stretch>
            <a:fillRect/>
          </a:stretch>
        </p:blipFill>
        <p:spPr>
          <a:xfrm>
            <a:off x="261565" y="188640"/>
            <a:ext cx="1862163" cy="1584177"/>
          </a:xfrm>
          <a:prstGeom prst="rect">
            <a:avLst/>
          </a:prstGeom>
        </p:spPr>
      </p:pic>
    </p:spTree>
    <p:extLst>
      <p:ext uri="{BB962C8B-B14F-4D97-AF65-F5344CB8AC3E}">
        <p14:creationId xmlns:p14="http://schemas.microsoft.com/office/powerpoint/2010/main" val="119498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a:t>Importante:</a:t>
            </a:r>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7202" y="3387460"/>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23728" y="4223261"/>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68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288032"/>
          </a:xfrm>
        </p:spPr>
        <p:txBody>
          <a:bodyPr>
            <a:normAutofit fontScale="90000"/>
          </a:bodyPr>
          <a:lstStyle/>
          <a:p>
            <a:r>
              <a:rPr lang="es-ES" dirty="0"/>
              <a:t>El valor de la Amistad</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19" y="-5755"/>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a:extLst>
              <a:ext uri="{FF2B5EF4-FFF2-40B4-BE49-F238E27FC236}">
                <a16:creationId xmlns:a16="http://schemas.microsoft.com/office/drawing/2014/main" xmlns="" id="{B9A14CCD-CBC4-4A54-AD2B-34899113F1DF}"/>
              </a:ext>
            </a:extLst>
          </p:cNvPr>
          <p:cNvSpPr txBox="1"/>
          <p:nvPr/>
        </p:nvSpPr>
        <p:spPr>
          <a:xfrm>
            <a:off x="457199" y="1103115"/>
            <a:ext cx="8147249" cy="4431983"/>
          </a:xfrm>
          <a:prstGeom prst="rect">
            <a:avLst/>
          </a:prstGeom>
          <a:noFill/>
        </p:spPr>
        <p:txBody>
          <a:bodyPr wrap="square">
            <a:spAutoFit/>
          </a:bodyPr>
          <a:lstStyle/>
          <a:p>
            <a:r>
              <a:rPr lang="es-ES" dirty="0"/>
              <a:t>1.-Lee el texto que habla sobre </a:t>
            </a:r>
            <a:r>
              <a:rPr lang="es-ES" dirty="0" smtClean="0"/>
              <a:t> </a:t>
            </a:r>
            <a:r>
              <a:rPr lang="es-ES" dirty="0"/>
              <a:t>la amistad y comparte </a:t>
            </a:r>
            <a:r>
              <a:rPr lang="es-ES" dirty="0" smtClean="0"/>
              <a:t>tu </a:t>
            </a:r>
            <a:r>
              <a:rPr lang="es-ES" dirty="0"/>
              <a:t>opinión sobre lo leído.</a:t>
            </a:r>
          </a:p>
          <a:p>
            <a:endParaRPr lang="es-ES" dirty="0"/>
          </a:p>
          <a:p>
            <a:endParaRPr lang="es-ES" dirty="0"/>
          </a:p>
          <a:p>
            <a:pPr algn="just"/>
            <a:r>
              <a:rPr lang="es-ES" sz="2400" dirty="0"/>
              <a:t> </a:t>
            </a:r>
            <a:r>
              <a:rPr lang="es-ES" sz="3600" dirty="0"/>
              <a:t>La amistad </a:t>
            </a:r>
            <a:r>
              <a:rPr lang="es-ES" sz="2400" dirty="0"/>
              <a:t>es un bien preciado y un tesoro para nuestra alma, es una especie de hilo que une a las personas con una fuerza superior, el valor de la amistad radica en el </a:t>
            </a:r>
            <a:r>
              <a:rPr lang="es-ES" sz="2400" b="1" u="sng" dirty="0"/>
              <a:t>respeto, tolerancia, amor y armonía</a:t>
            </a:r>
            <a:r>
              <a:rPr lang="es-ES" sz="2400" dirty="0"/>
              <a:t>. Tener amigos es un preciado regalo, por lo que debemos considerarlo como una gran bendición del universo para nuestras vidas. Cuando dos personas se agradan, se establece entre ellas un hermoso y sutil vínculo, en la que se forma una especie de hilo de oro, el cual se debe conservar. </a:t>
            </a:r>
          </a:p>
        </p:txBody>
      </p:sp>
    </p:spTree>
    <p:extLst>
      <p:ext uri="{BB962C8B-B14F-4D97-AF65-F5344CB8AC3E}">
        <p14:creationId xmlns:p14="http://schemas.microsoft.com/office/powerpoint/2010/main" val="277564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C4D9DC-17DE-456C-B51C-DBB1C0F20E35}"/>
              </a:ext>
            </a:extLst>
          </p:cNvPr>
          <p:cNvSpPr>
            <a:spLocks noGrp="1"/>
          </p:cNvSpPr>
          <p:nvPr>
            <p:ph type="title"/>
          </p:nvPr>
        </p:nvSpPr>
        <p:spPr/>
        <p:txBody>
          <a:bodyPr/>
          <a:lstStyle/>
          <a:p>
            <a:r>
              <a:rPr lang="es-CL" dirty="0"/>
              <a:t>VALOR - AMISTAD</a:t>
            </a:r>
          </a:p>
        </p:txBody>
      </p:sp>
      <p:pic>
        <p:nvPicPr>
          <p:cNvPr id="5" name="Imagen 4">
            <a:extLst>
              <a:ext uri="{FF2B5EF4-FFF2-40B4-BE49-F238E27FC236}">
                <a16:creationId xmlns:a16="http://schemas.microsoft.com/office/drawing/2014/main" xmlns="" id="{83EC92EE-7314-4B2A-9545-4964975FAB85}"/>
              </a:ext>
            </a:extLst>
          </p:cNvPr>
          <p:cNvPicPr>
            <a:picLocks noChangeAspect="1"/>
          </p:cNvPicPr>
          <p:nvPr/>
        </p:nvPicPr>
        <p:blipFill>
          <a:blip r:embed="rId2"/>
          <a:stretch>
            <a:fillRect/>
          </a:stretch>
        </p:blipFill>
        <p:spPr>
          <a:xfrm>
            <a:off x="251520" y="1047750"/>
            <a:ext cx="8640960" cy="5261570"/>
          </a:xfrm>
          <a:prstGeom prst="rect">
            <a:avLst/>
          </a:prstGeom>
        </p:spPr>
      </p:pic>
    </p:spTree>
    <p:extLst>
      <p:ext uri="{BB962C8B-B14F-4D97-AF65-F5344CB8AC3E}">
        <p14:creationId xmlns:p14="http://schemas.microsoft.com/office/powerpoint/2010/main" val="87613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3E18FA-6C70-4375-93AD-FF9A2E8B8239}"/>
              </a:ext>
            </a:extLst>
          </p:cNvPr>
          <p:cNvSpPr>
            <a:spLocks noGrp="1"/>
          </p:cNvSpPr>
          <p:nvPr>
            <p:ph type="title"/>
          </p:nvPr>
        </p:nvSpPr>
        <p:spPr/>
        <p:txBody>
          <a:bodyPr/>
          <a:lstStyle/>
          <a:p>
            <a:r>
              <a:rPr lang="es-CL" dirty="0"/>
              <a:t>VALOR  AMISTAD</a:t>
            </a:r>
          </a:p>
        </p:txBody>
      </p:sp>
      <p:pic>
        <p:nvPicPr>
          <p:cNvPr id="5" name="Imagen 4">
            <a:extLst>
              <a:ext uri="{FF2B5EF4-FFF2-40B4-BE49-F238E27FC236}">
                <a16:creationId xmlns:a16="http://schemas.microsoft.com/office/drawing/2014/main" xmlns="" id="{2F888F64-68D9-4A16-8641-A1446E83A4B0}"/>
              </a:ext>
            </a:extLst>
          </p:cNvPr>
          <p:cNvPicPr>
            <a:picLocks noChangeAspect="1"/>
          </p:cNvPicPr>
          <p:nvPr/>
        </p:nvPicPr>
        <p:blipFill>
          <a:blip r:embed="rId2"/>
          <a:stretch>
            <a:fillRect/>
          </a:stretch>
        </p:blipFill>
        <p:spPr>
          <a:xfrm>
            <a:off x="107504" y="1551154"/>
            <a:ext cx="2597274" cy="3534030"/>
          </a:xfrm>
          <a:prstGeom prst="rect">
            <a:avLst/>
          </a:prstGeom>
        </p:spPr>
      </p:pic>
      <p:sp>
        <p:nvSpPr>
          <p:cNvPr id="14" name="CuadroTexto 13">
            <a:extLst>
              <a:ext uri="{FF2B5EF4-FFF2-40B4-BE49-F238E27FC236}">
                <a16:creationId xmlns:a16="http://schemas.microsoft.com/office/drawing/2014/main" xmlns="" id="{F80D97B0-CA27-4E75-A5AF-B2ED4B12B8E8}"/>
              </a:ext>
            </a:extLst>
          </p:cNvPr>
          <p:cNvSpPr txBox="1"/>
          <p:nvPr/>
        </p:nvSpPr>
        <p:spPr>
          <a:xfrm>
            <a:off x="3054474" y="1196752"/>
            <a:ext cx="6089526" cy="5262979"/>
          </a:xfrm>
          <a:prstGeom prst="rect">
            <a:avLst/>
          </a:prstGeom>
          <a:noFill/>
        </p:spPr>
        <p:txBody>
          <a:bodyPr wrap="square">
            <a:spAutoFit/>
          </a:bodyPr>
          <a:lstStyle/>
          <a:p>
            <a:r>
              <a:rPr lang="es-ES" sz="2800" dirty="0"/>
              <a:t>La amistad tiene relación con el </a:t>
            </a:r>
            <a:r>
              <a:rPr lang="es-ES" sz="2800" b="1" u="sng" dirty="0"/>
              <a:t>afecto, simpatía, lealtad y confianza</a:t>
            </a:r>
            <a:r>
              <a:rPr lang="es-ES" sz="2800" dirty="0"/>
              <a:t> que se establece entre personas que no son familia. </a:t>
            </a:r>
            <a:r>
              <a:rPr lang="es-ES" sz="2800" dirty="0" smtClean="0"/>
              <a:t>Pueden </a:t>
            </a:r>
            <a:r>
              <a:rPr lang="es-ES" sz="2800" dirty="0"/>
              <a:t>nacer en los más diversos contextos y situaciones:</a:t>
            </a:r>
          </a:p>
          <a:p>
            <a:r>
              <a:rPr lang="es-ES" sz="2800" dirty="0"/>
              <a:t>* El lugar donde vivimos.</a:t>
            </a:r>
          </a:p>
          <a:p>
            <a:pPr marL="457200" indent="-457200">
              <a:buFont typeface="Arial" panose="020B0604020202020204" pitchFamily="34" charset="0"/>
              <a:buChar char="•"/>
            </a:pPr>
            <a:r>
              <a:rPr lang="es-ES" sz="2800" dirty="0"/>
              <a:t>El sitio donde trabajamos.</a:t>
            </a:r>
          </a:p>
          <a:p>
            <a:pPr marL="457200" indent="-457200">
              <a:buFont typeface="Arial" panose="020B0604020202020204" pitchFamily="34" charset="0"/>
              <a:buChar char="•"/>
            </a:pPr>
            <a:r>
              <a:rPr lang="es-ES" sz="2800" dirty="0"/>
              <a:t> La escuela.</a:t>
            </a:r>
          </a:p>
          <a:p>
            <a:pPr marL="457200" indent="-457200">
              <a:buFont typeface="Arial" panose="020B0604020202020204" pitchFamily="34" charset="0"/>
              <a:buChar char="•"/>
            </a:pPr>
            <a:r>
              <a:rPr lang="es-ES" sz="2800" dirty="0"/>
              <a:t>La universidad.</a:t>
            </a:r>
          </a:p>
          <a:p>
            <a:pPr marL="457200" indent="-457200">
              <a:buFont typeface="Arial" panose="020B0604020202020204" pitchFamily="34" charset="0"/>
              <a:buChar char="•"/>
            </a:pPr>
            <a:r>
              <a:rPr lang="es-ES" sz="2800" dirty="0"/>
              <a:t>Fiestas, reuniones, a través de otros</a:t>
            </a:r>
          </a:p>
          <a:p>
            <a:r>
              <a:rPr lang="es-ES" sz="2800" dirty="0"/>
              <a:t>amigos y amigas.</a:t>
            </a:r>
          </a:p>
          <a:p>
            <a:r>
              <a:rPr lang="es-ES" sz="2800" dirty="0"/>
              <a:t> *Redes sociales, etc.…</a:t>
            </a:r>
            <a:endParaRPr lang="es-CL" sz="2800" dirty="0"/>
          </a:p>
        </p:txBody>
      </p:sp>
    </p:spTree>
    <p:extLst>
      <p:ext uri="{BB962C8B-B14F-4D97-AF65-F5344CB8AC3E}">
        <p14:creationId xmlns:p14="http://schemas.microsoft.com/office/powerpoint/2010/main" val="221768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0485" y="260648"/>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a:extLst>
              <a:ext uri="{FF2B5EF4-FFF2-40B4-BE49-F238E27FC236}">
                <a16:creationId xmlns:a16="http://schemas.microsoft.com/office/drawing/2014/main" xmlns="" id="{9D60E300-6858-469C-A63E-314D3A7EBAC7}"/>
              </a:ext>
            </a:extLst>
          </p:cNvPr>
          <p:cNvPicPr>
            <a:picLocks noChangeAspect="1"/>
          </p:cNvPicPr>
          <p:nvPr/>
        </p:nvPicPr>
        <p:blipFill>
          <a:blip r:embed="rId4"/>
          <a:stretch>
            <a:fillRect/>
          </a:stretch>
        </p:blipFill>
        <p:spPr>
          <a:xfrm>
            <a:off x="395536" y="46044"/>
            <a:ext cx="2810802" cy="3550487"/>
          </a:xfrm>
          <a:prstGeom prst="rect">
            <a:avLst/>
          </a:prstGeom>
        </p:spPr>
      </p:pic>
      <p:pic>
        <p:nvPicPr>
          <p:cNvPr id="10" name="Imagen 9">
            <a:extLst>
              <a:ext uri="{FF2B5EF4-FFF2-40B4-BE49-F238E27FC236}">
                <a16:creationId xmlns:a16="http://schemas.microsoft.com/office/drawing/2014/main" xmlns="" id="{EEC2347B-C1AC-48D5-99CC-676D17157B40}"/>
              </a:ext>
            </a:extLst>
          </p:cNvPr>
          <p:cNvPicPr>
            <a:picLocks noChangeAspect="1"/>
          </p:cNvPicPr>
          <p:nvPr/>
        </p:nvPicPr>
        <p:blipFill>
          <a:blip r:embed="rId5"/>
          <a:stretch>
            <a:fillRect/>
          </a:stretch>
        </p:blipFill>
        <p:spPr>
          <a:xfrm>
            <a:off x="3241208" y="25631"/>
            <a:ext cx="4787176" cy="4286250"/>
          </a:xfrm>
          <a:prstGeom prst="rect">
            <a:avLst/>
          </a:prstGeom>
        </p:spPr>
      </p:pic>
      <p:pic>
        <p:nvPicPr>
          <p:cNvPr id="12" name="Imagen 11">
            <a:extLst>
              <a:ext uri="{FF2B5EF4-FFF2-40B4-BE49-F238E27FC236}">
                <a16:creationId xmlns:a16="http://schemas.microsoft.com/office/drawing/2014/main" xmlns="" id="{31A84243-687D-416A-8FDE-3CC9D621BD89}"/>
              </a:ext>
            </a:extLst>
          </p:cNvPr>
          <p:cNvPicPr>
            <a:picLocks noChangeAspect="1"/>
          </p:cNvPicPr>
          <p:nvPr/>
        </p:nvPicPr>
        <p:blipFill>
          <a:blip r:embed="rId6"/>
          <a:stretch>
            <a:fillRect/>
          </a:stretch>
        </p:blipFill>
        <p:spPr>
          <a:xfrm>
            <a:off x="323528" y="3629188"/>
            <a:ext cx="2882810" cy="1409700"/>
          </a:xfrm>
          <a:prstGeom prst="rect">
            <a:avLst/>
          </a:prstGeom>
        </p:spPr>
      </p:pic>
      <p:pic>
        <p:nvPicPr>
          <p:cNvPr id="13" name="Imagen 12">
            <a:extLst>
              <a:ext uri="{FF2B5EF4-FFF2-40B4-BE49-F238E27FC236}">
                <a16:creationId xmlns:a16="http://schemas.microsoft.com/office/drawing/2014/main" xmlns="" id="{5A9D23BD-B872-4EE6-B182-7E80247AD5A9}"/>
              </a:ext>
            </a:extLst>
          </p:cNvPr>
          <p:cNvPicPr>
            <a:picLocks noChangeAspect="1"/>
          </p:cNvPicPr>
          <p:nvPr/>
        </p:nvPicPr>
        <p:blipFill>
          <a:blip r:embed="rId7"/>
          <a:stretch>
            <a:fillRect/>
          </a:stretch>
        </p:blipFill>
        <p:spPr>
          <a:xfrm>
            <a:off x="3347864" y="3376837"/>
            <a:ext cx="3530882" cy="3292523"/>
          </a:xfrm>
          <a:prstGeom prst="rect">
            <a:avLst/>
          </a:prstGeom>
        </p:spPr>
      </p:pic>
      <p:pic>
        <p:nvPicPr>
          <p:cNvPr id="14" name="Imagen 13">
            <a:extLst>
              <a:ext uri="{FF2B5EF4-FFF2-40B4-BE49-F238E27FC236}">
                <a16:creationId xmlns:a16="http://schemas.microsoft.com/office/drawing/2014/main" xmlns="" id="{4ADA11CD-203E-46BE-A3EE-702F01EC06F8}"/>
              </a:ext>
            </a:extLst>
          </p:cNvPr>
          <p:cNvPicPr>
            <a:picLocks noChangeAspect="1"/>
          </p:cNvPicPr>
          <p:nvPr/>
        </p:nvPicPr>
        <p:blipFill>
          <a:blip r:embed="rId8"/>
          <a:stretch>
            <a:fillRect/>
          </a:stretch>
        </p:blipFill>
        <p:spPr>
          <a:xfrm>
            <a:off x="323529" y="5062063"/>
            <a:ext cx="2917680" cy="1790700"/>
          </a:xfrm>
          <a:prstGeom prst="rect">
            <a:avLst/>
          </a:prstGeom>
        </p:spPr>
      </p:pic>
      <p:pic>
        <p:nvPicPr>
          <p:cNvPr id="15" name="Imagen 14">
            <a:extLst>
              <a:ext uri="{FF2B5EF4-FFF2-40B4-BE49-F238E27FC236}">
                <a16:creationId xmlns:a16="http://schemas.microsoft.com/office/drawing/2014/main" xmlns="" id="{06599E77-FDB8-4106-9D01-E67C3697DC46}"/>
              </a:ext>
            </a:extLst>
          </p:cNvPr>
          <p:cNvPicPr>
            <a:picLocks noChangeAspect="1"/>
          </p:cNvPicPr>
          <p:nvPr/>
        </p:nvPicPr>
        <p:blipFill>
          <a:blip r:embed="rId9"/>
          <a:stretch>
            <a:fillRect/>
          </a:stretch>
        </p:blipFill>
        <p:spPr>
          <a:xfrm>
            <a:off x="6985401" y="4311881"/>
            <a:ext cx="1333500" cy="2357479"/>
          </a:xfrm>
          <a:prstGeom prst="rect">
            <a:avLst/>
          </a:prstGeom>
        </p:spPr>
      </p:pic>
    </p:spTree>
    <p:extLst>
      <p:ext uri="{BB962C8B-B14F-4D97-AF65-F5344CB8AC3E}">
        <p14:creationId xmlns:p14="http://schemas.microsoft.com/office/powerpoint/2010/main" val="198144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987292-BD1F-4ED7-87DF-5AA8CABFD8D4}"/>
              </a:ext>
            </a:extLst>
          </p:cNvPr>
          <p:cNvSpPr>
            <a:spLocks noGrp="1"/>
          </p:cNvSpPr>
          <p:nvPr>
            <p:ph type="title"/>
          </p:nvPr>
        </p:nvSpPr>
        <p:spPr>
          <a:xfrm>
            <a:off x="457200" y="274638"/>
            <a:ext cx="6347048" cy="634082"/>
          </a:xfrm>
        </p:spPr>
        <p:txBody>
          <a:bodyPr>
            <a:normAutofit fontScale="90000"/>
          </a:bodyPr>
          <a:lstStyle/>
          <a:p>
            <a:r>
              <a:rPr lang="es-CL" dirty="0"/>
              <a:t>FÁBULA DE AMISTAD </a:t>
            </a:r>
            <a:br>
              <a:rPr lang="es-CL" dirty="0"/>
            </a:br>
            <a:endParaRPr lang="es-CL" dirty="0"/>
          </a:p>
        </p:txBody>
      </p:sp>
      <p:sp>
        <p:nvSpPr>
          <p:cNvPr id="10" name="CuadroTexto 9">
            <a:extLst>
              <a:ext uri="{FF2B5EF4-FFF2-40B4-BE49-F238E27FC236}">
                <a16:creationId xmlns:a16="http://schemas.microsoft.com/office/drawing/2014/main" xmlns="" id="{94CB12B9-90EE-4666-8A99-00DEEEFD88C3}"/>
              </a:ext>
            </a:extLst>
          </p:cNvPr>
          <p:cNvSpPr txBox="1"/>
          <p:nvPr/>
        </p:nvSpPr>
        <p:spPr>
          <a:xfrm>
            <a:off x="107504" y="893718"/>
            <a:ext cx="8784976" cy="6124754"/>
          </a:xfrm>
          <a:prstGeom prst="rect">
            <a:avLst/>
          </a:prstGeom>
          <a:noFill/>
        </p:spPr>
        <p:txBody>
          <a:bodyPr wrap="square">
            <a:spAutoFit/>
          </a:bodyPr>
          <a:lstStyle/>
          <a:p>
            <a:pPr algn="just"/>
            <a:r>
              <a:rPr lang="es-ES" sz="2800" dirty="0"/>
              <a:t>Obligada por la sed, una hormiga bajó a un arroyo; arrastrada por la </a:t>
            </a:r>
            <a:r>
              <a:rPr lang="es-ES" sz="2800" dirty="0" smtClean="0"/>
              <a:t>corriente </a:t>
            </a:r>
            <a:r>
              <a:rPr lang="es-ES" sz="2800" dirty="0"/>
              <a:t>se encontró a punto de morir </a:t>
            </a:r>
            <a:r>
              <a:rPr lang="es-ES" sz="2800" dirty="0" smtClean="0"/>
              <a:t>ahogada. </a:t>
            </a:r>
            <a:r>
              <a:rPr lang="es-ES" sz="2800" dirty="0"/>
              <a:t>Una paloma que se encontraba en una rama cercana observó la emergencia; desprendiendo del árbol una ramita, la arrojó a la corriente, montó encima a la hormiga y la salvó. La hormiga, muy agradecida, aseguró a su nueva amiga que si tenía ocasión le devolvería el favor, aunque siendo tan pequeña no sabía cómo podría serle útil a la paloma. </a:t>
            </a:r>
          </a:p>
          <a:p>
            <a:pPr algn="just"/>
            <a:r>
              <a:rPr lang="es-ES" sz="2800" dirty="0"/>
              <a:t>Al poco tiempo, un cazador de pájaros se alistó para cazar a la paloma. La hormiga, que se encontraba cerca, al ver la emergencia lo picó en el talón haciéndole soltar su arma. El instante fue aprovechado por la paloma para levantar el vuelo, y así la hormiga pudo devolver el favor a su amiga.</a:t>
            </a:r>
            <a:endParaRPr lang="es-CL" sz="2800" dirty="0"/>
          </a:p>
        </p:txBody>
      </p:sp>
      <p:pic>
        <p:nvPicPr>
          <p:cNvPr id="11" name="Imagen 10">
            <a:extLst>
              <a:ext uri="{FF2B5EF4-FFF2-40B4-BE49-F238E27FC236}">
                <a16:creationId xmlns:a16="http://schemas.microsoft.com/office/drawing/2014/main" xmlns="" id="{60D32B45-7FCD-4D09-99AD-7E5AC7ABC3EB}"/>
              </a:ext>
            </a:extLst>
          </p:cNvPr>
          <p:cNvPicPr>
            <a:picLocks noChangeAspect="1"/>
          </p:cNvPicPr>
          <p:nvPr/>
        </p:nvPicPr>
        <p:blipFill>
          <a:blip r:embed="rId2"/>
          <a:stretch>
            <a:fillRect/>
          </a:stretch>
        </p:blipFill>
        <p:spPr>
          <a:xfrm>
            <a:off x="6263580" y="0"/>
            <a:ext cx="2628900" cy="908720"/>
          </a:xfrm>
          <a:prstGeom prst="rect">
            <a:avLst/>
          </a:prstGeom>
        </p:spPr>
      </p:pic>
    </p:spTree>
    <p:extLst>
      <p:ext uri="{BB962C8B-B14F-4D97-AF65-F5344CB8AC3E}">
        <p14:creationId xmlns:p14="http://schemas.microsoft.com/office/powerpoint/2010/main" val="24258767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2321</TotalTime>
  <Words>680</Words>
  <Application>Microsoft Office PowerPoint</Application>
  <PresentationFormat>Presentación en pantalla (4:3)</PresentationFormat>
  <Paragraphs>73</Paragraphs>
  <Slides>12</Slides>
  <Notes>0</Notes>
  <HiddenSlides>0</HiddenSlides>
  <MMClips>0</MMClips>
  <ScaleCrop>false</ScaleCrop>
  <HeadingPairs>
    <vt:vector size="4" baseType="variant">
      <vt:variant>
        <vt:lpstr>Tema</vt:lpstr>
      </vt:variant>
      <vt:variant>
        <vt:i4>2</vt:i4>
      </vt:variant>
      <vt:variant>
        <vt:lpstr>Títulos de diapositiva</vt:lpstr>
      </vt:variant>
      <vt:variant>
        <vt:i4>12</vt:i4>
      </vt:variant>
    </vt:vector>
  </HeadingPairs>
  <TitlesOfParts>
    <vt:vector size="14" baseType="lpstr">
      <vt:lpstr>Tema de Office</vt:lpstr>
      <vt:lpstr>1_Tema de Office</vt:lpstr>
      <vt:lpstr>PLANIFICACIÓN  CLASES VIRTUALES SEMANA N°26 FECHA : 07 al 11 -09 RELIGIÓN</vt:lpstr>
      <vt:lpstr>Presentación de PowerPoint</vt:lpstr>
      <vt:lpstr>Presentación de PowerPoint</vt:lpstr>
      <vt:lpstr>Importante:</vt:lpstr>
      <vt:lpstr>El valor de la Amistad</vt:lpstr>
      <vt:lpstr>VALOR - AMISTAD</vt:lpstr>
      <vt:lpstr>VALOR  AMISTAD</vt:lpstr>
      <vt:lpstr>Presentación de PowerPoint</vt:lpstr>
      <vt:lpstr>FÁBULA DE AMISTAD  </vt:lpstr>
      <vt:lpstr>ACTIVIDAD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HP</cp:lastModifiedBy>
  <cp:revision>93</cp:revision>
  <dcterms:created xsi:type="dcterms:W3CDTF">2020-07-06T03:06:52Z</dcterms:created>
  <dcterms:modified xsi:type="dcterms:W3CDTF">2020-09-09T19:10:09Z</dcterms:modified>
</cp:coreProperties>
</file>