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256" r:id="rId4"/>
    <p:sldId id="295" r:id="rId5"/>
    <p:sldId id="294" r:id="rId6"/>
    <p:sldId id="258" r:id="rId7"/>
    <p:sldId id="304" r:id="rId8"/>
    <p:sldId id="305" r:id="rId9"/>
    <p:sldId id="308" r:id="rId10"/>
    <p:sldId id="307" r:id="rId11"/>
    <p:sldId id="301" r:id="rId12"/>
    <p:sldId id="306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Orientación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SEMANA 29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12 octubre al 16 de octubre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23528" y="1297510"/>
            <a:ext cx="8352928" cy="5227834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 smtClean="0"/>
              <a:t>2.- Observa las siguientes imágenes y  comenta en qué se diferencian unas de otras y busca tus diferencias con las de tu amigo.</a:t>
            </a:r>
          </a:p>
          <a:p>
            <a:pPr algn="l"/>
            <a:endParaRPr lang="es-CL" sz="2400" b="1" dirty="0" smtClean="0"/>
          </a:p>
          <a:p>
            <a:pPr algn="l"/>
            <a:endParaRPr lang="es-CL" sz="2400" b="1" dirty="0" smtClean="0"/>
          </a:p>
          <a:p>
            <a:endParaRPr lang="es-CL" sz="2800" b="1" dirty="0"/>
          </a:p>
          <a:p>
            <a:endParaRPr lang="es-CL" sz="2800" b="1" dirty="0" smtClean="0"/>
          </a:p>
          <a:p>
            <a:endParaRPr lang="es-CL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3" y="3789040"/>
            <a:ext cx="1876280" cy="171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3485"/>
            <a:ext cx="1743075" cy="171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61" y="3764282"/>
            <a:ext cx="3028950" cy="171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Pauta de autoevaluación </a:t>
            </a:r>
            <a:r>
              <a:rPr lang="es-CL" sz="2700" dirty="0" smtClean="0"/>
              <a:t>(explique para qué sirve)</a:t>
            </a:r>
            <a:endParaRPr lang="es-CL" sz="2700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917507"/>
              </p:ext>
            </p:extLst>
          </p:nvPr>
        </p:nvGraphicFramePr>
        <p:xfrm>
          <a:off x="457200" y="1600200"/>
          <a:ext cx="7077472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928"/>
                <a:gridCol w="288032"/>
                <a:gridCol w="648072"/>
                <a:gridCol w="504056"/>
                <a:gridCol w="370384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CONDUCTAS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MPV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AV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Acepto  a</a:t>
                      </a:r>
                      <a:r>
                        <a:rPr lang="es-CL" baseline="0" dirty="0" smtClean="0"/>
                        <a:t> mis compañeros  aunque piensen y actúen diferente a mí.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Cuando</a:t>
                      </a:r>
                      <a:r>
                        <a:rPr lang="es-CL" baseline="0" dirty="0" smtClean="0"/>
                        <a:t> conozco a un amigo nuevo me tomo el tiempo de conocerlo y aceptarlo tal como es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Comparto</a:t>
                      </a:r>
                      <a:r>
                        <a:rPr lang="es-CL" baseline="0" dirty="0" smtClean="0"/>
                        <a:t> con mis compañeros de buena manera aunque sean diferentes a mi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Me burlo de las personas que son diferentes</a:t>
                      </a:r>
                      <a:r>
                        <a:rPr lang="es-CL" baseline="0" dirty="0" smtClean="0"/>
                        <a:t> a mi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Acepto</a:t>
                      </a:r>
                      <a:r>
                        <a:rPr lang="es-CL" baseline="0" dirty="0" smtClean="0"/>
                        <a:t> a todos con respeto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Comparto con todos mis compañeros sin discriminar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Siempre</a:t>
                      </a:r>
                      <a:r>
                        <a:rPr lang="es-CL" baseline="0" dirty="0" smtClean="0"/>
                        <a:t> pienso que todos somos diferentes y eso es bueno y hay que respetarlo.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17499"/>
              </p:ext>
            </p:extLst>
          </p:nvPr>
        </p:nvGraphicFramePr>
        <p:xfrm>
          <a:off x="467544" y="5868497"/>
          <a:ext cx="194421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864097"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N: Nunca</a:t>
                      </a:r>
                    </a:p>
                    <a:p>
                      <a:r>
                        <a:rPr lang="es-CL" sz="1400" dirty="0" smtClean="0"/>
                        <a:t>MPV: Muy pocas veces</a:t>
                      </a:r>
                    </a:p>
                    <a:p>
                      <a:r>
                        <a:rPr lang="es-CL" sz="1400" dirty="0" smtClean="0"/>
                        <a:t>AV: Algunas veces</a:t>
                      </a:r>
                    </a:p>
                    <a:p>
                      <a:r>
                        <a:rPr lang="es-CL" sz="1400" dirty="0" smtClean="0"/>
                        <a:t>S: Siempre</a:t>
                      </a:r>
                      <a:endParaRPr lang="es-CL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50822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251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</a:t>
            </a:r>
          </a:p>
          <a:p>
            <a:pPr algn="ctr"/>
            <a:r>
              <a:rPr lang="es-CL" sz="2000" b="1" dirty="0" smtClean="0"/>
              <a:t>SEMANA 29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u="sng" dirty="0" smtClean="0"/>
              <a:t>INDICADORES DE EVALUACIÓN PARA EL OA</a:t>
            </a:r>
          </a:p>
          <a:p>
            <a:pPr algn="ctr"/>
            <a:endParaRPr lang="es-CL" b="1" u="sng" dirty="0" smtClean="0"/>
          </a:p>
          <a:p>
            <a:r>
              <a:rPr lang="es-CL" dirty="0" smtClean="0"/>
              <a:t>-Identifican </a:t>
            </a:r>
            <a:r>
              <a:rPr lang="es-CL" dirty="0"/>
              <a:t>conductas que son negativas en las relaciones interpersonales</a:t>
            </a:r>
            <a:r>
              <a:rPr lang="es-CL" dirty="0" smtClean="0"/>
              <a:t>.</a:t>
            </a:r>
          </a:p>
          <a:p>
            <a:endParaRPr lang="es-CL" dirty="0"/>
          </a:p>
          <a:p>
            <a:r>
              <a:rPr lang="es-CL" dirty="0" smtClean="0"/>
              <a:t>1.-  </a:t>
            </a:r>
            <a:r>
              <a:rPr lang="es-CL" dirty="0" smtClean="0"/>
              <a:t>¿Qué </a:t>
            </a:r>
            <a:r>
              <a:rPr lang="es-CL" dirty="0" smtClean="0"/>
              <a:t>es la diversidad?</a:t>
            </a:r>
          </a:p>
          <a:p>
            <a:r>
              <a:rPr lang="es-CL" dirty="0" smtClean="0"/>
              <a:t>2.- </a:t>
            </a:r>
            <a:r>
              <a:rPr lang="es-CL" dirty="0" smtClean="0"/>
              <a:t>¿Cómo </a:t>
            </a:r>
            <a:r>
              <a:rPr lang="es-CL" dirty="0" smtClean="0"/>
              <a:t>debo tratar a las personas que son diferentes a mí ?</a:t>
            </a:r>
          </a:p>
          <a:p>
            <a:r>
              <a:rPr lang="es-CL" dirty="0" smtClean="0"/>
              <a:t>3</a:t>
            </a:r>
            <a:r>
              <a:rPr lang="es-CL" smtClean="0"/>
              <a:t>.- </a:t>
            </a:r>
            <a:r>
              <a:rPr lang="es-CL" smtClean="0"/>
              <a:t>¿Por </a:t>
            </a:r>
            <a:r>
              <a:rPr lang="es-CL" dirty="0" smtClean="0"/>
              <a:t>qué es importante respetar las diferencias?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 smtClean="0"/>
              <a:t>Correo: de profesora jefe</a:t>
            </a:r>
          </a:p>
          <a:p>
            <a:pPr algn="ctr"/>
            <a:r>
              <a:rPr lang="es-CL" dirty="0" smtClean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513660"/>
              </p:ext>
            </p:extLst>
          </p:nvPr>
        </p:nvGraphicFramePr>
        <p:xfrm>
          <a:off x="467544" y="544457"/>
          <a:ext cx="8136904" cy="5260805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/SEGUNDO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AÑO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Manifestar actitudes de solidaridad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respeto, que favorezcan la convivencia, como: utilizar formas de buen trato, actuar respetuosamente y compartir con los pares. 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aseline="0" dirty="0" smtClean="0"/>
                        <a:t>Identifican conductas que son negativas en las relaciones interpersonales.</a:t>
                      </a:r>
                      <a:endParaRPr lang="es-CL" sz="16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que favorezcan la convivencia escolar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Manifestar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de solidaridad y respeto que favorezcan la convivencia.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dirty="0" smtClean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2606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 smtClean="0">
                <a:solidFill>
                  <a:srgbClr val="FF0000"/>
                </a:solidFill>
              </a:rPr>
              <a:t>Sugerencia</a:t>
            </a:r>
          </a:p>
          <a:p>
            <a:r>
              <a:rPr lang="es-CL" sz="1600" i="1" dirty="0" smtClean="0">
                <a:solidFill>
                  <a:srgbClr val="FF0000"/>
                </a:solidFill>
              </a:rPr>
              <a:t>De reglas virtuales. Puede usar otras</a:t>
            </a:r>
            <a:endParaRPr lang="es-CL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451" y="116632"/>
            <a:ext cx="224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 smtClean="0">
                <a:solidFill>
                  <a:srgbClr val="FF0000"/>
                </a:solidFill>
              </a:rPr>
              <a:t>Sugerencia para usar en sus presentaciones</a:t>
            </a:r>
          </a:p>
          <a:p>
            <a:r>
              <a:rPr lang="es-CL" i="1" dirty="0" smtClean="0">
                <a:solidFill>
                  <a:srgbClr val="FF0000"/>
                </a:solidFill>
              </a:rPr>
              <a:t>*optativo </a:t>
            </a:r>
            <a:endParaRPr lang="es-CL" i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3888432"/>
          </a:xfrm>
        </p:spPr>
        <p:txBody>
          <a:bodyPr>
            <a:normAutofit/>
          </a:bodyPr>
          <a:lstStyle/>
          <a:p>
            <a:pPr algn="just"/>
            <a:endParaRPr lang="es-CL" sz="3000" b="1" dirty="0" smtClean="0"/>
          </a:p>
          <a:p>
            <a:r>
              <a:rPr lang="es-CL" sz="5400" b="1" dirty="0" smtClean="0">
                <a:solidFill>
                  <a:schemeClr val="tx2"/>
                </a:solidFill>
              </a:rPr>
              <a:t>¿Qué es la diversidad?</a:t>
            </a:r>
          </a:p>
          <a:p>
            <a:pPr algn="just"/>
            <a:endParaRPr lang="es-CL" sz="3000" b="1" dirty="0" smtClean="0"/>
          </a:p>
          <a:p>
            <a:pPr algn="just"/>
            <a:r>
              <a:rPr lang="es-CL" sz="3000" b="1" dirty="0" smtClean="0"/>
              <a:t> </a:t>
            </a:r>
          </a:p>
          <a:p>
            <a:pPr algn="just"/>
            <a:endParaRPr lang="es-CL" sz="4000" b="1" dirty="0" smtClean="0"/>
          </a:p>
          <a:p>
            <a:endParaRPr lang="es-CL" sz="4000" b="1" dirty="0" smtClean="0"/>
          </a:p>
          <a:p>
            <a:endParaRPr lang="es-CL" b="1" dirty="0" smtClean="0"/>
          </a:p>
          <a:p>
            <a:endParaRPr lang="es-C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REFLEXIÓN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3000" dirty="0" smtClean="0"/>
              <a:t>Observa el siguiente video y comenta con tu profesora y compañeros</a:t>
            </a:r>
          </a:p>
          <a:p>
            <a:pPr marL="0" indent="0" algn="ctr">
              <a:buNone/>
            </a:pPr>
            <a:endParaRPr lang="es-CL" sz="3000" dirty="0" smtClean="0"/>
          </a:p>
          <a:p>
            <a:pPr marL="0" indent="0" algn="ctr">
              <a:buNone/>
            </a:pPr>
            <a:r>
              <a:rPr lang="es-CL" sz="3000" dirty="0">
                <a:solidFill>
                  <a:srgbClr val="FF0000"/>
                </a:solidFill>
              </a:rPr>
              <a:t>https://www.youtube.com/watch?v=sDtaR9XqJZ0</a:t>
            </a:r>
            <a:endParaRPr lang="es-CL" sz="3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800" dirty="0" smtClean="0"/>
              <a:t>Concepto de Diversidad</a:t>
            </a:r>
            <a:endParaRPr lang="es-CL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r>
              <a:rPr lang="es-CL" dirty="0" smtClean="0"/>
              <a:t>El </a:t>
            </a:r>
            <a:r>
              <a:rPr lang="es-CL" dirty="0"/>
              <a:t>término diversidad, se refiere a la diferencia o a la distinción entre personas, animales o cosas, a la variedad, a la infinidad o a la abundancia de cosas diferentes, a la desemejanza, a la </a:t>
            </a:r>
            <a:r>
              <a:rPr lang="es-CL" dirty="0" smtClean="0"/>
              <a:t>disparidad.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669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Desarrollo de la clase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3000" dirty="0" smtClean="0"/>
              <a:t>1.-Observa el siguiente video cortometraje y menciona qué aprendizaje puedes sacar de esa situación.</a:t>
            </a:r>
          </a:p>
          <a:p>
            <a:pPr marL="0" indent="0">
              <a:buNone/>
            </a:pPr>
            <a:endParaRPr lang="es-CL" sz="3000" dirty="0"/>
          </a:p>
          <a:p>
            <a:pPr marL="0" indent="0">
              <a:buNone/>
            </a:pPr>
            <a:r>
              <a:rPr lang="es-CL" sz="3000" dirty="0">
                <a:solidFill>
                  <a:srgbClr val="FF0000"/>
                </a:solidFill>
              </a:rPr>
              <a:t>https://www.youtube.com/watch?v=4FGuJsuVbro</a:t>
            </a:r>
            <a:endParaRPr lang="es-CL" sz="3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L" sz="3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270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524</Words>
  <Application>Microsoft Office PowerPoint</Application>
  <PresentationFormat>Presentación en pantalla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1_Tema de Office</vt:lpstr>
      <vt:lpstr>PLANIFICACIÓN  CLASES VIRTUALES Orientación  SEMANA 29 FECHA : 12 octubre al 16 de octubre</vt:lpstr>
      <vt:lpstr>Presentación de PowerPoint</vt:lpstr>
      <vt:lpstr>Presentación de PowerPoint</vt:lpstr>
      <vt:lpstr>Presentación de PowerPoint</vt:lpstr>
      <vt:lpstr>Importante:</vt:lpstr>
      <vt:lpstr>Inicio Activación Conocimientos Previos</vt:lpstr>
      <vt:lpstr>REFLEXIÓN</vt:lpstr>
      <vt:lpstr>Concepto de Diversidad</vt:lpstr>
      <vt:lpstr>Desarrollo de la clase</vt:lpstr>
      <vt:lpstr>Presentación de PowerPoint</vt:lpstr>
      <vt:lpstr>Pauta de autoevaluación (explique para qué sirve)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106</cp:revision>
  <dcterms:created xsi:type="dcterms:W3CDTF">2020-07-06T03:06:52Z</dcterms:created>
  <dcterms:modified xsi:type="dcterms:W3CDTF">2020-10-07T21:23:57Z</dcterms:modified>
</cp:coreProperties>
</file>