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98" r:id="rId3"/>
    <p:sldId id="256" r:id="rId4"/>
    <p:sldId id="317" r:id="rId5"/>
    <p:sldId id="318" r:id="rId6"/>
    <p:sldId id="258" r:id="rId7"/>
    <p:sldId id="313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297" r:id="rId18"/>
    <p:sldId id="331" r:id="rId19"/>
    <p:sldId id="335" r:id="rId20"/>
    <p:sldId id="332" r:id="rId21"/>
    <p:sldId id="333" r:id="rId22"/>
    <p:sldId id="334" r:id="rId23"/>
    <p:sldId id="336" r:id="rId24"/>
    <p:sldId id="33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Salas" initials="PS" lastIdx="1" clrIdx="0">
    <p:extLst>
      <p:ext uri="{19B8F6BF-5375-455C-9EA6-DF929625EA0E}">
        <p15:presenceInfo xmlns:p15="http://schemas.microsoft.com/office/powerpoint/2012/main" xmlns="" userId="Priscila Sa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FF00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7" d="100"/>
          <a:sy n="77" d="100"/>
        </p:scale>
        <p:origin x="-109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23-10-2020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Zepyt3wg8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</a:t>
            </a:r>
            <a:r>
              <a:rPr lang="es-CL" sz="4000" b="1" dirty="0" smtClean="0"/>
              <a:t> CLASES VIRTUALES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 dirty="0" smtClean="0"/>
              <a:t>N°31 Clase 1 y 2 </a:t>
            </a:r>
            <a:r>
              <a:rPr lang="es-CL" sz="4000" dirty="0"/>
              <a:t/>
            </a:r>
            <a:br>
              <a:rPr lang="es-CL" sz="4000" dirty="0"/>
            </a:br>
            <a:r>
              <a:rPr lang="es-CL" sz="4000" dirty="0" smtClean="0"/>
              <a:t>FECHA : Octubre 2020</a:t>
            </a:r>
            <a:br>
              <a:rPr lang="es-CL" sz="4000" dirty="0" smtClean="0"/>
            </a:br>
            <a:r>
              <a:rPr lang="es-CL" sz="4000" dirty="0" smtClean="0"/>
              <a:t>LENGUAJE Y COMUNICACIÓN</a:t>
            </a:r>
            <a:br>
              <a:rPr lang="es-CL" sz="4000" dirty="0" smtClean="0"/>
            </a:br>
            <a:r>
              <a:rPr lang="es-CL" sz="4000" dirty="0" smtClean="0"/>
              <a:t>2° Básico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6984776" cy="6150040"/>
          </a:xfrm>
          <a:prstGeom prst="rect">
            <a:avLst/>
          </a:prstGeom>
        </p:spPr>
      </p:pic>
      <p:pic>
        <p:nvPicPr>
          <p:cNvPr id="5" name="Picture 2" descr="bookwor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4664"/>
            <a:ext cx="3607151" cy="504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844824"/>
            <a:ext cx="7252274" cy="4166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3429000"/>
            <a:ext cx="7224161" cy="6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8052347" cy="3600400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252147" y="4365104"/>
            <a:ext cx="2411760" cy="214920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Páginas 177 </a:t>
            </a:r>
            <a:endParaRPr lang="es-C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085184"/>
            <a:ext cx="826689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7774572" cy="11540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9" y="3356992"/>
            <a:ext cx="8102543" cy="12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32656"/>
            <a:ext cx="5264423" cy="6143891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516216" y="1412776"/>
            <a:ext cx="2339752" cy="26532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Páginas 148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2508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4968552" cy="6157708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6516216" y="1412776"/>
            <a:ext cx="2339752" cy="265326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Páginas 149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741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15634" y="182777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</a:t>
            </a:r>
          </a:p>
          <a:p>
            <a:pPr algn="ctr"/>
            <a:r>
              <a:rPr lang="es-CL" sz="2000" b="1" dirty="0" smtClean="0"/>
              <a:t>SEMANA 31 clase 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</a:t>
            </a:r>
            <a:r>
              <a:rPr lang="es-CL" dirty="0"/>
              <a:t>) </a:t>
            </a:r>
            <a:r>
              <a:rPr lang="es-CL" dirty="0" smtClean="0"/>
              <a:t>¿Se relaciona el titulo con la información ? ¿Por qué ?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2</a:t>
            </a:r>
            <a:r>
              <a:rPr lang="es-CL" dirty="0"/>
              <a:t>) </a:t>
            </a:r>
            <a:r>
              <a:rPr lang="es-CL" dirty="0" smtClean="0"/>
              <a:t>Para opinar sobre la lectura ¿Qué pasos debo seguir?</a:t>
            </a:r>
          </a:p>
          <a:p>
            <a:endParaRPr lang="es-CL" dirty="0" smtClean="0"/>
          </a:p>
          <a:p>
            <a:endParaRPr lang="es-CL" dirty="0"/>
          </a:p>
          <a:p>
            <a:r>
              <a:rPr lang="es-ES" dirty="0" smtClean="0"/>
              <a:t>3) ¿ Que opinas sobre el titulo del texto informativo?¿ Le colocarías otro titulo cuál? </a:t>
            </a:r>
            <a:endParaRPr lang="es-CL" dirty="0" smtClean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203848" y="5590169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smtClean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9024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450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Clase 2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 fontScale="92500"/>
          </a:bodyPr>
          <a:lstStyle/>
          <a:p>
            <a:pPr algn="ctr"/>
            <a:r>
              <a:rPr lang="es-CL" dirty="0" smtClean="0"/>
              <a:t>Objetivo:</a:t>
            </a:r>
            <a:r>
              <a:rPr lang="es-ES" dirty="0"/>
              <a:t>Clase 2  :Leer artículos </a:t>
            </a:r>
            <a:r>
              <a:rPr lang="es-ES" dirty="0" smtClean="0"/>
              <a:t>informativos  </a:t>
            </a:r>
            <a:r>
              <a:rPr lang="es-ES" dirty="0"/>
              <a:t>y responder preguntas de comprensión lectora 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13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046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/>
              <a:t> </a:t>
            </a:r>
            <a:endParaRPr lang="es-CL" sz="3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5256584" cy="6149860"/>
          </a:xfrm>
          <a:prstGeom prst="rect">
            <a:avLst/>
          </a:prstGeom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5716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ón 1 4"/>
          <p:cNvSpPr/>
          <p:nvPr/>
        </p:nvSpPr>
        <p:spPr>
          <a:xfrm>
            <a:off x="7308304" y="-99392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178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8"/>
            <a:ext cx="4904383" cy="61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359402"/>
              </p:ext>
            </p:extLst>
          </p:nvPr>
        </p:nvGraphicFramePr>
        <p:xfrm>
          <a:off x="467544" y="260648"/>
          <a:ext cx="8136904" cy="6446574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2°A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2°B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3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7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Leer independientemente y comprender textos no literarios (cartas, notas, instrucciones y artículos informativos) para entretenerse y ampliar su conocimiento del mundo: • extrayendo información explícita e implícita • comprendiendo la información que aportan las ilustraciones y los símbolos a un texto • formulando una opinión sobre algún aspecto de la lectura. </a:t>
                      </a:r>
                    </a:p>
                    <a:p>
                      <a:r>
                        <a:rPr lang="es-ES" sz="1400" b="1" i="0" u="none" strike="noStrike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OA8: 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gusto por la lectura, leyendo habitualmente diversos tipos de textos.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Explican oralmente o por escrito, información que han aprendido o descubierto en los textos leídos. </a:t>
                      </a:r>
                      <a:endParaRPr lang="es-CL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Contestan, oralmente o por escrito, preguntas que aluden a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explícita o implícita de un texto leído.</a:t>
                      </a:r>
                    </a:p>
                    <a:p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Comprenden la información que aportan las ilustraciones en un texto informático.</a:t>
                      </a:r>
                    </a:p>
                    <a:p>
                      <a:endParaRPr lang="es-ES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 a través de artículos informativos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1 : Reconocer la estrategia de opinar sobre la lectura a partir del texto informativo</a:t>
                      </a:r>
                    </a:p>
                    <a:p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2  :Leer artículos informativos para reconocer las características  y responder preguntas de comprensión lectora </a:t>
                      </a:r>
                    </a:p>
                    <a:p>
                      <a:endParaRPr lang="es-ES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de salida </a:t>
                      </a:r>
                      <a:endParaRPr lang="es-CL" sz="14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5256584" cy="6052305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7308304" y="-99392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179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244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6425704" cy="6197437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7308304" y="-99392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180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66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Manos a la obra en tu cuaderno de Lenguaje 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417638"/>
            <a:ext cx="6048672" cy="53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15634" y="182777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ASIGNATURA LENGUAJE Y COMUNICACIÓN</a:t>
            </a:r>
          </a:p>
          <a:p>
            <a:pPr algn="ctr"/>
            <a:r>
              <a:rPr lang="es-CL" sz="2000" b="1" dirty="0" smtClean="0"/>
              <a:t>SEMANA 31 clase 2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dirty="0" smtClean="0"/>
              <a:t>¿ Por </a:t>
            </a:r>
            <a:r>
              <a:rPr lang="es-CL" dirty="0" smtClean="0"/>
              <a:t>qué </a:t>
            </a:r>
            <a:r>
              <a:rPr lang="es-CL" dirty="0" smtClean="0"/>
              <a:t>cambia de color el pulpo?</a:t>
            </a:r>
          </a:p>
          <a:p>
            <a:endParaRPr lang="es-CL" dirty="0" smtClean="0"/>
          </a:p>
          <a:p>
            <a:r>
              <a:rPr lang="es-CL" dirty="0" smtClean="0"/>
              <a:t>2)    ¿ </a:t>
            </a:r>
            <a:r>
              <a:rPr lang="es-CL" dirty="0" smtClean="0"/>
              <a:t>Cómo </a:t>
            </a:r>
            <a:r>
              <a:rPr lang="es-CL" dirty="0" smtClean="0"/>
              <a:t>son los dientes de los tiburones blancos?</a:t>
            </a:r>
          </a:p>
          <a:p>
            <a:endParaRPr lang="es-CL" dirty="0" smtClean="0"/>
          </a:p>
          <a:p>
            <a:r>
              <a:rPr lang="es-CL" dirty="0" smtClean="0"/>
              <a:t>3)    ¿ Las imágenes se relaciones con la información del texto?¿</a:t>
            </a:r>
            <a:r>
              <a:rPr lang="es-CL" dirty="0" smtClean="0"/>
              <a:t>Qué </a:t>
            </a:r>
            <a:r>
              <a:rPr lang="es-CL" dirty="0" smtClean="0"/>
              <a:t>imagen te </a:t>
            </a:r>
            <a:r>
              <a:rPr lang="es-CL" dirty="0" smtClean="0"/>
              <a:t>llamó más </a:t>
            </a:r>
            <a:r>
              <a:rPr lang="es-CL" dirty="0" smtClean="0"/>
              <a:t>la atención?  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sp>
        <p:nvSpPr>
          <p:cNvPr id="8" name="4 Rectángulo redondeado"/>
          <p:cNvSpPr/>
          <p:nvPr/>
        </p:nvSpPr>
        <p:spPr>
          <a:xfrm>
            <a:off x="3059832" y="5589240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 smtClean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25" y="1460457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 smtClean="0">
                <a:latin typeface="Brush Script MT" panose="03060802040406070304" pitchFamily="66" charset="0"/>
              </a:rPr>
              <a:t>Reglas clases virtuales</a:t>
            </a:r>
            <a:endParaRPr lang="es-CL" dirty="0">
              <a:latin typeface="Brush Script MT" panose="03060802040406070304" pitchFamily="66" charset="0"/>
            </a:endParaRPr>
          </a:p>
        </p:txBody>
      </p:sp>
      <p:pic>
        <p:nvPicPr>
          <p:cNvPr id="5" name="4 Marcador de contenido">
            <a:extLst>
              <a:ext uri="{FF2B5EF4-FFF2-40B4-BE49-F238E27FC236}">
                <a16:creationId xmlns:lc="http://schemas.openxmlformats.org/drawingml/2006/lockedCanvas" xmlns=""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lc="http://schemas.openxmlformats.org/drawingml/2006/lockedCanvas" xmlns=""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lc="http://schemas.openxmlformats.org/drawingml/2006/lockedCanvas" xmlns=""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lc="http://schemas.openxmlformats.org/drawingml/2006/lockedCanvas" xmlns=""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</a:t>
            </a:r>
            <a:r>
              <a:rPr lang="es-CL" b="1" dirty="0" smtClean="0">
                <a:solidFill>
                  <a:prstClr val="black"/>
                </a:solidFill>
              </a:rPr>
              <a:t>texto escolar.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41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27784" y="1293250"/>
            <a:ext cx="4680520" cy="731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¿Para que sirven los textos informativos?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26" y="3429000"/>
            <a:ext cx="2049174" cy="25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83768" y="2276872"/>
            <a:ext cx="5472608" cy="51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 Cómo creen que son estos tipos de textos?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719572" y="3008918"/>
            <a:ext cx="6048672" cy="5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¿Cuáles son las características del texto informativo?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1547664" y="3914646"/>
            <a:ext cx="50382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Nombra las partes de texto informativo </a:t>
            </a:r>
            <a:endParaRPr lang="es-CL" dirty="0"/>
          </a:p>
        </p:txBody>
      </p:sp>
      <p:sp>
        <p:nvSpPr>
          <p:cNvPr id="4" name="Proceso alternativo 3"/>
          <p:cNvSpPr/>
          <p:nvPr/>
        </p:nvSpPr>
        <p:spPr>
          <a:xfrm>
            <a:off x="2483768" y="260648"/>
            <a:ext cx="4320480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/>
              <a:t>!Recordemos un poco!</a:t>
            </a:r>
            <a:endParaRPr lang="es-CL" sz="3200" dirty="0"/>
          </a:p>
        </p:txBody>
      </p:sp>
      <p:sp>
        <p:nvSpPr>
          <p:cNvPr id="5" name="Rectángulo 4"/>
          <p:cNvSpPr/>
          <p:nvPr/>
        </p:nvSpPr>
        <p:spPr>
          <a:xfrm>
            <a:off x="1575770" y="4760332"/>
            <a:ext cx="54726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¿En que nos ayuda las imágenes del texto informativo?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97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Observa el siguiente video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7638"/>
            <a:ext cx="4648150" cy="2979042"/>
          </a:xfrm>
        </p:spPr>
      </p:pic>
      <p:sp>
        <p:nvSpPr>
          <p:cNvPr id="5" name="Rectángulo 4"/>
          <p:cNvSpPr/>
          <p:nvPr/>
        </p:nvSpPr>
        <p:spPr>
          <a:xfrm>
            <a:off x="1835696" y="479715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www.youtube.com/watch?v=BMZepyt3wg8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24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04" y="260648"/>
            <a:ext cx="8797591" cy="1138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628800"/>
            <a:ext cx="4594352" cy="10307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9" y="3861048"/>
            <a:ext cx="9077981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4610217" cy="53936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3528" y="4046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 smtClean="0"/>
              <a:t>Te invito a trabajar en el texto de estudio </a:t>
            </a:r>
            <a:endParaRPr lang="es-CL" sz="3000" b="1" dirty="0"/>
          </a:p>
        </p:txBody>
      </p:sp>
      <p:sp>
        <p:nvSpPr>
          <p:cNvPr id="6" name="Explosión 1 5"/>
          <p:cNvSpPr/>
          <p:nvPr/>
        </p:nvSpPr>
        <p:spPr>
          <a:xfrm>
            <a:off x="5183560" y="681663"/>
            <a:ext cx="3960440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Páginas 176 </a:t>
            </a:r>
            <a:endParaRPr lang="es-CL" sz="2400" dirty="0"/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958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4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572</Words>
  <Application>Microsoft Office PowerPoint</Application>
  <PresentationFormat>Presentación en pantalla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PLANIFICACIÓN  CLASES VIRTUALES SEMANA N°31 Clase 1 y 2  FECHA : Octubre 2020 LENGUAJE Y COMUNICACIÓN 2°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Observa el siguiente video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Clase 2 </vt:lpstr>
      <vt:lpstr>Presentación de PowerPoint</vt:lpstr>
      <vt:lpstr>Presentación de PowerPoint</vt:lpstr>
      <vt:lpstr>Presentación de PowerPoint</vt:lpstr>
      <vt:lpstr>Presentación de PowerPoint</vt:lpstr>
      <vt:lpstr>Manos a la obra en tu cuaderno de Lenguaje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146</cp:revision>
  <dcterms:created xsi:type="dcterms:W3CDTF">2020-07-06T03:06:52Z</dcterms:created>
  <dcterms:modified xsi:type="dcterms:W3CDTF">2020-10-23T19:59:21Z</dcterms:modified>
</cp:coreProperties>
</file>