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60" r:id="rId6"/>
    <p:sldId id="262" r:id="rId7"/>
    <p:sldId id="265" r:id="rId8"/>
    <p:sldId id="271" r:id="rId9"/>
    <p:sldId id="268" r:id="rId10"/>
    <p:sldId id="266" r:id="rId11"/>
    <p:sldId id="263" r:id="rId12"/>
    <p:sldId id="269" r:id="rId13"/>
    <p:sldId id="26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DD930C5-4E30-4643-891A-C02789E90845}">
  <a:tblStyle styleId="{DDD930C5-4E30-4643-891A-C02789E908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1253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90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71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9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68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424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29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36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50000">
              <a:srgbClr val="BFCFEC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sabel.gomez@colegio-jeanpiaget.c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Priscila.salas@colegio-jeanpiaget.c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mundoprimaria.com/juegos-educativos/juegos-matematicas/anterior-posteri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>
            <a:spLocks noGrp="1"/>
          </p:cNvSpPr>
          <p:nvPr>
            <p:ph type="ctrTitle"/>
          </p:nvPr>
        </p:nvSpPr>
        <p:spPr>
          <a:xfrm>
            <a:off x="351196" y="90229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26 al 30 de Octubre.</a:t>
            </a:r>
            <a:endParaRPr sz="2800" dirty="0"/>
          </a:p>
        </p:txBody>
      </p:sp>
      <p:sp>
        <p:nvSpPr>
          <p:cNvPr id="164" name="Google Shape;164;p2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5"/>
          <p:cNvSpPr/>
          <p:nvPr/>
        </p:nvSpPr>
        <p:spPr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Colegio Jean Piaget</a:t>
            </a:r>
            <a:endParaRPr sz="18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 escuela, un lugar para aprender y crecer en un ambiente </a:t>
            </a:r>
            <a:r>
              <a:rPr lang="es-CL" sz="16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sano y saludable</a:t>
            </a:r>
            <a:endParaRPr sz="1600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9531" y="457200"/>
            <a:ext cx="1684469" cy="151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05" y="3624063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67" y="2649353"/>
            <a:ext cx="4926841" cy="308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LEER  Y ESCRIBIR NÚMEROS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1187355"/>
            <a:ext cx="8769778" cy="54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199" y="-147925"/>
            <a:ext cx="8229600" cy="174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sz="2400" b="1" dirty="0" smtClean="0">
                <a:solidFill>
                  <a:schemeClr val="tx1"/>
                </a:solidFill>
              </a:rPr>
              <a:t/>
            </a:r>
            <a:br>
              <a:rPr lang="es-CL" sz="2400" b="1" dirty="0" smtClean="0">
                <a:solidFill>
                  <a:schemeClr val="tx1"/>
                </a:solidFill>
              </a:rPr>
            </a:br>
            <a:r>
              <a:rPr lang="es-CL" sz="2400" b="1" dirty="0">
                <a:solidFill>
                  <a:schemeClr val="tx1"/>
                </a:solidFill>
              </a:rPr>
              <a:t/>
            </a:r>
            <a:br>
              <a:rPr lang="es-CL" sz="2400" b="1" dirty="0">
                <a:solidFill>
                  <a:schemeClr val="tx1"/>
                </a:solidFill>
              </a:rPr>
            </a:br>
            <a:r>
              <a:rPr lang="es-CL" sz="2400" b="1" dirty="0" smtClean="0">
                <a:solidFill>
                  <a:schemeClr val="tx1"/>
                </a:solidFill>
              </a:rPr>
              <a:t/>
            </a:r>
            <a:br>
              <a:rPr lang="es-CL" sz="2400" b="1" dirty="0" smtClean="0">
                <a:solidFill>
                  <a:schemeClr val="tx1"/>
                </a:solidFill>
              </a:rPr>
            </a:br>
            <a:r>
              <a:rPr lang="es-CL" sz="2400" b="1" dirty="0" smtClean="0">
                <a:solidFill>
                  <a:schemeClr val="bg1"/>
                </a:solidFill>
              </a:rPr>
              <a:t>Desarrollo:</a:t>
            </a:r>
            <a:r>
              <a:rPr lang="es-CL" sz="2400" b="1" dirty="0" smtClean="0">
                <a:solidFill>
                  <a:schemeClr val="tx1"/>
                </a:solidFill>
              </a:rPr>
              <a:t/>
            </a:r>
            <a:br>
              <a:rPr lang="es-CL" sz="2400" b="1" dirty="0" smtClean="0">
                <a:solidFill>
                  <a:schemeClr val="tx1"/>
                </a:solidFill>
              </a:rPr>
            </a:br>
            <a:r>
              <a:rPr lang="es-CL" sz="2400" b="1" dirty="0" smtClean="0">
                <a:solidFill>
                  <a:schemeClr val="tx1"/>
                </a:solidFill>
              </a:rPr>
              <a:t/>
            </a:r>
            <a:br>
              <a:rPr lang="es-CL" sz="2400" b="1" dirty="0" smtClean="0">
                <a:solidFill>
                  <a:schemeClr val="tx1"/>
                </a:solidFill>
              </a:rPr>
            </a:br>
            <a:r>
              <a:rPr lang="es-CL" sz="2400" b="1" dirty="0">
                <a:solidFill>
                  <a:schemeClr val="tx1"/>
                </a:solidFill>
              </a:rPr>
              <a:t>E</a:t>
            </a:r>
            <a:r>
              <a:rPr lang="es-CL" sz="2400" b="1" dirty="0" smtClean="0">
                <a:solidFill>
                  <a:schemeClr val="tx1"/>
                </a:solidFill>
              </a:rPr>
              <a:t>scribe en tu pizarra el número dado y completa con el n° </a:t>
            </a:r>
            <a:r>
              <a:rPr lang="es-CL" sz="2400" b="1" dirty="0" smtClean="0">
                <a:solidFill>
                  <a:schemeClr val="tx1"/>
                </a:solidFill>
              </a:rPr>
              <a:t>anterior </a:t>
            </a:r>
            <a:r>
              <a:rPr lang="es-CL" sz="2400" b="1" dirty="0" smtClean="0">
                <a:solidFill>
                  <a:schemeClr val="tx1"/>
                </a:solidFill>
              </a:rPr>
              <a:t>y </a:t>
            </a:r>
            <a:r>
              <a:rPr lang="es-CL" sz="2400" b="1" dirty="0" smtClean="0">
                <a:solidFill>
                  <a:schemeClr val="tx1"/>
                </a:solidFill>
              </a:rPr>
              <a:t>posterior</a:t>
            </a:r>
            <a:r>
              <a:rPr lang="es-CL" sz="2400" b="1" dirty="0" smtClean="0">
                <a:solidFill>
                  <a:schemeClr val="tx1"/>
                </a:solidFill>
              </a:rPr>
              <a:t> </a:t>
            </a:r>
            <a:r>
              <a:rPr lang="es-CL" sz="2400" b="1" dirty="0" smtClean="0">
                <a:solidFill>
                  <a:schemeClr val="tx1"/>
                </a:solidFill>
              </a:rPr>
              <a:t>del </a:t>
            </a:r>
            <a:r>
              <a:rPr lang="es-CL" sz="2400" b="1" dirty="0" smtClean="0">
                <a:solidFill>
                  <a:schemeClr val="tx1"/>
                </a:solidFill>
              </a:rPr>
              <a:t>número </a:t>
            </a:r>
            <a:r>
              <a:rPr lang="es-CL" sz="2400" b="1" dirty="0" smtClean="0">
                <a:solidFill>
                  <a:schemeClr val="tx1"/>
                </a:solidFill>
              </a:rPr>
              <a:t>dictado:</a:t>
            </a:r>
            <a:r>
              <a:rPr lang="es-CL" sz="3600" b="1" dirty="0" smtClean="0">
                <a:solidFill>
                  <a:schemeClr val="bg1"/>
                </a:solidFill>
              </a:rPr>
              <a:t/>
            </a:r>
            <a:br>
              <a:rPr lang="es-CL" sz="3600" b="1" dirty="0" smtClean="0">
                <a:solidFill>
                  <a:schemeClr val="bg1"/>
                </a:solidFill>
              </a:rPr>
            </a:br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________ 89_______</a:t>
            </a:r>
          </a:p>
          <a:p>
            <a:endParaRPr lang="es-CL" dirty="0"/>
          </a:p>
          <a:p>
            <a:r>
              <a:rPr lang="es-CL" dirty="0" smtClean="0"/>
              <a:t>________ 74 _______</a:t>
            </a:r>
          </a:p>
          <a:p>
            <a:endParaRPr lang="es-CL" dirty="0"/>
          </a:p>
          <a:p>
            <a:r>
              <a:rPr lang="es-CL" dirty="0" smtClean="0"/>
              <a:t>________27 ________</a:t>
            </a:r>
          </a:p>
          <a:p>
            <a:endParaRPr lang="es-CL" dirty="0"/>
          </a:p>
          <a:p>
            <a:r>
              <a:rPr lang="es-CL" dirty="0" smtClean="0"/>
              <a:t>________ 10 ________</a:t>
            </a:r>
          </a:p>
          <a:p>
            <a:endParaRPr lang="es-CL" dirty="0"/>
          </a:p>
        </p:txBody>
      </p:sp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5042" y="30667"/>
            <a:ext cx="1283515" cy="11088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927263" y="2521527"/>
            <a:ext cx="2466109" cy="3089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  <a:latin typeface="Comic Sans MS" pitchFamily="66" charset="0"/>
              </a:rPr>
              <a:t>Usa la tabla numérica para guiarte</a:t>
            </a:r>
            <a:endParaRPr lang="es-CL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/>
              <a:t>R</a:t>
            </a:r>
            <a:r>
              <a:rPr lang="es-CL" sz="2800" dirty="0" smtClean="0"/>
              <a:t>epresenta el número dado con las tarjetas:</a:t>
            </a:r>
            <a:br>
              <a:rPr lang="es-CL" sz="2800" dirty="0" smtClean="0"/>
            </a:br>
            <a:endParaRPr lang="es-CL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7007" t="16617" r="26961" b="36858"/>
          <a:stretch/>
        </p:blipFill>
        <p:spPr bwMode="auto">
          <a:xfrm>
            <a:off x="3959710" y="1417637"/>
            <a:ext cx="4727090" cy="4708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22958" y="1417638"/>
            <a:ext cx="76061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28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CL" sz="2800" b="1" dirty="0" smtClean="0"/>
              <a:t>38</a:t>
            </a:r>
          </a:p>
          <a:p>
            <a:pPr marL="285750" indent="-285750">
              <a:buFont typeface="Wingdings" pitchFamily="2" charset="2"/>
              <a:buChar char="v"/>
            </a:pPr>
            <a:endParaRPr lang="es-CL" sz="28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CL" sz="2800" b="1" dirty="0" smtClean="0"/>
              <a:t>16</a:t>
            </a:r>
          </a:p>
          <a:p>
            <a:pPr marL="285750" indent="-285750">
              <a:buFont typeface="Wingdings" pitchFamily="2" charset="2"/>
              <a:buChar char="v"/>
            </a:pPr>
            <a:endParaRPr lang="es-CL" sz="28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CL" sz="2800" b="1" dirty="0" smtClean="0"/>
              <a:t>59</a:t>
            </a:r>
          </a:p>
          <a:p>
            <a:pPr marL="285750" indent="-285750">
              <a:buFont typeface="Wingdings" pitchFamily="2" charset="2"/>
              <a:buChar char="v"/>
            </a:pPr>
            <a:endParaRPr lang="es-CL" sz="28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CL" sz="2800" b="1" dirty="0" smtClean="0"/>
              <a:t>103</a:t>
            </a:r>
          </a:p>
          <a:p>
            <a:pPr marL="285750" indent="-285750">
              <a:buFont typeface="Wingdings" pitchFamily="2" charset="2"/>
              <a:buChar char="v"/>
            </a:pPr>
            <a:endParaRPr lang="es-CL" sz="2800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es-CL" sz="2800" b="1" dirty="0" smtClean="0"/>
              <a:t>177</a:t>
            </a:r>
          </a:p>
          <a:p>
            <a:endParaRPr lang="es-CL" sz="2800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3022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/>
          <p:nvPr/>
        </p:nvSpPr>
        <p:spPr>
          <a:xfrm>
            <a:off x="2483768" y="260648"/>
            <a:ext cx="4248472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sym typeface="Calibri"/>
              </a:rPr>
              <a:t>MATEMÁTICAS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SEMANA 31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/>
          <p:nvPr/>
        </p:nvSpPr>
        <p:spPr>
          <a:xfrm>
            <a:off x="467544" y="1530444"/>
            <a:ext cx="6408712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Nombre: _______________________________________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467544" y="2402197"/>
            <a:ext cx="77048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 en voz </a:t>
            </a:r>
            <a:r>
              <a:rPr lang="es-CL" sz="1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  y representa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número </a:t>
            </a:r>
            <a:r>
              <a:rPr lang="es-C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183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siguiente forma: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s-CL" sz="1800" dirty="0">
              <a:solidFill>
                <a:schemeClr val="dk1"/>
              </a:solidFill>
              <a:latin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sym typeface="Calibri"/>
              </a:rPr>
              <a:t>Con escritura:__________________________________________________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AutoNum type="arabicParenR" startAt="2"/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el número </a:t>
            </a:r>
            <a:r>
              <a:rPr lang="es-CL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129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dibujando las tarjetas: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6550925" y="4790364"/>
            <a:ext cx="2397457" cy="163773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Enviar fotografía de este ticket de salida </a:t>
            </a:r>
            <a:r>
              <a:rPr lang="es-CL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</a:t>
            </a:r>
            <a:r>
              <a:rPr lang="es-ES_tradnl" u="sng" dirty="0">
                <a:hlinkClick r:id="rId3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4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3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CIERRE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67543" y="4031673"/>
            <a:ext cx="5947111" cy="261850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6"/>
          <p:cNvGraphicFramePr/>
          <p:nvPr>
            <p:extLst>
              <p:ext uri="{D42A27DB-BD31-4B8C-83A1-F6EECF244321}">
                <p14:modId xmlns:p14="http://schemas.microsoft.com/office/powerpoint/2010/main" val="748211899"/>
              </p:ext>
            </p:extLst>
          </p:nvPr>
        </p:nvGraphicFramePr>
        <p:xfrm>
          <a:off x="467544" y="538831"/>
          <a:ext cx="8136900" cy="5672098"/>
        </p:xfrm>
        <a:graphic>
          <a:graphicData uri="http://schemas.openxmlformats.org/drawingml/2006/table">
            <a:tbl>
              <a:tblPr>
                <a:noFill/>
                <a:tableStyleId>{DDD930C5-4E30-4643-891A-C02789E90845}</a:tableStyleId>
              </a:tblPr>
              <a:tblGrid>
                <a:gridCol w="2575600"/>
                <a:gridCol w="5561300"/>
              </a:tblGrid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ASIGNATURA /CURSO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Matemáticas   2do.</a:t>
                      </a:r>
                      <a:r>
                        <a:rPr lang="es-CL" sz="14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/    2do. B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 DEL PROFESOR/A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Isabel Gómez Leiva  2do.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        Priscila Salas   2do. B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3493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EDUCADORA DIFERENCIAL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Judith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Figueroa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8719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APRENDIZAJE PRIORIZACIÓN NIVEL 1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/>
                        <a:t>OA 2</a:t>
                      </a:r>
                      <a:r>
                        <a:rPr lang="es-CL" sz="1200" dirty="0" smtClean="0"/>
                        <a:t>. Leer números del 0 al 100 y representarlos en forma concreta, pictórica y simbólica</a:t>
                      </a:r>
                      <a:r>
                        <a:rPr lang="es-CL" sz="1200" b="1" dirty="0" smtClean="0"/>
                        <a:t>.(</a:t>
                      </a:r>
                      <a:r>
                        <a:rPr lang="es-CL" sz="1200" b="1" baseline="0" dirty="0" smtClean="0"/>
                        <a:t>Desafío)</a:t>
                      </a:r>
                      <a:endParaRPr lang="es-CL" sz="1200" b="1" dirty="0" smtClean="0"/>
                    </a:p>
                    <a:p>
                      <a:r>
                        <a:rPr lang="es-CL" sz="1200" b="1" dirty="0" smtClean="0"/>
                        <a:t>OA 3. </a:t>
                      </a:r>
                      <a:r>
                        <a:rPr lang="es-CL" sz="1200" dirty="0" smtClean="0"/>
                        <a:t>Comparar y ordenar números del 0 al 100 de menor a mayor y viceversa, usando material concreto y monedas nacionales de manera manual y/o por medio de software educativo. </a:t>
                      </a:r>
                      <a:r>
                        <a:rPr lang="es-CL" sz="1200" b="1" dirty="0" smtClean="0"/>
                        <a:t>(Clase)</a:t>
                      </a:r>
                      <a:endParaRPr lang="es-CL" sz="12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6145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INDICADORES DE EVALUACIÓN PARA OA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dirty="0" smtClean="0"/>
                        <a:t>Ordenan un conjunto de números dados en forma ascendente y descendente y verifican el resultado,  la tabla de 100 y la recta numérica, utilizando como referencia el valor posicional.</a:t>
                      </a:r>
                      <a:r>
                        <a:rPr lang="es-CL" sz="1200" u="none" strike="noStrike" cap="none" dirty="0" smtClean="0"/>
                        <a:t> </a:t>
                      </a:r>
                      <a:r>
                        <a:rPr lang="es-CL" sz="1200" b="1" u="none" strike="noStrike" cap="none" dirty="0" smtClean="0"/>
                        <a:t>(OA3)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› Leen  y</a:t>
                      </a:r>
                      <a:r>
                        <a:rPr lang="es-CL" sz="1200" u="none" strike="noStrike" cap="none" baseline="0" dirty="0" smtClean="0"/>
                        <a:t> escriben </a:t>
                      </a:r>
                      <a:r>
                        <a:rPr lang="es-CL" sz="1200" u="none" strike="noStrike" cap="none" dirty="0" smtClean="0"/>
                        <a:t>un número dado del 0 al 100, en cifras o en palabras. 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CL" sz="1200" u="none" strike="noStrike" cap="none" dirty="0" smtClean="0"/>
                        <a:t>› Representan números en forma concreta, pictórica y viceversa, usando:</a:t>
                      </a:r>
                      <a:r>
                        <a:rPr lang="es-CL" sz="1200" u="none" strike="noStrike" cap="none" baseline="0" dirty="0" smtClean="0"/>
                        <a:t> </a:t>
                      </a:r>
                      <a:r>
                        <a:rPr lang="es-CL" sz="1200" u="none" strike="noStrike" cap="none" dirty="0" smtClean="0"/>
                        <a:t>Material</a:t>
                      </a:r>
                      <a:r>
                        <a:rPr lang="es-CL" sz="1200" u="none" strike="noStrike" cap="none" baseline="0" dirty="0" smtClean="0"/>
                        <a:t> concreto. </a:t>
                      </a:r>
                      <a:r>
                        <a:rPr lang="es-CL" sz="1200" b="1" u="none" strike="noStrike" cap="none" baseline="0" dirty="0" smtClean="0"/>
                        <a:t>(OA2 ) </a:t>
                      </a:r>
                      <a:r>
                        <a:rPr lang="es-CL" sz="1200" b="1" u="none" strike="noStrike" cap="none" dirty="0" smtClean="0"/>
                        <a:t>( motivación y desafío)</a:t>
                      </a: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sz="1200" b="1" u="none" strike="noStrike" cap="none" dirty="0"/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257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CONTENIDO /HABILIDADES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Representar,</a:t>
                      </a:r>
                      <a:r>
                        <a:rPr lang="es-CL" sz="1400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argumentar y comunicar.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48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DE LA CLASE</a:t>
                      </a:r>
                      <a:endParaRPr sz="12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Ordenar</a:t>
                      </a:r>
                      <a:r>
                        <a:rPr lang="es-CL" sz="14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números  ascendente y descendente usando la tabla numérica (OA3),  leyendo  y escribiendo números dados del 1 al 100 (OA2)</a:t>
                      </a:r>
                      <a:endParaRPr sz="1400" b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7475" marR="374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556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u="none" strike="noStrike" cap="none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TICKET DE SALIDA ( Enviar al</a:t>
                      </a:r>
                      <a:r>
                        <a:rPr lang="es-CL" sz="1600" b="1" u="none" strike="noStrike" cap="none" baseline="0" dirty="0" smtClean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correo del profesor o whatsap correspondiente)</a:t>
                      </a:r>
                      <a:r>
                        <a:rPr lang="es-ES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Isabel.gomez@colegio-jeanpiaget.cl (2do.A)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bg2"/>
                          </a:solidFill>
                          <a:effectLst/>
                        </a:rPr>
                        <a:t>Priscila.salas@colegio-jeanpiaget.cl  (2do.B)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600" b="1" u="none" strike="noStrike" cap="none" baseline="0" dirty="0" smtClean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9475" marR="29475" marT="14750" marB="1475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737" y="112557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80" name="Google Shape;180;p27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541987" cy="637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3" y="274638"/>
            <a:ext cx="8391733" cy="660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Importante:</a:t>
            </a:r>
            <a:endParaRPr dirty="0"/>
          </a:p>
        </p:txBody>
      </p:sp>
      <p:pic>
        <p:nvPicPr>
          <p:cNvPr id="191" name="Google Shape;191;p29" descr="Happy Dance Sticker by Ofix for iOS &amp; Android | GIPH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736" y="350768"/>
            <a:ext cx="216024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9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esté la animación de un lápiz,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escribir en tu cuaderno</a:t>
            </a:r>
            <a:endParaRPr dirty="0"/>
          </a:p>
        </p:txBody>
      </p:sp>
      <p:pic>
        <p:nvPicPr>
          <p:cNvPr id="193" name="Google Shape;193;p29" descr="Film Camera Sticker by Martina Martian for iOS &amp; Android | GIPH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451" y="1513729"/>
            <a:ext cx="2496377" cy="2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esté esta animación de una cámara fotográfica, significa que debes mandar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reporte sólo de esa actividad (una foto de la actividad)</a:t>
            </a:r>
            <a:endParaRPr dirty="0"/>
          </a:p>
        </p:txBody>
      </p:sp>
      <p:pic>
        <p:nvPicPr>
          <p:cNvPr id="195" name="Google Shape;195;p29" descr="▷ Libros: Imágenes Animadas, Gifs y Animaciones ¡100% GRATIS!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9828" y="3258855"/>
            <a:ext cx="160020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esté esta animación de un libro,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trabajar en tu libro de matemática.</a:t>
            </a:r>
            <a:endParaRPr dirty="0"/>
          </a:p>
        </p:txBody>
      </p:sp>
      <p:pic>
        <p:nvPicPr>
          <p:cNvPr id="197" name="Google Shape;197;p29" descr="Signo de Interrogación Animado (con imágenes) | Preguntas al azar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07" y="4223261"/>
            <a:ext cx="1968021" cy="240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9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</a:t>
            </a:r>
            <a:r>
              <a:rPr lang="es-C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esté esta animación de un signo de pregunta, significa que debes </a:t>
            </a:r>
            <a:r>
              <a:rPr lang="es-CL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pensar y analizar, sin escribir en tu cuaderno. Responder de forma oral.</a:t>
            </a:r>
            <a:endParaRPr dirty="0"/>
          </a:p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24327" y="116632"/>
            <a:ext cx="986819" cy="85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2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CL" dirty="0"/>
              <a:t>Motivación </a:t>
            </a:r>
            <a:endParaRPr dirty="0"/>
          </a:p>
        </p:txBody>
      </p:sp>
      <p:pic>
        <p:nvPicPr>
          <p:cNvPr id="212" name="Google Shape;21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0485" y="109719"/>
            <a:ext cx="1283515" cy="1108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7287904" y="2207274"/>
            <a:ext cx="928048" cy="371219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OA 3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87104" y="1218589"/>
            <a:ext cx="7124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1" dirty="0">
                <a:hlinkClick r:id="rId4"/>
              </a:rPr>
              <a:t>https://www.mundoprimaria.com/juegos-educativos/juegos-matematicas/anterior-posterior</a:t>
            </a:r>
            <a:r>
              <a:rPr lang="es-CL" sz="1800" b="1" dirty="0"/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4" y="2006221"/>
            <a:ext cx="6262846" cy="411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4638"/>
            <a:ext cx="2115402" cy="885422"/>
          </a:xfrm>
        </p:spPr>
        <p:txBody>
          <a:bodyPr/>
          <a:lstStyle/>
          <a:p>
            <a:r>
              <a:rPr lang="es-CL" sz="2000" dirty="0" smtClean="0">
                <a:solidFill>
                  <a:schemeClr val="bg1"/>
                </a:solidFill>
              </a:rPr>
              <a:t>Conocimientos previos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42" y="447249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653" y="792978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15" y="2098859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4" y="1992573"/>
            <a:ext cx="22494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539354" y="792978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687448" y="792978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267838" y="792978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845399" y="792978"/>
            <a:ext cx="450376" cy="34051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16" y="2818865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67" y="2830510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67" y="2818866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16" y="3628499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47" y="3610420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2" y="3607319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62" y="2098858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922" y="2104942"/>
            <a:ext cx="5429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182841" y="4708478"/>
            <a:ext cx="1310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 smtClean="0"/>
              <a:t>159</a:t>
            </a:r>
            <a:endParaRPr lang="es-CL" sz="4800" b="1" dirty="0"/>
          </a:p>
        </p:txBody>
      </p:sp>
    </p:spTree>
    <p:extLst>
      <p:ext uri="{BB962C8B-B14F-4D97-AF65-F5344CB8AC3E}">
        <p14:creationId xmlns:p14="http://schemas.microsoft.com/office/powerpoint/2010/main" val="429360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9375">
              <a:srgbClr val="BACDE5"/>
            </a:gs>
            <a:gs pos="74000">
              <a:schemeClr val="bg2">
                <a:lumMod val="40000"/>
                <a:lumOff val="6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622495" y="363433"/>
            <a:ext cx="2933114" cy="230832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CL" sz="36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Escribe y compone el número que corresponde</a:t>
            </a:r>
            <a:endParaRPr lang="es-CL" sz="36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Botón"/>
          <p:cNvGrpSpPr/>
          <p:nvPr/>
        </p:nvGrpSpPr>
        <p:grpSpPr>
          <a:xfrm>
            <a:off x="1540412" y="4788719"/>
            <a:ext cx="1097280" cy="1090592"/>
            <a:chOff x="1322363" y="4932610"/>
            <a:chExt cx="1463040" cy="1454122"/>
          </a:xfrm>
        </p:grpSpPr>
        <p:sp>
          <p:nvSpPr>
            <p:cNvPr id="18" name="Botón"/>
            <p:cNvSpPr/>
            <p:nvPr/>
          </p:nvSpPr>
          <p:spPr>
            <a:xfrm>
              <a:off x="1322363" y="4932610"/>
              <a:ext cx="1463040" cy="1454122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s-CL" sz="1350" kern="1200">
                <a:solidFill>
                  <a:prstClr val="white"/>
                </a:solidFill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1553307" y="5156521"/>
              <a:ext cx="1001152" cy="10063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s-CL" sz="1350" kern="1200">
                <a:solidFill>
                  <a:prstClr val="white"/>
                </a:solidFill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1521656" y="5475004"/>
              <a:ext cx="10972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s-MX" sz="1350" kern="1200" dirty="0">
                  <a:solidFill>
                    <a:prstClr val="white"/>
                  </a:solidFill>
                  <a:latin typeface="Comic Sans MS" panose="030F0702030302020204" pitchFamily="66" charset="0"/>
                  <a:ea typeface="+mn-ea"/>
                  <a:cs typeface="+mn-cs"/>
                </a:rPr>
                <a:t>JUGAR</a:t>
              </a:r>
              <a:endParaRPr lang="es-CL" sz="1350" kern="1200" dirty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46" y="1132615"/>
            <a:ext cx="3439737" cy="3424092"/>
          </a:xfrm>
          <a:prstGeom prst="rect">
            <a:avLst/>
          </a:prstGeom>
        </p:spPr>
      </p:pic>
      <p:sp>
        <p:nvSpPr>
          <p:cNvPr id="16" name="Forma libre 15"/>
          <p:cNvSpPr/>
          <p:nvPr/>
        </p:nvSpPr>
        <p:spPr>
          <a:xfrm rot="20958250" flipH="1">
            <a:off x="4701941" y="1016919"/>
            <a:ext cx="3010186" cy="5187866"/>
          </a:xfrm>
          <a:custGeom>
            <a:avLst/>
            <a:gdLst>
              <a:gd name="connsiteX0" fmla="*/ 1021702 w 4013581"/>
              <a:gd name="connsiteY0" fmla="*/ 8151 h 6917154"/>
              <a:gd name="connsiteX1" fmla="*/ 1130555 w 4013581"/>
              <a:gd name="connsiteY1" fmla="*/ 13114 h 6917154"/>
              <a:gd name="connsiteX2" fmla="*/ 2925244 w 4013581"/>
              <a:gd name="connsiteY2" fmla="*/ 832144 h 6917154"/>
              <a:gd name="connsiteX3" fmla="*/ 2985331 w 4013581"/>
              <a:gd name="connsiteY3" fmla="*/ 897487 h 6917154"/>
              <a:gd name="connsiteX4" fmla="*/ 2789660 w 4013581"/>
              <a:gd name="connsiteY4" fmla="*/ 1086906 h 6917154"/>
              <a:gd name="connsiteX5" fmla="*/ 2688886 w 4013581"/>
              <a:gd name="connsiteY5" fmla="*/ 982805 h 6917154"/>
              <a:gd name="connsiteX6" fmla="*/ 2682234 w 4013581"/>
              <a:gd name="connsiteY6" fmla="*/ 1392555 h 6917154"/>
              <a:gd name="connsiteX7" fmla="*/ 3091984 w 4013581"/>
              <a:gd name="connsiteY7" fmla="*/ 1399206 h 6917154"/>
              <a:gd name="connsiteX8" fmla="*/ 2991209 w 4013581"/>
              <a:gd name="connsiteY8" fmla="*/ 1295106 h 6917154"/>
              <a:gd name="connsiteX9" fmla="*/ 3172267 w 4013581"/>
              <a:gd name="connsiteY9" fmla="*/ 1119833 h 6917154"/>
              <a:gd name="connsiteX10" fmla="*/ 3230985 w 4013581"/>
              <a:gd name="connsiteY10" fmla="*/ 1196812 h 6917154"/>
              <a:gd name="connsiteX11" fmla="*/ 3656039 w 4013581"/>
              <a:gd name="connsiteY11" fmla="*/ 2539946 h 6917154"/>
              <a:gd name="connsiteX12" fmla="*/ 2344870 w 4013581"/>
              <a:gd name="connsiteY12" fmla="*/ 4687968 h 6917154"/>
              <a:gd name="connsiteX13" fmla="*/ 2305468 w 4013581"/>
              <a:gd name="connsiteY13" fmla="*/ 4708279 h 6917154"/>
              <a:gd name="connsiteX14" fmla="*/ 2287953 w 4013581"/>
              <a:gd name="connsiteY14" fmla="*/ 4675805 h 6917154"/>
              <a:gd name="connsiteX15" fmla="*/ 1196448 w 4013581"/>
              <a:gd name="connsiteY15" fmla="*/ 4881965 h 6917154"/>
              <a:gd name="connsiteX16" fmla="*/ 1174645 w 4013581"/>
              <a:gd name="connsiteY16" fmla="*/ 5060830 h 6917154"/>
              <a:gd name="connsiteX17" fmla="*/ 1130555 w 4013581"/>
              <a:gd name="connsiteY17" fmla="*/ 5066779 h 6917154"/>
              <a:gd name="connsiteX18" fmla="*/ 1021702 w 4013581"/>
              <a:gd name="connsiteY18" fmla="*/ 5071742 h 6917154"/>
              <a:gd name="connsiteX19" fmla="*/ 1172476 w 4013581"/>
              <a:gd name="connsiteY19" fmla="*/ 5078616 h 6917154"/>
              <a:gd name="connsiteX20" fmla="*/ 1037721 w 4013581"/>
              <a:gd name="connsiteY20" fmla="*/ 6184076 h 6917154"/>
              <a:gd name="connsiteX21" fmla="*/ 0 w 4013581"/>
              <a:gd name="connsiteY21" fmla="*/ 6380078 h 6917154"/>
              <a:gd name="connsiteX22" fmla="*/ 101441 w 4013581"/>
              <a:gd name="connsiteY22" fmla="*/ 6917154 h 6917154"/>
              <a:gd name="connsiteX23" fmla="*/ 3935942 w 4013581"/>
              <a:gd name="connsiteY23" fmla="*/ 6192906 h 6917154"/>
              <a:gd name="connsiteX24" fmla="*/ 3834501 w 4013581"/>
              <a:gd name="connsiteY24" fmla="*/ 5655830 h 6917154"/>
              <a:gd name="connsiteX25" fmla="*/ 2910679 w 4013581"/>
              <a:gd name="connsiteY25" fmla="*/ 5830318 h 6917154"/>
              <a:gd name="connsiteX26" fmla="*/ 2378717 w 4013581"/>
              <a:gd name="connsiteY26" fmla="*/ 4844079 h 6917154"/>
              <a:gd name="connsiteX27" fmla="*/ 2541367 w 4013581"/>
              <a:gd name="connsiteY27" fmla="*/ 4773335 h 6917154"/>
              <a:gd name="connsiteX28" fmla="*/ 4013581 w 4013581"/>
              <a:gd name="connsiteY28" fmla="*/ 2539946 h 6917154"/>
              <a:gd name="connsiteX29" fmla="*/ 1200473 w 4013581"/>
              <a:gd name="connsiteY29" fmla="*/ 0 h 691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13581" h="6917154">
                <a:moveTo>
                  <a:pt x="1021702" y="8151"/>
                </a:moveTo>
                <a:lnTo>
                  <a:pt x="1130555" y="13114"/>
                </a:lnTo>
                <a:cubicBezTo>
                  <a:pt x="1839818" y="78149"/>
                  <a:pt x="2471189" y="381082"/>
                  <a:pt x="2925244" y="832144"/>
                </a:cubicBezTo>
                <a:lnTo>
                  <a:pt x="2985331" y="897487"/>
                </a:lnTo>
                <a:lnTo>
                  <a:pt x="2789660" y="1086906"/>
                </a:lnTo>
                <a:lnTo>
                  <a:pt x="2688886" y="982805"/>
                </a:lnTo>
                <a:lnTo>
                  <a:pt x="2682234" y="1392555"/>
                </a:lnTo>
                <a:lnTo>
                  <a:pt x="3091984" y="1399206"/>
                </a:lnTo>
                <a:lnTo>
                  <a:pt x="2991209" y="1295106"/>
                </a:lnTo>
                <a:lnTo>
                  <a:pt x="3172267" y="1119833"/>
                </a:lnTo>
                <a:lnTo>
                  <a:pt x="3230985" y="1196812"/>
                </a:lnTo>
                <a:cubicBezTo>
                  <a:pt x="3500373" y="1586449"/>
                  <a:pt x="3656039" y="2046784"/>
                  <a:pt x="3656039" y="2539946"/>
                </a:cubicBezTo>
                <a:cubicBezTo>
                  <a:pt x="3656039" y="3444078"/>
                  <a:pt x="3132829" y="4237874"/>
                  <a:pt x="2344870" y="4687968"/>
                </a:cubicBezTo>
                <a:lnTo>
                  <a:pt x="2305468" y="4708279"/>
                </a:lnTo>
                <a:lnTo>
                  <a:pt x="2287953" y="4675805"/>
                </a:lnTo>
                <a:lnTo>
                  <a:pt x="1196448" y="4881965"/>
                </a:lnTo>
                <a:lnTo>
                  <a:pt x="1174645" y="5060830"/>
                </a:lnTo>
                <a:lnTo>
                  <a:pt x="1130555" y="5066779"/>
                </a:lnTo>
                <a:lnTo>
                  <a:pt x="1021702" y="5071742"/>
                </a:lnTo>
                <a:lnTo>
                  <a:pt x="1172476" y="5078616"/>
                </a:lnTo>
                <a:lnTo>
                  <a:pt x="1037721" y="6184076"/>
                </a:lnTo>
                <a:lnTo>
                  <a:pt x="0" y="6380078"/>
                </a:lnTo>
                <a:lnTo>
                  <a:pt x="101441" y="6917154"/>
                </a:lnTo>
                <a:lnTo>
                  <a:pt x="3935942" y="6192906"/>
                </a:lnTo>
                <a:lnTo>
                  <a:pt x="3834501" y="5655830"/>
                </a:lnTo>
                <a:lnTo>
                  <a:pt x="2910679" y="5830318"/>
                </a:lnTo>
                <a:lnTo>
                  <a:pt x="2378717" y="4844079"/>
                </a:lnTo>
                <a:lnTo>
                  <a:pt x="2541367" y="4773335"/>
                </a:lnTo>
                <a:cubicBezTo>
                  <a:pt x="3418284" y="4343222"/>
                  <a:pt x="4013581" y="3504353"/>
                  <a:pt x="4013581" y="2539946"/>
                </a:cubicBezTo>
                <a:cubicBezTo>
                  <a:pt x="4013581" y="1137172"/>
                  <a:pt x="2754110" y="0"/>
                  <a:pt x="1200473" y="0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s-CL" sz="135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b="1" dirty="0" smtClean="0">
                <a:solidFill>
                  <a:schemeClr val="tx1"/>
                </a:solidFill>
              </a:rPr>
              <a:t>APRENDIENDO A USAR EL MATERIAL</a:t>
            </a:r>
            <a:endParaRPr lang="es-CL" sz="4000" b="1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83169" y="218013"/>
            <a:ext cx="20249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Desarrollo de la clase</a:t>
            </a:r>
            <a:endParaRPr lang="es-CL" dirty="0"/>
          </a:p>
        </p:txBody>
      </p:sp>
      <p:pic>
        <p:nvPicPr>
          <p:cNvPr id="1026" name="Picture 2" descr="ABN: Tabla numérica y ficha imprimible con actividades - Aprendiendo con  Ju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3" y="1363484"/>
            <a:ext cx="3967601" cy="22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3"/>
          <a:srcRect l="27007" t="16617" r="26961" b="36858"/>
          <a:stretch/>
        </p:blipFill>
        <p:spPr bwMode="auto">
          <a:xfrm>
            <a:off x="3677147" y="3766781"/>
            <a:ext cx="4743522" cy="2947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6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456</Words>
  <Application>Microsoft Office PowerPoint</Application>
  <PresentationFormat>Presentación en pantalla (4:3)</PresentationFormat>
  <Paragraphs>74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PLANIFICACIÓN  CLASES VIRTUALES SEMANA N°31 FECHA : 26 al 30 de Octubre.</vt:lpstr>
      <vt:lpstr>Presentación de PowerPoint</vt:lpstr>
      <vt:lpstr>Presentación de PowerPoint</vt:lpstr>
      <vt:lpstr>Presentación de PowerPoint</vt:lpstr>
      <vt:lpstr>Importante:</vt:lpstr>
      <vt:lpstr>Motivación </vt:lpstr>
      <vt:lpstr>Conocimientos previos</vt:lpstr>
      <vt:lpstr>Presentación de PowerPoint</vt:lpstr>
      <vt:lpstr>APRENDIENDO A USAR EL MATERIAL</vt:lpstr>
      <vt:lpstr>LEER  Y ESCRIBIR NÚMEROS</vt:lpstr>
      <vt:lpstr>   Desarrollo:  Escribe en tu pizarra el número dado y completa con el n° anterior y posterior del número dictado: </vt:lpstr>
      <vt:lpstr>Representa el número dado con las tarjetas: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 FECHA :</dc:title>
  <dc:creator>juanita valladares</dc:creator>
  <cp:lastModifiedBy>HP</cp:lastModifiedBy>
  <cp:revision>54</cp:revision>
  <dcterms:modified xsi:type="dcterms:W3CDTF">2020-10-21T12:35:28Z</dcterms:modified>
</cp:coreProperties>
</file>