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77" r:id="rId5"/>
    <p:sldId id="296" r:id="rId6"/>
    <p:sldId id="297" r:id="rId7"/>
    <p:sldId id="298" r:id="rId8"/>
    <p:sldId id="299" r:id="rId9"/>
    <p:sldId id="260" r:id="rId10"/>
    <p:sldId id="300" r:id="rId11"/>
    <p:sldId id="301" r:id="rId12"/>
    <p:sldId id="302" r:id="rId13"/>
    <p:sldId id="303" r:id="rId14"/>
    <p:sldId id="304" r:id="rId15"/>
    <p:sldId id="305" r:id="rId16"/>
    <p:sldId id="295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70" d="100"/>
          <a:sy n="70" d="100"/>
        </p:scale>
        <p:origin x="-139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10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402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096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439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615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22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1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11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21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80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/>
              <a:t>28-05-2020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9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7" Type="http://schemas.openxmlformats.org/officeDocument/2006/relationships/image" Target="../media/image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__szcqY0A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mailto:constanza.barrios@colegio-jenpiaget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Constanza.barrios@colegio-jeanpiaget.c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es-CL" sz="1600" dirty="0" smtClean="0"/>
              <a:t>                                                                                    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 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PLANIFICACIÓN PARA EL </a:t>
            </a:r>
            <a:r>
              <a:rPr lang="es-CL" sz="2000" b="1" u="sng" dirty="0" smtClean="0"/>
              <a:t>AUTOAPRENDIZAJE</a:t>
            </a:r>
            <a:r>
              <a:rPr lang="es-CL" sz="2000" dirty="0"/>
              <a:t/>
            </a:r>
            <a:br>
              <a:rPr lang="es-CL" sz="2000" dirty="0"/>
            </a:br>
            <a:r>
              <a:rPr lang="es-CL" sz="2000" b="1" u="sng" dirty="0"/>
              <a:t>SEMANA </a:t>
            </a:r>
            <a:r>
              <a:rPr lang="es-CL" sz="2000" b="1" u="sng" dirty="0" smtClean="0"/>
              <a:t>10   </a:t>
            </a:r>
            <a:r>
              <a:rPr lang="es-CL" sz="2000" b="1" u="sng" dirty="0"/>
              <a:t>DEL    </a:t>
            </a:r>
            <a:r>
              <a:rPr lang="es-CL" sz="2000" b="1" u="sng" dirty="0" smtClean="0"/>
              <a:t>01 de JUNIO AL    05 DE JUNIO 2020</a:t>
            </a:r>
            <a:r>
              <a:rPr lang="es-CL" sz="2000" dirty="0"/>
              <a:t/>
            </a:r>
            <a:br>
              <a:rPr lang="es-CL" sz="2000" dirty="0"/>
            </a:br>
            <a:endParaRPr lang="es-CL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87350"/>
              </p:ext>
            </p:extLst>
          </p:nvPr>
        </p:nvGraphicFramePr>
        <p:xfrm>
          <a:off x="323528" y="1916833"/>
          <a:ext cx="8208912" cy="3323684"/>
        </p:xfrm>
        <a:graphic>
          <a:graphicData uri="http://schemas.openxmlformats.org/drawingml/2006/table">
            <a:tbl>
              <a:tblPr/>
              <a:tblGrid>
                <a:gridCol w="2357747"/>
                <a:gridCol w="5851165"/>
              </a:tblGrid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TÍTULO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Unidad 1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ASIGNATURA/CURSO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MATEMÁTICA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3° </a:t>
                      </a:r>
                      <a:r>
                        <a:rPr lang="es-CL" sz="1200" dirty="0">
                          <a:effectLst/>
                          <a:latin typeface="Calibri"/>
                        </a:rPr>
                        <a:t>BÁSICO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 PROFESORA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>
                          <a:effectLst/>
                          <a:latin typeface="Calibri"/>
                        </a:rPr>
                        <a:t>Constanza Estefani Barrios Valenzuela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6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CONTENIDO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Adición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OBJETIVO DE APRENDIZAJE DE LA UNIDAD 1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(OA 05) Identificar y describir las unidades, decenas y centenas en números del 0 al 1 000, representando las cantidades de acuerdo a su valor posicional, con material concreto, pictórico y simbólico.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4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OBJETIVO DE LA CLASE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Representar la adición con canje utilizando material concreto. </a:t>
                      </a:r>
                      <a:endParaRPr lang="es-CL" sz="1200" baseline="0" dirty="0" smtClean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MOTIVACIÓN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Calibri"/>
                        </a:rPr>
                        <a:t>DESAFÍO:</a:t>
                      </a:r>
                      <a:r>
                        <a:rPr lang="es-CL" sz="1200" baseline="0" dirty="0" smtClean="0">
                          <a:effectLst/>
                          <a:latin typeface="Calibri"/>
                        </a:rPr>
                        <a:t> Problema del día</a:t>
                      </a:r>
                      <a:r>
                        <a:rPr lang="es-CL" sz="1200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 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325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2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13590" r="14512" b="9888"/>
          <a:stretch/>
        </p:blipFill>
        <p:spPr bwMode="auto">
          <a:xfrm>
            <a:off x="163088" y="548680"/>
            <a:ext cx="8915898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9872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1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t="13060" r="16190" b="7836"/>
          <a:stretch/>
        </p:blipFill>
        <p:spPr bwMode="auto">
          <a:xfrm>
            <a:off x="177421" y="416132"/>
            <a:ext cx="8966579" cy="578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22581" y="1433946"/>
            <a:ext cx="609600" cy="6096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1433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14366" r="17135" b="9142"/>
          <a:stretch/>
        </p:blipFill>
        <p:spPr bwMode="auto">
          <a:xfrm>
            <a:off x="47767" y="548680"/>
            <a:ext cx="8993874" cy="559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652120" y="134076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483895"/>
              </p:ext>
            </p:extLst>
          </p:nvPr>
        </p:nvGraphicFramePr>
        <p:xfrm>
          <a:off x="6369614" y="2204864"/>
          <a:ext cx="2093404" cy="608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3404"/>
              </a:tblGrid>
              <a:tr h="608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u="sng" dirty="0">
                          <a:effectLst/>
                          <a:hlinkClick r:id="rId3"/>
                        </a:rPr>
                        <a:t>https://www.youtube.com/watch?v=HV__szcqY0A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endParaRPr lang="es-C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8" name="7 Llamada de flecha hacia abajo"/>
          <p:cNvSpPr/>
          <p:nvPr/>
        </p:nvSpPr>
        <p:spPr>
          <a:xfrm>
            <a:off x="6228184" y="548680"/>
            <a:ext cx="2376264" cy="1512168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Este video nos ayudará a entender de mejor manera cómo sumar con canje utilizando bloques de base 10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2926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029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611560" y="476672"/>
            <a:ext cx="8280920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omic Sans MS" pitchFamily="66" charset="0"/>
              </a:rPr>
              <a:t>I. Resuelve las siguientes adiciones sin </a:t>
            </a:r>
            <a:r>
              <a:rPr lang="es-CL" sz="2800" dirty="0" smtClean="0">
                <a:latin typeface="Comic Sans MS" pitchFamily="66" charset="0"/>
              </a:rPr>
              <a:t>canje en tu cuaderno </a:t>
            </a:r>
            <a:endParaRPr lang="es-CL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59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611560" y="476672"/>
            <a:ext cx="8280920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omic Sans MS" pitchFamily="66" charset="0"/>
              </a:rPr>
              <a:t>I. Resuelve las siguientes adiciones </a:t>
            </a:r>
            <a:r>
              <a:rPr lang="es-CL" sz="2800" dirty="0" smtClean="0">
                <a:latin typeface="Comic Sans MS" pitchFamily="66" charset="0"/>
              </a:rPr>
              <a:t>con canje en tu cuaderno 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1772816"/>
            <a:ext cx="50482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635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82" y="819114"/>
            <a:ext cx="27527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 rotWithShape="1">
          <a:blip r:embed="rId4" cstate="print"/>
          <a:srcRect r="46837" b="62226"/>
          <a:stretch/>
        </p:blipFill>
        <p:spPr bwMode="auto">
          <a:xfrm>
            <a:off x="523082" y="5667339"/>
            <a:ext cx="2982534" cy="6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 rotWithShape="1">
          <a:blip r:embed="rId4" cstate="print"/>
          <a:srcRect t="40348"/>
          <a:stretch/>
        </p:blipFill>
        <p:spPr bwMode="auto">
          <a:xfrm>
            <a:off x="3489628" y="3645024"/>
            <a:ext cx="4915016" cy="73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3796132" y="548680"/>
            <a:ext cx="4608512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III</a:t>
            </a:r>
            <a:r>
              <a:rPr lang="es-CL" sz="2800" dirty="0">
                <a:latin typeface="Comic Sans MS" pitchFamily="66" charset="0"/>
              </a:rPr>
              <a:t>. Resuelve las siguientes adiciones y encuentra la palabra escondida.</a:t>
            </a:r>
          </a:p>
        </p:txBody>
      </p:sp>
    </p:spTree>
    <p:extLst>
      <p:ext uri="{BB962C8B-B14F-4D97-AF65-F5344CB8AC3E}">
        <p14:creationId xmlns:p14="http://schemas.microsoft.com/office/powerpoint/2010/main" val="200544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764704" y="439620"/>
            <a:ext cx="8229600" cy="613116"/>
          </a:xfrm>
        </p:spPr>
        <p:txBody>
          <a:bodyPr>
            <a:noAutofit/>
          </a:bodyPr>
          <a:lstStyle/>
          <a:p>
            <a:r>
              <a:rPr lang="es-CL" sz="2800" dirty="0" smtClean="0"/>
              <a:t>Ticket de salida</a:t>
            </a:r>
            <a:br>
              <a:rPr lang="es-CL" sz="2800" dirty="0" smtClean="0"/>
            </a:br>
            <a:endParaRPr lang="es-CL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50872" y="1305831"/>
            <a:ext cx="621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NOMBRE DEL ESTUDIANTE: ____________________________</a:t>
            </a:r>
            <a:endParaRPr lang="es-CL" dirty="0"/>
          </a:p>
        </p:txBody>
      </p:sp>
      <p:sp>
        <p:nvSpPr>
          <p:cNvPr id="6" name="5 Explosión 1"/>
          <p:cNvSpPr/>
          <p:nvPr/>
        </p:nvSpPr>
        <p:spPr>
          <a:xfrm>
            <a:off x="4140211" y="-4251"/>
            <a:ext cx="5004048" cy="1881500"/>
          </a:xfrm>
          <a:prstGeom prst="irregularSeal1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Envía una foto de este ticket respondido (</a:t>
            </a:r>
            <a:r>
              <a:rPr lang="es-CL" sz="1200" b="1" dirty="0" smtClean="0">
                <a:solidFill>
                  <a:schemeClr val="tx1"/>
                </a:solidFill>
              </a:rPr>
              <a:t>puedes responder lo en tu cuaderno</a:t>
            </a:r>
            <a:r>
              <a:rPr lang="es-CL" sz="1200" dirty="0" smtClean="0">
                <a:solidFill>
                  <a:schemeClr val="tx1"/>
                </a:solidFill>
              </a:rPr>
              <a:t>) al correo: </a:t>
            </a:r>
            <a:r>
              <a:rPr lang="es-CL" sz="1200" dirty="0" smtClean="0">
                <a:solidFill>
                  <a:schemeClr val="tx1"/>
                </a:solidFill>
                <a:hlinkClick r:id="rId2"/>
              </a:rPr>
              <a:t>constanza.barrios@colegio-jenpiaget.cl</a:t>
            </a:r>
            <a:r>
              <a:rPr lang="es-CL" sz="1200" dirty="0" smtClean="0">
                <a:solidFill>
                  <a:schemeClr val="tx1"/>
                </a:solidFill>
              </a:rPr>
              <a:t> o al celular: +56945834458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5124" name="Picture 4" descr="La magia de mirar: PIÑATA DE DESPEDID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11" y="2204864"/>
            <a:ext cx="244530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18657" r="25946" b="13620"/>
          <a:stretch/>
        </p:blipFill>
        <p:spPr bwMode="auto">
          <a:xfrm>
            <a:off x="342804" y="1877249"/>
            <a:ext cx="5900964" cy="353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29810" y="5446586"/>
            <a:ext cx="752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dirty="0" smtClean="0"/>
              <a:t>¿Qué canje hiciste?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¿Por qué hiciste ese canje?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¿Cómo hiciste es canje?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6012160" y="607752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i="1" dirty="0" smtClean="0"/>
              <a:t>Este ticket de salida lo puedes realizar en tu cuaderno</a:t>
            </a:r>
            <a:endParaRPr lang="es-CL" sz="1600" i="1" dirty="0"/>
          </a:p>
        </p:txBody>
      </p:sp>
    </p:spTree>
    <p:extLst>
      <p:ext uri="{BB962C8B-B14F-4D97-AF65-F5344CB8AC3E}">
        <p14:creationId xmlns:p14="http://schemas.microsoft.com/office/powerpoint/2010/main" val="35352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99291"/>
              </p:ext>
            </p:extLst>
          </p:nvPr>
        </p:nvGraphicFramePr>
        <p:xfrm>
          <a:off x="457200" y="1600200"/>
          <a:ext cx="8147248" cy="3563166"/>
        </p:xfrm>
        <a:graphic>
          <a:graphicData uri="http://schemas.openxmlformats.org/drawingml/2006/table">
            <a:tbl>
              <a:tblPr/>
              <a:tblGrid>
                <a:gridCol w="2340036"/>
                <a:gridCol w="5807212"/>
              </a:tblGrid>
              <a:tr h="179834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ACTIVIDAD(ES) Y RECURSOS PEDAGÓGICOS 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 smtClean="0">
                          <a:effectLst/>
                          <a:latin typeface="+mn-lt"/>
                        </a:rPr>
                        <a:t>Actividades: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Problema del día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Preguntas de inicio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Recordar algunos conceptos importantes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Observan videos explicativos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Realizan ejercicios relacionados con el contenido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u="sng" dirty="0" smtClean="0">
                          <a:effectLst/>
                          <a:latin typeface="+mn-lt"/>
                        </a:rPr>
                        <a:t>Recursos</a:t>
                      </a: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: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Guía en forma digital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Cuaderno de la asignatura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Lápiz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Goma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0" u="none" dirty="0" smtClean="0">
                          <a:effectLst/>
                          <a:latin typeface="+mn-lt"/>
                        </a:rPr>
                        <a:t>• Acceso a video explicativo.</a:t>
                      </a:r>
                      <a:endParaRPr lang="es-CL" sz="1200" b="0" u="none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36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EVALUACIÓN</a:t>
                      </a:r>
                      <a:endParaRPr lang="es-CL" sz="120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>
                          <a:effectLst/>
                          <a:latin typeface="Calibri"/>
                        </a:rPr>
                        <a:t> </a:t>
                      </a:r>
                      <a:endParaRPr lang="es-CL" sz="120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EVALUACIÓN FORMATIVA </a:t>
                      </a:r>
                      <a:r>
                        <a:rPr lang="es-CL" sz="1200" dirty="0" smtClean="0">
                          <a:effectLst/>
                          <a:latin typeface="Calibri"/>
                        </a:rPr>
                        <a:t>(Link)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Calibri"/>
                        </a:rPr>
                        <a:t>ESTE MÓDULO DEBE SER ENVIADO AL SIGUIENTE CORREO ELECTRÓNICO</a:t>
                      </a:r>
                      <a:endParaRPr lang="es-CL" sz="1200" dirty="0">
                        <a:effectLst/>
                        <a:latin typeface="Calibri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Enviando fotografía del TICKET DE SALIDA a: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Celular (</a:t>
                      </a:r>
                      <a:r>
                        <a:rPr lang="es-CL" sz="1200" dirty="0" err="1" smtClean="0">
                          <a:effectLst/>
                          <a:latin typeface="+mn-lt"/>
                        </a:rPr>
                        <a:t>whatssap</a:t>
                      </a:r>
                      <a:r>
                        <a:rPr lang="es-CL" sz="1200" dirty="0" smtClean="0">
                          <a:effectLst/>
                          <a:latin typeface="+mn-lt"/>
                        </a:rPr>
                        <a:t>): +56945834458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>
                          <a:effectLst/>
                          <a:latin typeface="+mn-lt"/>
                        </a:rPr>
                        <a:t>Correo electrónico: </a:t>
                      </a:r>
                      <a:r>
                        <a:rPr lang="es-CL" sz="1200" dirty="0" smtClean="0">
                          <a:effectLst/>
                          <a:latin typeface="+mn-lt"/>
                          <a:hlinkClick r:id="rId2"/>
                        </a:rPr>
                        <a:t>Constanza.barrios@colegio-jeanpiaget.cl</a:t>
                      </a:r>
                      <a:r>
                        <a:rPr lang="es-CL" sz="1200" baseline="0" dirty="0" smtClean="0">
                          <a:effectLst/>
                          <a:latin typeface="+mn-lt"/>
                        </a:rPr>
                        <a:t> </a:t>
                      </a:r>
                      <a:endParaRPr lang="es-CL" sz="1200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200" dirty="0">
                        <a:effectLst/>
                        <a:latin typeface="Calibri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EQUIPO~1\AppData\Local\Temp\ksohtml8800\w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35893"/>
            <a:ext cx="459105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07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99592" y="3861048"/>
            <a:ext cx="7704856" cy="25202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017111" y="4005064"/>
            <a:ext cx="710977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No imprimas esta presentación, pues este </a:t>
            </a:r>
            <a:r>
              <a:rPr lang="es-CL" sz="2000" dirty="0" err="1" smtClean="0">
                <a:latin typeface="Comic Sans MS" pitchFamily="66" charset="0"/>
              </a:rPr>
              <a:t>power</a:t>
            </a:r>
            <a:r>
              <a:rPr lang="es-CL" sz="2000" dirty="0" smtClean="0">
                <a:latin typeface="Comic Sans MS" pitchFamily="66" charset="0"/>
              </a:rPr>
              <a:t> </a:t>
            </a:r>
            <a:r>
              <a:rPr lang="es-CL" sz="2000" dirty="0" err="1" smtClean="0">
                <a:latin typeface="Comic Sans MS" pitchFamily="66" charset="0"/>
              </a:rPr>
              <a:t>point</a:t>
            </a:r>
            <a:r>
              <a:rPr lang="es-CL" sz="2000" dirty="0" smtClean="0">
                <a:latin typeface="Comic Sans MS" pitchFamily="66" charset="0"/>
              </a:rPr>
              <a:t> te servirá para retroalimentar lo aprendido.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Puedes tomar apuntes en tu cuaderno si es necesario.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CL" sz="2000" dirty="0" smtClean="0">
                <a:latin typeface="Comic Sans MS" pitchFamily="66" charset="0"/>
              </a:rPr>
              <a:t>De no poder escuchar los audios de esta presentación, te recomiendo descargar la aplicación WPS Office.</a:t>
            </a:r>
          </a:p>
          <a:p>
            <a:endParaRPr lang="es-CL" dirty="0"/>
          </a:p>
        </p:txBody>
      </p:sp>
      <p:sp>
        <p:nvSpPr>
          <p:cNvPr id="3" name="2 Rectángulo redondeado"/>
          <p:cNvSpPr/>
          <p:nvPr/>
        </p:nvSpPr>
        <p:spPr>
          <a:xfrm>
            <a:off x="1835696" y="2636912"/>
            <a:ext cx="511256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Recomendaciones</a:t>
            </a:r>
            <a:endParaRPr lang="es-CL" sz="2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Winnie Pooh | Imágenes de snoopy, Personajes disney y Dibujos kawai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821"/>
            <a:ext cx="34480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4585" y="24845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86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4000" dirty="0" smtClean="0">
                <a:latin typeface="Comic Sans MS" pitchFamily="66" charset="0"/>
              </a:rPr>
              <a:t>PROBLEMA DEL DÍA</a:t>
            </a:r>
            <a:br>
              <a:rPr lang="es-CL" sz="4000" dirty="0" smtClean="0">
                <a:latin typeface="Comic Sans MS" pitchFamily="66" charset="0"/>
              </a:rPr>
            </a:br>
            <a:r>
              <a:rPr lang="es-CL" sz="4000" dirty="0" smtClean="0">
                <a:latin typeface="Comic Sans MS" pitchFamily="66" charset="0"/>
              </a:rPr>
              <a:t>CUADRADO MÁGICO</a:t>
            </a:r>
            <a:endParaRPr lang="es-CL" sz="40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728835" y="2802414"/>
            <a:ext cx="4068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 smtClean="0">
                <a:latin typeface="Comic Sans MS" pitchFamily="66" charset="0"/>
              </a:rPr>
              <a:t>Resuélvelo en tu cuaderno</a:t>
            </a:r>
            <a:endParaRPr lang="es-CL" sz="1600" i="1" dirty="0"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1463" r="6304" b="58572"/>
          <a:stretch/>
        </p:blipFill>
        <p:spPr bwMode="auto">
          <a:xfrm>
            <a:off x="1269671" y="2007994"/>
            <a:ext cx="6965314" cy="340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hip y Chop, sus mejores Gifs | Gifmaniacos.es | Chip y da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87" y="414815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6850" y="1243323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259632" y="2348880"/>
            <a:ext cx="6696744" cy="374441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¿Recuerdan lo aprendido la clase anterior sobre las centenas, decenas y  unidades? </a:t>
            </a:r>
            <a:endParaRPr lang="es-C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es una centena? </a:t>
            </a:r>
            <a:endParaRPr lang="es-C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representa el 1 si se encuentra en la unidad? </a:t>
            </a:r>
            <a:endParaRPr lang="es-CL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representa el 1 si se encuentra en la decena</a:t>
            </a: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L" sz="24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400" dirty="0">
                <a:solidFill>
                  <a:schemeClr val="tx1"/>
                </a:solidFill>
                <a:latin typeface="Comic Sans MS" pitchFamily="66" charset="0"/>
              </a:rPr>
              <a:t>Qué representa el 1 si se encuentra en la centena?</a:t>
            </a:r>
          </a:p>
        </p:txBody>
      </p:sp>
      <p:sp>
        <p:nvSpPr>
          <p:cNvPr id="5" name="4 Elipse"/>
          <p:cNvSpPr/>
          <p:nvPr/>
        </p:nvSpPr>
        <p:spPr>
          <a:xfrm>
            <a:off x="1115616" y="692696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t="22854" r="8900" b="7698"/>
          <a:stretch/>
        </p:blipFill>
        <p:spPr bwMode="auto">
          <a:xfrm>
            <a:off x="4139952" y="2376728"/>
            <a:ext cx="3322443" cy="383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5148064" y="548680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899592" y="1340768"/>
            <a:ext cx="590465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¿Qué es una adición?</a:t>
            </a:r>
            <a:endParaRPr lang="es-CL" sz="28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467544" y="2492896"/>
            <a:ext cx="3384376" cy="25922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omic Sans MS" pitchFamily="66" charset="0"/>
              </a:rPr>
              <a:t>La </a:t>
            </a:r>
            <a:r>
              <a:rPr lang="es-CL" b="1" dirty="0" smtClean="0">
                <a:latin typeface="Comic Sans MS" pitchFamily="66" charset="0"/>
              </a:rPr>
              <a:t>ADICIÓN O SUMA</a:t>
            </a:r>
            <a:r>
              <a:rPr lang="es-CL" dirty="0" smtClean="0">
                <a:latin typeface="Comic Sans MS" pitchFamily="66" charset="0"/>
              </a:rPr>
              <a:t>, es una operación matemática que nos ayuda a unir o juntar dos o más objetos o cifras numéricas, para obtener una cantidad determinada.</a:t>
            </a:r>
            <a:endParaRPr lang="es-C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043608" y="404664"/>
            <a:ext cx="590465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¿Para qué nos sirve sumar?</a:t>
            </a:r>
            <a:endParaRPr lang="es-CL" sz="28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935596" y="1628800"/>
            <a:ext cx="7272808" cy="3816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>
                <a:latin typeface="Comic Sans MS" pitchFamily="66" charset="0"/>
              </a:rPr>
              <a:t>Las sumas están presentes en toda nuestra vida diaria, cuando vas y compras tu dulce favorito en la tienda cercana a tu casa, cuando tus papás te dan dinero, cuando quieres comprar algún artículo que te </a:t>
            </a:r>
            <a:r>
              <a:rPr lang="es-CL" dirty="0" smtClean="0">
                <a:latin typeface="Comic Sans MS" pitchFamily="66" charset="0"/>
              </a:rPr>
              <a:t>gustó. </a:t>
            </a:r>
          </a:p>
          <a:p>
            <a:pPr algn="just"/>
            <a:endParaRPr lang="es-CL" dirty="0" smtClean="0">
              <a:latin typeface="Comic Sans MS" pitchFamily="66" charset="0"/>
            </a:endParaRPr>
          </a:p>
          <a:p>
            <a:r>
              <a:rPr lang="es-CL" dirty="0" smtClean="0">
                <a:latin typeface="Comic Sans MS" pitchFamily="66" charset="0"/>
              </a:rPr>
              <a:t>Al saber sumar puedes: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Para </a:t>
            </a:r>
            <a:r>
              <a:rPr lang="es-CL" dirty="0">
                <a:latin typeface="Comic Sans MS" pitchFamily="66" charset="0"/>
              </a:rPr>
              <a:t>saber cuanto vas </a:t>
            </a:r>
            <a:r>
              <a:rPr lang="es-CL" dirty="0" smtClean="0">
                <a:latin typeface="Comic Sans MS" pitchFamily="66" charset="0"/>
              </a:rPr>
              <a:t>a pagar </a:t>
            </a:r>
            <a:r>
              <a:rPr lang="es-CL" dirty="0">
                <a:latin typeface="Comic Sans MS" pitchFamily="66" charset="0"/>
              </a:rPr>
              <a:t> </a:t>
            </a:r>
            <a:endParaRPr lang="es-CL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Para </a:t>
            </a:r>
            <a:r>
              <a:rPr lang="es-CL" dirty="0">
                <a:latin typeface="Comic Sans MS" pitchFamily="66" charset="0"/>
              </a:rPr>
              <a:t>saber cuantos libros tienes </a:t>
            </a:r>
            <a:endParaRPr lang="es-CL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Para </a:t>
            </a:r>
            <a:r>
              <a:rPr lang="es-CL" dirty="0">
                <a:latin typeface="Comic Sans MS" pitchFamily="66" charset="0"/>
              </a:rPr>
              <a:t>ver cuantos kilos cargas </a:t>
            </a:r>
            <a:endParaRPr lang="es-CL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Para </a:t>
            </a:r>
            <a:r>
              <a:rPr lang="es-CL" dirty="0">
                <a:latin typeface="Comic Sans MS" pitchFamily="66" charset="0"/>
              </a:rPr>
              <a:t>sumar el </a:t>
            </a:r>
            <a:r>
              <a:rPr lang="es-CL" dirty="0" smtClean="0">
                <a:latin typeface="Comic Sans MS" pitchFamily="66" charset="0"/>
              </a:rPr>
              <a:t>número </a:t>
            </a:r>
            <a:r>
              <a:rPr lang="es-CL" dirty="0">
                <a:latin typeface="Comic Sans MS" pitchFamily="66" charset="0"/>
              </a:rPr>
              <a:t>de cosas que </a:t>
            </a:r>
            <a:r>
              <a:rPr lang="es-CL" dirty="0" smtClean="0">
                <a:latin typeface="Comic Sans MS" pitchFamily="66" charset="0"/>
              </a:rPr>
              <a:t>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Para contar objetos</a:t>
            </a:r>
            <a:endParaRPr lang="es-CL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Para contar dinero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 smtClean="0">
                <a:latin typeface="Comic Sans MS" pitchFamily="66" charset="0"/>
              </a:rPr>
              <a:t>Para calcular kilogramos </a:t>
            </a:r>
            <a:r>
              <a:rPr lang="es-CL" dirty="0">
                <a:latin typeface="Comic Sans MS" pitchFamily="66" charset="0"/>
              </a:rPr>
              <a:t>o litros para la </a:t>
            </a:r>
            <a:r>
              <a:rPr lang="es-CL" dirty="0" smtClean="0">
                <a:latin typeface="Comic Sans MS" pitchFamily="66" charset="0"/>
              </a:rPr>
              <a:t>comida, etc.</a:t>
            </a:r>
            <a:endParaRPr lang="es-CL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77" y="2858296"/>
            <a:ext cx="226617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38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043608" y="404664"/>
            <a:ext cx="5904656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Comic Sans MS" pitchFamily="66" charset="0"/>
              </a:rPr>
              <a:t>TÉRMINOS DE UNA ADICIÓN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9"/>
          <a:stretch/>
        </p:blipFill>
        <p:spPr bwMode="auto">
          <a:xfrm>
            <a:off x="1907704" y="1373298"/>
            <a:ext cx="4514850" cy="247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0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5292080" y="1794683"/>
            <a:ext cx="3600400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chemeClr val="tx1"/>
                </a:solidFill>
                <a:latin typeface="Comic Sans MS" pitchFamily="66" charset="0"/>
              </a:rPr>
              <a:t>Recordemos</a:t>
            </a:r>
            <a:endParaRPr lang="es-CL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2 Título"/>
          <p:cNvSpPr>
            <a:spLocks noGrp="1"/>
          </p:cNvSpPr>
          <p:nvPr>
            <p:ph type="title"/>
          </p:nvPr>
        </p:nvSpPr>
        <p:spPr>
          <a:xfrm>
            <a:off x="235512" y="2636912"/>
            <a:ext cx="1800489" cy="1143000"/>
          </a:xfrm>
        </p:spPr>
        <p:txBody>
          <a:bodyPr>
            <a:noAutofit/>
          </a:bodyPr>
          <a:lstStyle/>
          <a:p>
            <a:r>
              <a:rPr lang="es-CL" sz="2800" dirty="0" smtClean="0">
                <a:latin typeface="Comic Sans MS" pitchFamily="66" charset="0"/>
              </a:rPr>
              <a:t>Bloques de base 10</a:t>
            </a:r>
            <a:endParaRPr lang="es-CL" sz="28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352" y="2442755"/>
            <a:ext cx="4572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de flecha hacia arriba"/>
          <p:cNvSpPr/>
          <p:nvPr/>
        </p:nvSpPr>
        <p:spPr>
          <a:xfrm>
            <a:off x="2051720" y="4653136"/>
            <a:ext cx="1656184" cy="209418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CENTENA (C)</a:t>
            </a:r>
          </a:p>
          <a:p>
            <a:pPr algn="ctr"/>
            <a:r>
              <a:rPr lang="es-CL" dirty="0" smtClean="0"/>
              <a:t>Representa el 100 y le llamaremos  PLACAS</a:t>
            </a:r>
            <a:endParaRPr lang="es-CL" dirty="0"/>
          </a:p>
        </p:txBody>
      </p:sp>
      <p:sp>
        <p:nvSpPr>
          <p:cNvPr id="11" name="10 Llamada de flecha hacia arriba"/>
          <p:cNvSpPr/>
          <p:nvPr/>
        </p:nvSpPr>
        <p:spPr>
          <a:xfrm>
            <a:off x="4005814" y="4653136"/>
            <a:ext cx="1656184" cy="209418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DECENA(D)</a:t>
            </a:r>
          </a:p>
          <a:p>
            <a:pPr algn="ctr"/>
            <a:r>
              <a:rPr lang="es-CL" dirty="0" smtClean="0"/>
              <a:t>Representa el 10 y le llamaremos  BARRAS</a:t>
            </a:r>
            <a:endParaRPr lang="es-CL" dirty="0"/>
          </a:p>
        </p:txBody>
      </p:sp>
      <p:sp>
        <p:nvSpPr>
          <p:cNvPr id="12" name="11 Llamada de flecha hacia arriba"/>
          <p:cNvSpPr/>
          <p:nvPr/>
        </p:nvSpPr>
        <p:spPr>
          <a:xfrm>
            <a:off x="5807050" y="4652893"/>
            <a:ext cx="1656184" cy="209418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UNIDAD(U)</a:t>
            </a:r>
          </a:p>
          <a:p>
            <a:pPr algn="ctr"/>
            <a:r>
              <a:rPr lang="es-CL" dirty="0" smtClean="0"/>
              <a:t>Representa el 1y le llamaremos  CUBO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530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549</Words>
  <Application>Microsoft Office PowerPoint</Application>
  <PresentationFormat>Presentación en pantalla (4:3)</PresentationFormat>
  <Paragraphs>89</Paragraphs>
  <Slides>16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                                                                                        PLANIFICACIÓN PARA EL AUTOAPRENDIZAJE SEMANA 10   DEL    01 de JUNIO AL    05 DE JUNIO 2020 </vt:lpstr>
      <vt:lpstr>Presentación de PowerPoint</vt:lpstr>
      <vt:lpstr>Presentación de PowerPoint</vt:lpstr>
      <vt:lpstr>PROBLEMA DEL DÍA CUADRADO MÁGICO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Bloques de base 10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55</cp:revision>
  <dcterms:created xsi:type="dcterms:W3CDTF">2020-05-18T01:13:33Z</dcterms:created>
  <dcterms:modified xsi:type="dcterms:W3CDTF">2020-05-28T19:14:50Z</dcterms:modified>
</cp:coreProperties>
</file>