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00CC99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>
      <p:cViewPr>
        <p:scale>
          <a:sx n="70" d="100"/>
          <a:sy n="7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B4E3-4706-4B39-A035-4BF177634E1F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B8C8-BED9-4EDF-A9AF-1FAF18A97E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483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2186600"/>
            <a:ext cx="53712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224871"/>
            <a:ext cx="9290344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5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riscila.sala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9550"/>
            <a:ext cx="8280920" cy="643226"/>
          </a:xfrm>
        </p:spPr>
        <p:txBody>
          <a:bodyPr>
            <a:noAutofit/>
          </a:bodyPr>
          <a:lstStyle/>
          <a:p>
            <a:r>
              <a:rPr lang="es-CL" sz="1600" b="1" u="sng" dirty="0" smtClean="0"/>
              <a:t/>
            </a:r>
            <a:br>
              <a:rPr lang="es-CL" sz="1600" b="1" u="sng" dirty="0" smtClean="0"/>
            </a:br>
            <a:r>
              <a:rPr lang="es-CL" sz="1600" b="1" u="sng" dirty="0" smtClean="0"/>
              <a:t>PLANIFICACIÓN </a:t>
            </a:r>
            <a:r>
              <a:rPr lang="es-CL" sz="1600" b="1" u="sng" dirty="0"/>
              <a:t>PARA EL AUTOAPRENDIZAJE</a:t>
            </a:r>
            <a:r>
              <a:rPr lang="es-CL" sz="1600" dirty="0"/>
              <a:t/>
            </a:r>
            <a:br>
              <a:rPr lang="es-CL" sz="1600" dirty="0"/>
            </a:br>
            <a:r>
              <a:rPr lang="es-CL" sz="1600" b="1" u="sng" dirty="0"/>
              <a:t>SEMANA </a:t>
            </a:r>
            <a:r>
              <a:rPr lang="es-CL" sz="1600" b="1" u="sng" dirty="0" smtClean="0"/>
              <a:t>19  </a:t>
            </a:r>
            <a:r>
              <a:rPr lang="es-CL" sz="1600" b="1" u="sng" dirty="0"/>
              <a:t>DEL </a:t>
            </a:r>
            <a:r>
              <a:rPr lang="es-CL" sz="1600" b="1" u="sng" dirty="0" smtClean="0"/>
              <a:t>03 AL 07 DE AGOSTO  </a:t>
            </a:r>
            <a:r>
              <a:rPr lang="es-CL" sz="1600" b="1" u="sng" dirty="0"/>
              <a:t>2020</a:t>
            </a: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10996"/>
              </p:ext>
            </p:extLst>
          </p:nvPr>
        </p:nvGraphicFramePr>
        <p:xfrm>
          <a:off x="179512" y="1678203"/>
          <a:ext cx="8568952" cy="5023430"/>
        </p:xfrm>
        <a:graphic>
          <a:graphicData uri="http://schemas.openxmlformats.org/drawingml/2006/table">
            <a:tbl>
              <a:tblPr/>
              <a:tblGrid>
                <a:gridCol w="2461157"/>
                <a:gridCol w="6107795"/>
              </a:tblGrid>
              <a:tr h="4980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ASIGNATURA/CURSO</a:t>
                      </a:r>
                      <a:endParaRPr lang="es-CL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Lenguaje</a:t>
                      </a:r>
                      <a:r>
                        <a:rPr lang="es-CL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Comunicación </a:t>
                      </a:r>
                      <a:r>
                        <a:rPr lang="es-CL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3° BÁSICO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NOMBRE DEL PROFESOR/A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Priscila</a:t>
                      </a:r>
                      <a:r>
                        <a:rPr lang="es-CL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salas Valencia </a:t>
                      </a:r>
                      <a:endParaRPr lang="es-CL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4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OBJETIVO DE APRENDIZAJE DE LA UNIDAD 1 (TEXTUAL)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Profundizar su comprensión de las narraciones leídas: extrayendo información explícita e implícita reconstruyendo la secuencia de las acciones en la historia  describiendo a los personajes describiendo el ambiente en que ocurre la acción expresando opiniones fundamentadas sobre hechos y situaciones del texto emitiendo una opinión sobre los personajes </a:t>
                      </a:r>
                      <a:r>
                        <a:rPr lang="es-ES_tradnl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(OA 4)</a:t>
                      </a:r>
                      <a:endParaRPr lang="es-CL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CONTENIDO</a:t>
                      </a:r>
                      <a:endParaRPr lang="es-CL" sz="1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Estrategias de comprensión lectora </a:t>
                      </a:r>
                      <a:endParaRPr lang="es-CL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9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4000"/>
                        </a:lnSpc>
                        <a:buFontTx/>
                        <a:buChar char="-"/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Explican,</a:t>
                      </a:r>
                      <a:r>
                        <a:rPr lang="es-CL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oralmente o por escrito, los problemas a los cuales se enfrentan los personajes y como se resuelve.</a:t>
                      </a:r>
                    </a:p>
                    <a:p>
                      <a:pPr marL="171450" indent="-171450" algn="just">
                        <a:lnSpc>
                          <a:spcPct val="114000"/>
                        </a:lnSpc>
                        <a:buFontTx/>
                        <a:buChar char="-"/>
                      </a:pPr>
                      <a:r>
                        <a:rPr lang="es-CL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Subrayan adjetivos y frases en el texto que describen el ambiente.</a:t>
                      </a:r>
                      <a:endParaRPr lang="es-CL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Leer textos narrativos desarrollando estrategias de comprensión.</a:t>
                      </a:r>
                      <a:endParaRPr lang="es-CL" sz="16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6" y="4005064"/>
            <a:ext cx="7846937" cy="170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5979"/>
            <a:ext cx="66247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08" y="2096754"/>
            <a:ext cx="6581380" cy="18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2 Pergamino horizontal"/>
          <p:cNvSpPr/>
          <p:nvPr/>
        </p:nvSpPr>
        <p:spPr>
          <a:xfrm>
            <a:off x="899592" y="0"/>
            <a:ext cx="7632848" cy="172819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000" b="1" dirty="0">
                <a:solidFill>
                  <a:srgbClr val="000000"/>
                </a:solidFill>
                <a:effectLst/>
                <a:latin typeface="Comic Sans MS"/>
                <a:ea typeface="Calibri"/>
                <a:cs typeface="AmericanTypewriter"/>
              </a:rPr>
              <a:t>Ahora te invito a desarrollar las actividades de las páginas </a:t>
            </a:r>
            <a:r>
              <a:rPr lang="es-ES_tradnl" sz="2000" b="1" dirty="0" smtClean="0">
                <a:solidFill>
                  <a:srgbClr val="000000"/>
                </a:solidFill>
                <a:effectLst/>
                <a:latin typeface="Comic Sans MS"/>
                <a:ea typeface="Calibri"/>
                <a:cs typeface="AmericanTypewriter"/>
              </a:rPr>
              <a:t>27 </a:t>
            </a:r>
            <a:r>
              <a:rPr lang="es-ES_tradnl" sz="2000" b="1" dirty="0">
                <a:solidFill>
                  <a:srgbClr val="000000"/>
                </a:solidFill>
                <a:effectLst/>
                <a:latin typeface="Comic Sans MS"/>
                <a:ea typeface="Calibri"/>
                <a:cs typeface="AmericanTypewriter"/>
              </a:rPr>
              <a:t>relacionadas con texto leído.</a:t>
            </a:r>
            <a:endParaRPr lang="es-CL" sz="2000" dirty="0"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6404"/>
            <a:ext cx="8326373" cy="44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3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670"/>
            <a:ext cx="8652664" cy="31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832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Algerian" pitchFamily="82" charset="0"/>
              </a:rPr>
              <a:t>Ticket de salida </a:t>
            </a:r>
            <a:br>
              <a:rPr lang="es-CL" dirty="0">
                <a:latin typeface="Algerian" pitchFamily="82" charset="0"/>
              </a:rPr>
            </a:br>
            <a:r>
              <a:rPr lang="es-CL" dirty="0" smtClean="0">
                <a:latin typeface="Algerian" pitchFamily="82" charset="0"/>
              </a:rPr>
              <a:t>responde en tu cuaderno </a:t>
            </a:r>
            <a:endParaRPr lang="es-CL" dirty="0"/>
          </a:p>
        </p:txBody>
      </p:sp>
      <p:pic>
        <p:nvPicPr>
          <p:cNvPr id="3" name="Picture 6" descr="Signo de Interrogación Animado (con imágenes) | Preguntas al azar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5000"/>
            <a:ext cx="196786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https://lh3.googleusercontent.com/om5N06g_1pQq-zu_YiIbFJ5KUKoYf7GouoVh8MGnvEh2i3wPa9HboMKTSNHrmlD-0FKIwnEF9sALk3q5Nljx3FD3eoVvAgr0K2MxGcC0S5--lEwABGps-gti0dn7QDqnIVmwg3zVcUVEX2s3x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4959"/>
            <a:ext cx="7560840" cy="408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123728" y="332933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1- ¿Por qué  el papá no quería llevar al niño a la ciudad?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408796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2- ¿ Por qué el pap</a:t>
            </a:r>
            <a:r>
              <a:rPr lang="es-CL" dirty="0"/>
              <a:t>á</a:t>
            </a:r>
            <a:r>
              <a:rPr lang="es-CL" dirty="0" smtClean="0"/>
              <a:t> hace referencia que la ciudad se parece a un horno encendido?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95736" y="48691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3- ¿ Por qu</a:t>
            </a:r>
            <a:r>
              <a:rPr lang="es-CL" dirty="0"/>
              <a:t>é</a:t>
            </a:r>
            <a:r>
              <a:rPr lang="es-CL" dirty="0" smtClean="0"/>
              <a:t> el niño llega a saltar de alegría?¿ </a:t>
            </a:r>
            <a:r>
              <a:rPr lang="es-CL" dirty="0"/>
              <a:t>H</a:t>
            </a:r>
            <a:r>
              <a:rPr lang="es-CL" dirty="0" smtClean="0"/>
              <a:t>as </a:t>
            </a:r>
            <a:r>
              <a:rPr lang="es-CL" dirty="0" smtClean="0"/>
              <a:t>saltado de alegría?¿</a:t>
            </a:r>
            <a:r>
              <a:rPr lang="es-CL" dirty="0" smtClean="0"/>
              <a:t>Cuándo</a:t>
            </a:r>
            <a:r>
              <a:rPr lang="es-CL" dirty="0" smtClean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8468"/>
              </p:ext>
            </p:extLst>
          </p:nvPr>
        </p:nvGraphicFramePr>
        <p:xfrm>
          <a:off x="467544" y="1340768"/>
          <a:ext cx="8147248" cy="408132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ACTIVIDAD(ES) Y RECURSOS PEDAGÓGICOS 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Actividad de motivación recuerdan estrategia vista en clases anterior 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 Planifican su lectura y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comentan a partir del titulo.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3.-Leen texto como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niño contaba que no lo habían llevado a la ciudad. Pág. 26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 Desarrollan actividades pág. 27  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6.- Responden ticket de salida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RECURSOS: guía de trabajo, texto escolar, cuaderno etc. </a:t>
                      </a:r>
                      <a:endParaRPr lang="es-CL" sz="12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EVALUACIÓN</a:t>
                      </a:r>
                      <a:endParaRPr lang="es-CL" sz="1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L" sz="1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 ticket de salida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+mn-lt"/>
                        </a:rPr>
                        <a:t>Monitoreo a través de 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clases virtuales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ESTE MÓDULO DEBE SER ENVIADO AL SIGUIENTE CORREO ELECTRÓNICO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Priscila.salas@colegio-jeanpiaget.cl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043608" y="1654725"/>
            <a:ext cx="7272808" cy="40785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s-CL" sz="2400" dirty="0" smtClean="0"/>
              <a:t>Recuerda </a:t>
            </a:r>
            <a:r>
              <a:rPr lang="es-CL" sz="2400" dirty="0"/>
              <a:t>que no es necesario imprimir este </a:t>
            </a:r>
            <a:r>
              <a:rPr lang="es-CL" sz="2400" dirty="0" smtClean="0"/>
              <a:t>power</a:t>
            </a:r>
            <a:r>
              <a:rPr lang="es-CL" sz="2400" dirty="0"/>
              <a:t> </a:t>
            </a:r>
            <a:r>
              <a:rPr lang="es-CL" sz="2400" dirty="0" smtClean="0"/>
              <a:t> point</a:t>
            </a:r>
            <a:r>
              <a:rPr lang="es-CL" sz="2400" dirty="0"/>
              <a:t>.</a:t>
            </a:r>
            <a:br>
              <a:rPr lang="es-CL" sz="2400" dirty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 smtClean="0"/>
              <a:t>Recuerda </a:t>
            </a:r>
            <a:r>
              <a:rPr lang="es-CL" sz="2400" dirty="0"/>
              <a:t>que tu reporte es el ticket de salida, las otras actividades deben quedar registradas en el cuaderno o el libro</a:t>
            </a:r>
            <a:r>
              <a:rPr lang="es-CL" sz="2400" dirty="0" smtClean="0"/>
              <a:t>.</a:t>
            </a:r>
            <a:br>
              <a:rPr lang="es-CL" sz="2400" dirty="0" smtClean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Te </a:t>
            </a:r>
            <a:r>
              <a:rPr lang="es-CL" sz="2400" dirty="0" smtClean="0"/>
              <a:t>invito </a:t>
            </a:r>
            <a:r>
              <a:rPr lang="es-CL" sz="2400" dirty="0"/>
              <a:t>a participar de las clases virtuales los días </a:t>
            </a:r>
            <a:r>
              <a:rPr lang="es-CL" sz="2400" dirty="0" smtClean="0"/>
              <a:t>Jueves a las 10:15 hrs</a:t>
            </a:r>
            <a:r>
              <a:rPr lang="es-CL" sz="2400" dirty="0"/>
              <a:t>.</a:t>
            </a:r>
            <a:endParaRPr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1691680" y="938150"/>
            <a:ext cx="5544616" cy="8346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Antes de comenzar </a:t>
            </a:r>
            <a:endParaRPr lang="es-CL" dirty="0"/>
          </a:p>
        </p:txBody>
      </p:sp>
      <p:pic>
        <p:nvPicPr>
          <p:cNvPr id="4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1" t="23101" r="11792" b="66461"/>
          <a:stretch/>
        </p:blipFill>
        <p:spPr>
          <a:xfrm>
            <a:off x="395536" y="2636912"/>
            <a:ext cx="8610505" cy="16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Recordemos lo visto en clases </a:t>
            </a:r>
            <a:r>
              <a:rPr lang="es-CL" dirty="0" smtClean="0"/>
              <a:t>anteriores </a:t>
            </a:r>
            <a:endParaRPr lang="es-CL" dirty="0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96" y="1628800"/>
            <a:ext cx="6158651" cy="4246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0 Elipse"/>
          <p:cNvSpPr/>
          <p:nvPr/>
        </p:nvSpPr>
        <p:spPr>
          <a:xfrm>
            <a:off x="467545" y="3488432"/>
            <a:ext cx="1944216" cy="2387223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Verdana"/>
                <a:ea typeface="Calibri"/>
                <a:cs typeface="Times New Roman"/>
              </a:rPr>
              <a:t>1°ESTRATEGIA</a:t>
            </a:r>
            <a:endParaRPr lang="es-CL" sz="1100" dirty="0">
              <a:effectLst/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Verdana"/>
                <a:ea typeface="Calibri"/>
                <a:cs typeface="Times New Roman"/>
              </a:rPr>
              <a:t>PLANIFICO MI LECTURA </a:t>
            </a:r>
            <a:endParaRPr lang="es-CL" sz="1100" dirty="0">
              <a:effectLst/>
              <a:latin typeface="Verdana"/>
              <a:ea typeface="Calibri"/>
              <a:cs typeface="Times New Roman"/>
            </a:endParaRPr>
          </a:p>
        </p:txBody>
      </p:sp>
      <p:cxnSp>
        <p:nvCxnSpPr>
          <p:cNvPr id="5" name="13 Conector recto de flecha"/>
          <p:cNvCxnSpPr/>
          <p:nvPr/>
        </p:nvCxnSpPr>
        <p:spPr>
          <a:xfrm flipV="1">
            <a:off x="2411759" y="3488432"/>
            <a:ext cx="676275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2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Elipse"/>
          <p:cNvSpPr/>
          <p:nvPr/>
        </p:nvSpPr>
        <p:spPr>
          <a:xfrm>
            <a:off x="2912020" y="198555"/>
            <a:ext cx="2952328" cy="29249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200" b="1" dirty="0">
                <a:effectLst/>
                <a:latin typeface="Verdana"/>
                <a:ea typeface="Calibri"/>
                <a:cs typeface="Times New Roman"/>
              </a:rPr>
              <a:t>2° ESTRATEGIA </a:t>
            </a:r>
            <a:endParaRPr lang="es-CL" sz="1200" dirty="0">
              <a:effectLst/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200" b="1" dirty="0">
                <a:effectLst/>
                <a:latin typeface="Verdana"/>
                <a:ea typeface="Calibri"/>
                <a:cs typeface="Times New Roman"/>
              </a:rPr>
              <a:t>CONOCER SOBRE LO </a:t>
            </a:r>
            <a:r>
              <a:rPr lang="es-CL" sz="1200" b="1" dirty="0" smtClean="0">
                <a:effectLst/>
                <a:latin typeface="Verdana"/>
                <a:ea typeface="Calibri"/>
                <a:cs typeface="Times New Roman"/>
              </a:rPr>
              <a:t>QUÉ </a:t>
            </a:r>
            <a:r>
              <a:rPr lang="es-CL" sz="1200" b="1" dirty="0">
                <a:effectLst/>
                <a:latin typeface="Verdana"/>
                <a:ea typeface="Calibri"/>
                <a:cs typeface="Times New Roman"/>
              </a:rPr>
              <a:t>LEERÉ</a:t>
            </a:r>
            <a:endParaRPr lang="es-CL" sz="1200" dirty="0"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129313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429309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El cuento se llama : Como un niño contaba que no lo  habían llevado a la ciudad. ¿Tú has ido a la ciudad? ¿ Cómo es ?      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1616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bujo De Caricatura De Una Ciudad Grande | Dibujos, Ciudad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318"/>
            <a:ext cx="7632848" cy="63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40466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Comentemos juntos a tus compañeros  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2327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5 Cuadro de texto"/>
          <p:cNvSpPr txBox="1"/>
          <p:nvPr/>
        </p:nvSpPr>
        <p:spPr>
          <a:xfrm>
            <a:off x="539552" y="404664"/>
            <a:ext cx="6336704" cy="576064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solidFill>
                  <a:srgbClr val="7030A0"/>
                </a:solidFill>
                <a:effectLst/>
                <a:latin typeface="Algerian"/>
                <a:ea typeface="Calibri"/>
                <a:cs typeface="AmericanTypewriter"/>
              </a:rPr>
              <a:t>AHORA  A LEER Y APLICAR LAS  ESTRATEGIAS  VISTAS</a:t>
            </a:r>
            <a:endParaRPr lang="es-CL" dirty="0">
              <a:effectLst/>
              <a:latin typeface="Verdana"/>
              <a:ea typeface="Calibri"/>
              <a:cs typeface="Times New Roman"/>
            </a:endParaRPr>
          </a:p>
        </p:txBody>
      </p:sp>
      <p:sp>
        <p:nvSpPr>
          <p:cNvPr id="4" name="17 Onda"/>
          <p:cNvSpPr/>
          <p:nvPr/>
        </p:nvSpPr>
        <p:spPr>
          <a:xfrm>
            <a:off x="3476928" y="1243803"/>
            <a:ext cx="4104456" cy="10801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800" b="1" dirty="0">
                <a:effectLst/>
                <a:latin typeface="Verdana"/>
                <a:ea typeface="Calibri"/>
                <a:cs typeface="Times New Roman"/>
              </a:rPr>
              <a:t>¡No olvides leer en voz </a:t>
            </a:r>
            <a:r>
              <a:rPr lang="es-CL" sz="1800" b="1" dirty="0" smtClean="0">
                <a:effectLst/>
                <a:latin typeface="Verdana"/>
                <a:ea typeface="Calibri"/>
                <a:cs typeface="Times New Roman"/>
              </a:rPr>
              <a:t>alta!</a:t>
            </a:r>
            <a:endParaRPr lang="es-CL" sz="1000" dirty="0">
              <a:effectLst/>
              <a:latin typeface="Verdana"/>
              <a:ea typeface="Calibri"/>
              <a:cs typeface="Times New Roman"/>
            </a:endParaRPr>
          </a:p>
        </p:txBody>
      </p:sp>
      <p:pic>
        <p:nvPicPr>
          <p:cNvPr id="5" name="4 Imagen" descr="C:\Users\Pri\Desktop\lectura en voz alt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764196" cy="14517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827584" y="292494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 invito a trabajar con tu texto de estudio leyendo </a:t>
            </a:r>
            <a:r>
              <a:rPr lang="es-ES_tradnl" dirty="0" smtClean="0"/>
              <a:t>la página. 26</a:t>
            </a:r>
            <a:endParaRPr lang="es-CL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729678"/>
            <a:ext cx="3300583" cy="376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Flecha curvada hacia la derecha"/>
          <p:cNvSpPr/>
          <p:nvPr/>
        </p:nvSpPr>
        <p:spPr>
          <a:xfrm>
            <a:off x="827584" y="4140117"/>
            <a:ext cx="1440160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80" y="196882"/>
            <a:ext cx="5905996" cy="186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5501"/>
            <a:ext cx="2353667" cy="49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85" y="2244932"/>
            <a:ext cx="5995602" cy="255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385</Words>
  <Application>Microsoft Office PowerPoint</Application>
  <PresentationFormat>Presentación en pantalla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 PLANIFICACIÓN PARA EL AUTOAPRENDIZAJE SEMANA 19  DEL 03 AL 07 DE AGOSTO  2020</vt:lpstr>
      <vt:lpstr>Presentación de PowerPoint</vt:lpstr>
      <vt:lpstr>Recuerda que no es necesario imprimir este power  point.  Recuerda que tu reporte es el ticket de salida, las otras actividades deben quedar registradas en el cuaderno o el libro.  Te invito a participar de las clases virtuales los días Jueves a las 10:15 hrs.</vt:lpstr>
      <vt:lpstr>Antes de comenzar </vt:lpstr>
      <vt:lpstr>Recordemos lo visto en clases anteriores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 responde en tu cuaderno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139</cp:revision>
  <dcterms:created xsi:type="dcterms:W3CDTF">2020-05-18T01:13:33Z</dcterms:created>
  <dcterms:modified xsi:type="dcterms:W3CDTF">2020-07-31T03:21:18Z</dcterms:modified>
</cp:coreProperties>
</file>