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688" r:id="rId2"/>
    <p:sldMasterId id="2147483700" r:id="rId3"/>
    <p:sldMasterId id="2147483712" r:id="rId4"/>
    <p:sldMasterId id="2147483724" r:id="rId5"/>
  </p:sldMasterIdLst>
  <p:notesMasterIdLst>
    <p:notesMasterId r:id="rId52"/>
  </p:notesMasterIdLst>
  <p:sldIdLst>
    <p:sldId id="388" r:id="rId6"/>
    <p:sldId id="389" r:id="rId7"/>
    <p:sldId id="390" r:id="rId8"/>
    <p:sldId id="391" r:id="rId9"/>
    <p:sldId id="333" r:id="rId10"/>
    <p:sldId id="393" r:id="rId11"/>
    <p:sldId id="415" r:id="rId12"/>
    <p:sldId id="334" r:id="rId13"/>
    <p:sldId id="335" r:id="rId14"/>
    <p:sldId id="336" r:id="rId15"/>
    <p:sldId id="337" r:id="rId16"/>
    <p:sldId id="396" r:id="rId17"/>
    <p:sldId id="397" r:id="rId18"/>
    <p:sldId id="340" r:id="rId19"/>
    <p:sldId id="382" r:id="rId20"/>
    <p:sldId id="383" r:id="rId21"/>
    <p:sldId id="364" r:id="rId22"/>
    <p:sldId id="365" r:id="rId23"/>
    <p:sldId id="366" r:id="rId24"/>
    <p:sldId id="379" r:id="rId25"/>
    <p:sldId id="380" r:id="rId26"/>
    <p:sldId id="381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7" r:id="rId35"/>
    <p:sldId id="410" r:id="rId36"/>
    <p:sldId id="405" r:id="rId37"/>
    <p:sldId id="408" r:id="rId38"/>
    <p:sldId id="411" r:id="rId39"/>
    <p:sldId id="406" r:id="rId40"/>
    <p:sldId id="409" r:id="rId41"/>
    <p:sldId id="412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14" r:id="rId5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5D"/>
    <a:srgbClr val="70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0586"/>
  </p:normalViewPr>
  <p:slideViewPr>
    <p:cSldViewPr snapToGrid="0" snapToObjects="1">
      <p:cViewPr>
        <p:scale>
          <a:sx n="73" d="100"/>
          <a:sy n="73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48042-CB33-004B-8EAC-5107B6E7E1F3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5914B-33F9-CC4C-8833-35A3CBAD556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0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009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517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40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1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0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90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9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4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36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780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0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5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13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4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10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43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0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8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5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838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98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71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76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8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82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26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03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5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5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115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54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35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3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01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58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99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6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8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8791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419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2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9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0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42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4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26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696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3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6B7B-A0B6-724C-85F0-CE1A64C5F8B4}" type="datetimeFigureOut">
              <a:rPr lang="es-ES_tradnl" smtClean="0"/>
              <a:t>18/08/2020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6B02F-DCEA-C148-B40B-7241CDE67F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03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18/08/2020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2.wd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gif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Priscila.salas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31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CLASES ONLINE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DÍA: </a:t>
            </a:r>
            <a:r>
              <a:rPr lang="es-CL" sz="2800" dirty="0" smtClean="0"/>
              <a:t>Jueves  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31180" y="779442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9" y="640080"/>
            <a:ext cx="1352167" cy="116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Click r:id="rId2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Porque querían que todos conocieran su palacio</a:t>
            </a:r>
            <a:endParaRPr lang="es-ES_tradnl"/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Bisel 5">
            <a:hlinkClick r:id="rId3" action="ppaction://hlinksldjump"/>
          </p:cNvPr>
          <p:cNvSpPr/>
          <p:nvPr/>
        </p:nvSpPr>
        <p:spPr>
          <a:xfrm>
            <a:off x="1009650" y="1593389"/>
            <a:ext cx="804863" cy="90497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5" name="Flecha derecha 14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428614" y="661996"/>
            <a:ext cx="13754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2)¿ Por qué la reina organizó una fiesta? 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isel 18">
            <a:hlinkClick r:id="rId5" action="ppaction://hlinksldjump"/>
          </p:cNvPr>
          <p:cNvSpPr/>
          <p:nvPr/>
        </p:nvSpPr>
        <p:spPr>
          <a:xfrm>
            <a:off x="1038225" y="4106582"/>
            <a:ext cx="804863" cy="90249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1023937" y="2888508"/>
            <a:ext cx="833438" cy="79643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43163" y="1728788"/>
            <a:ext cx="718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Porque quería </a:t>
            </a:r>
            <a:r>
              <a:rPr lang="es-ES" sz="3200" dirty="0" smtClean="0"/>
              <a:t>inaugurar </a:t>
            </a:r>
            <a:r>
              <a:rPr lang="es-ES" sz="3200" dirty="0"/>
              <a:t>su palacio</a:t>
            </a:r>
            <a:endParaRPr lang="es-CL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443163" y="2933924"/>
            <a:ext cx="782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Porque quería celebrar su cumpleaños</a:t>
            </a:r>
            <a:endParaRPr lang="es-CL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257426" y="4265441"/>
            <a:ext cx="885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Porque quiso agradecer a los trabajadores</a:t>
            </a:r>
            <a:endParaRPr lang="es-CL" sz="3200" dirty="0"/>
          </a:p>
        </p:txBody>
      </p:sp>
      <p:sp>
        <p:nvSpPr>
          <p:cNvPr id="14" name="Bisel 13">
            <a:hlinkClick r:id="rId3" action="ppaction://hlinksldjump"/>
          </p:cNvPr>
          <p:cNvSpPr/>
          <p:nvPr/>
        </p:nvSpPr>
        <p:spPr>
          <a:xfrm>
            <a:off x="1009650" y="5493421"/>
            <a:ext cx="833438" cy="79643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95537" y="5315499"/>
            <a:ext cx="8295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Porque querían que todos conocieran su palacio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7965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hlinkClick r:id="rId2" action="ppaction://hlinksldjump"/>
          </p:cNvPr>
          <p:cNvSpPr/>
          <p:nvPr/>
        </p:nvSpPr>
        <p:spPr>
          <a:xfrm>
            <a:off x="-5715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581025" y="2883877"/>
            <a:ext cx="680854" cy="830873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3" name="Bisel 12">
            <a:hlinkClick r:id="rId4" action="ppaction://hlinksldjump"/>
          </p:cNvPr>
          <p:cNvSpPr/>
          <p:nvPr/>
        </p:nvSpPr>
        <p:spPr>
          <a:xfrm>
            <a:off x="581025" y="4268656"/>
            <a:ext cx="680854" cy="707834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5" name="Flecha derecha 14">
            <a:hlinkClick r:id="rId5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304800" y="251529"/>
            <a:ext cx="1171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3)¿ Entres quiénes surgió una pequeña discusión?</a:t>
            </a:r>
            <a:r>
              <a:rPr lang="es-C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isel 20">
            <a:hlinkClick r:id="rId3" action="ppaction://hlinksldjump"/>
          </p:cNvPr>
          <p:cNvSpPr/>
          <p:nvPr/>
        </p:nvSpPr>
        <p:spPr>
          <a:xfrm>
            <a:off x="581025" y="1544372"/>
            <a:ext cx="680854" cy="78559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757363" y="1622137"/>
            <a:ext cx="530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Entre la reina y los albañiles</a:t>
            </a:r>
            <a:endParaRPr lang="es-CL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671638" y="2945234"/>
            <a:ext cx="410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Entre los albañiles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71638" y="4344350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Entre todos los que asistieron a la cena</a:t>
            </a:r>
            <a:endParaRPr lang="es-CL" sz="3200" dirty="0"/>
          </a:p>
        </p:txBody>
      </p:sp>
      <p:sp>
        <p:nvSpPr>
          <p:cNvPr id="12" name="Bisel 11">
            <a:hlinkClick r:id="rId3" action="ppaction://hlinksldjump"/>
          </p:cNvPr>
          <p:cNvSpPr/>
          <p:nvPr/>
        </p:nvSpPr>
        <p:spPr>
          <a:xfrm>
            <a:off x="581025" y="5608161"/>
            <a:ext cx="680854" cy="78559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71638" y="5708572"/>
            <a:ext cx="677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Entre el carpintero y el cristalero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16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9224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Porque no le gustaba por su color</a:t>
            </a:r>
            <a:endParaRPr lang="es-ES_tradnl"/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Bisel 5">
            <a:hlinkClick r:id="rId2" action="ppaction://hlinksldjump"/>
          </p:cNvPr>
          <p:cNvSpPr/>
          <p:nvPr/>
        </p:nvSpPr>
        <p:spPr>
          <a:xfrm>
            <a:off x="1133476" y="3022826"/>
            <a:ext cx="759802" cy="80739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1154723" y="1489835"/>
            <a:ext cx="738555" cy="85505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527789" y="1917361"/>
            <a:ext cx="7302011" cy="137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527789" y="3481754"/>
            <a:ext cx="6563457" cy="9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/>
          </a:p>
        </p:txBody>
      </p:sp>
      <p:sp>
        <p:nvSpPr>
          <p:cNvPr id="13" name="Bisel 12">
            <a:hlinkClick r:id="rId2" action="ppaction://hlinksldjump"/>
          </p:cNvPr>
          <p:cNvSpPr/>
          <p:nvPr/>
        </p:nvSpPr>
        <p:spPr>
          <a:xfrm>
            <a:off x="1154723" y="4361878"/>
            <a:ext cx="738555" cy="872836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2527788" y="4992108"/>
            <a:ext cx="6563458" cy="905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dirty="0"/>
          </a:p>
        </p:txBody>
      </p:sp>
      <p:sp>
        <p:nvSpPr>
          <p:cNvPr id="15" name="Flecha derecha 14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ítulo 15"/>
          <p:cNvSpPr txBox="1">
            <a:spLocks noGrp="1"/>
          </p:cNvSpPr>
          <p:nvPr>
            <p:ph type="title"/>
          </p:nvPr>
        </p:nvSpPr>
        <p:spPr>
          <a:xfrm>
            <a:off x="551717" y="297600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4)¿Quiénes colocaron las piedras y los ladrillos en el palacio?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071137" y="1623356"/>
            <a:ext cx="821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Los albañiles</a:t>
            </a:r>
            <a:endParaRPr lang="es-CL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071137" y="3103359"/>
            <a:ext cx="710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El carpintero</a:t>
            </a:r>
            <a:endParaRPr lang="es-CL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071137" y="4422407"/>
            <a:ext cx="626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El cristalero</a:t>
            </a:r>
          </a:p>
        </p:txBody>
      </p:sp>
      <p:sp>
        <p:nvSpPr>
          <p:cNvPr id="17" name="Bisel 16">
            <a:hlinkClick r:id="rId2" action="ppaction://hlinksldjump"/>
          </p:cNvPr>
          <p:cNvSpPr/>
          <p:nvPr/>
        </p:nvSpPr>
        <p:spPr>
          <a:xfrm>
            <a:off x="1133476" y="5639551"/>
            <a:ext cx="738555" cy="872836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075533" y="5898536"/>
            <a:ext cx="625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El herrero</a:t>
            </a:r>
          </a:p>
        </p:txBody>
      </p:sp>
    </p:spTree>
    <p:extLst>
      <p:ext uri="{BB962C8B-B14F-4D97-AF65-F5344CB8AC3E}">
        <p14:creationId xmlns:p14="http://schemas.microsoft.com/office/powerpoint/2010/main" val="7655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7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93189"/>
              </p:ext>
            </p:extLst>
          </p:nvPr>
        </p:nvGraphicFramePr>
        <p:xfrm>
          <a:off x="1991544" y="1196752"/>
          <a:ext cx="8136904" cy="5299077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3°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 4: Profundizar su comprensión de las narraciones leídas.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-extrayendo información explícita e implícita.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-reconstruyendo la secuencia de las acciones en la historia.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-describiendo a los personajes.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-describiendo el ambiente en que ocurre la acción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-expresando opiniones fundamentadas sobre hechos y situaciones del texto.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-emitiendo una opinión sobre los personajes.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Contestan preguntas que aluden a la información explícita e implícita.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la evaluación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la evaluación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91" y="39194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2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2275"/>
          </a:xfrm>
        </p:spPr>
        <p:txBody>
          <a:bodyPr>
            <a:noAutofit/>
          </a:bodyPr>
          <a:lstStyle/>
          <a:p>
            <a:r>
              <a:rPr lang="es-ES" sz="3600" dirty="0"/>
              <a:t>5)¿Quiénes pusieron los cristales en las ventanas?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85825" y="4335770"/>
            <a:ext cx="761326" cy="79003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9" name="Bisel 8">
            <a:hlinkClick r:id="rId3" action="ppaction://hlinksldjump"/>
          </p:cNvPr>
          <p:cNvSpPr/>
          <p:nvPr/>
        </p:nvSpPr>
        <p:spPr>
          <a:xfrm>
            <a:off x="838200" y="2703731"/>
            <a:ext cx="761326" cy="82667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885825" y="5583734"/>
            <a:ext cx="761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000250" y="1382494"/>
            <a:ext cx="50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Los albañiles</a:t>
            </a:r>
            <a:endParaRPr lang="es-CL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143125" y="2828201"/>
            <a:ext cx="335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El carpintero</a:t>
            </a:r>
            <a:endParaRPr lang="es-CL" sz="3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00250" y="4273908"/>
            <a:ext cx="430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Un cristalero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838201" y="1308378"/>
            <a:ext cx="761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00250" y="5686425"/>
            <a:ext cx="350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El herrero</a:t>
            </a:r>
          </a:p>
        </p:txBody>
      </p:sp>
    </p:spTree>
    <p:extLst>
      <p:ext uri="{BB962C8B-B14F-4D97-AF65-F5344CB8AC3E}">
        <p14:creationId xmlns:p14="http://schemas.microsoft.com/office/powerpoint/2010/main" val="354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 6)¿Quién hizo las herramientas para trabajar en la construcción?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762170" y="5335995"/>
            <a:ext cx="714038" cy="677538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9" name="Bisel 8">
            <a:hlinkClick r:id="rId3" action="ppaction://hlinksldjump"/>
          </p:cNvPr>
          <p:cNvSpPr/>
          <p:nvPr/>
        </p:nvSpPr>
        <p:spPr>
          <a:xfrm>
            <a:off x="757575" y="1436307"/>
            <a:ext cx="714038" cy="68246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24574" y="3926319"/>
            <a:ext cx="747039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1928812" y="1472438"/>
            <a:ext cx="50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El carpintero</a:t>
            </a:r>
            <a:endParaRPr lang="es-CL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928812" y="2683069"/>
            <a:ext cx="335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Los albañiles</a:t>
            </a:r>
            <a:endParaRPr lang="es-CL" sz="3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795462" y="3926319"/>
            <a:ext cx="430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El Cristalero</a:t>
            </a:r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729169" y="2683069"/>
            <a:ext cx="747039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28812" y="5463886"/>
            <a:ext cx="430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El herrero</a:t>
            </a:r>
          </a:p>
        </p:txBody>
      </p:sp>
    </p:spTree>
    <p:extLst>
      <p:ext uri="{BB962C8B-B14F-4D97-AF65-F5344CB8AC3E}">
        <p14:creationId xmlns:p14="http://schemas.microsoft.com/office/powerpoint/2010/main" val="25468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7)¿ Quiénes hicieron los muebles, las puertas y ventanas?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586125" y="2592506"/>
            <a:ext cx="742613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3" action="ppaction://hlinksldjump"/>
          </p:cNvPr>
          <p:cNvSpPr/>
          <p:nvPr/>
        </p:nvSpPr>
        <p:spPr>
          <a:xfrm>
            <a:off x="586125" y="1401440"/>
            <a:ext cx="747039" cy="72154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2" action="ppaction://hlinksldjump"/>
          </p:cNvPr>
          <p:cNvSpPr/>
          <p:nvPr/>
        </p:nvSpPr>
        <p:spPr>
          <a:xfrm>
            <a:off x="586125" y="4182085"/>
            <a:ext cx="747039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114550" y="1401441"/>
            <a:ext cx="508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El carpintero</a:t>
            </a:r>
            <a:endParaRPr lang="es-CL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078648" y="2592506"/>
            <a:ext cx="921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/>
              <a:t>El herrero</a:t>
            </a:r>
            <a:endParaRPr lang="es-CL" sz="3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78648" y="4284776"/>
            <a:ext cx="702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Los albañiles</a:t>
            </a:r>
          </a:p>
        </p:txBody>
      </p:sp>
      <p:sp>
        <p:nvSpPr>
          <p:cNvPr id="11" name="Bisel 10">
            <a:hlinkClick r:id="rId2" action="ppaction://hlinksldjump"/>
          </p:cNvPr>
          <p:cNvSpPr/>
          <p:nvPr/>
        </p:nvSpPr>
        <p:spPr>
          <a:xfrm>
            <a:off x="581699" y="5458183"/>
            <a:ext cx="747039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78648" y="5672138"/>
            <a:ext cx="687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El cristalero</a:t>
            </a:r>
          </a:p>
        </p:txBody>
      </p:sp>
    </p:spTree>
    <p:extLst>
      <p:ext uri="{BB962C8B-B14F-4D97-AF65-F5344CB8AC3E}">
        <p14:creationId xmlns:p14="http://schemas.microsoft.com/office/powerpoint/2010/main" val="41390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 8)¿ Por qué herrero dice que su trabajo fue el más importante? 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757575" y="2772220"/>
            <a:ext cx="756901" cy="820413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757576" y="1458994"/>
            <a:ext cx="756900" cy="82533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24575" y="4137433"/>
            <a:ext cx="789901" cy="8633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000250" y="1458994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trabajó más que los demás</a:t>
            </a:r>
            <a:endParaRPr lang="es-CL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835944" y="4264198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hizo las herramientas para que otros trabajaran</a:t>
            </a:r>
            <a:endParaRPr lang="es-CL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00250" y="5465902"/>
            <a:ext cx="8986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hacer las herramientas es el trabajo mas difícil que hay</a:t>
            </a:r>
            <a:endParaRPr lang="es-C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000250" y="2950309"/>
            <a:ext cx="741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comenzó a trabajar primero</a:t>
            </a:r>
            <a:endParaRPr lang="es-CL" sz="2800" dirty="0"/>
          </a:p>
        </p:txBody>
      </p:sp>
      <p:sp>
        <p:nvSpPr>
          <p:cNvPr id="12" name="Bisel 11">
            <a:hlinkClick r:id="rId2" action="ppaction://hlinksldjump"/>
          </p:cNvPr>
          <p:cNvSpPr/>
          <p:nvPr/>
        </p:nvSpPr>
        <p:spPr>
          <a:xfrm>
            <a:off x="741074" y="5445735"/>
            <a:ext cx="756901" cy="820413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445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7" y="365761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53217" y="466576"/>
            <a:ext cx="10972800" cy="1143000"/>
          </a:xfrm>
        </p:spPr>
        <p:txBody>
          <a:bodyPr/>
          <a:lstStyle/>
          <a:p>
            <a:r>
              <a:rPr lang="es-CL" dirty="0" smtClean="0"/>
              <a:t>Normas de la clase virtual </a:t>
            </a:r>
            <a:endParaRPr lang="es-CL" dirty="0"/>
          </a:p>
        </p:txBody>
      </p:sp>
      <p:pic>
        <p:nvPicPr>
          <p:cNvPr id="14" name="Imagen 74">
            <a:extLst>
              <a:ext uri="{FF2B5EF4-FFF2-40B4-BE49-F238E27FC236}">
                <a16:creationId xmlns="" xmlns:a16="http://schemas.microsoft.com/office/drawing/2014/main" id="{6C430AFF-DCF9-49E4-81D0-3BF37BC00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51" t="23101" r="11792" b="66461"/>
          <a:stretch/>
        </p:blipFill>
        <p:spPr>
          <a:xfrm>
            <a:off x="431524" y="2657476"/>
            <a:ext cx="11494493" cy="2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9) Según la reina ¿Quién realizó el trabajo más importante?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724574" y="1369602"/>
            <a:ext cx="728325" cy="806126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9" name="Bisel 8">
            <a:hlinkClick r:id="rId3" action="ppaction://hlinksldjump"/>
          </p:cNvPr>
          <p:cNvSpPr/>
          <p:nvPr/>
        </p:nvSpPr>
        <p:spPr>
          <a:xfrm>
            <a:off x="705523" y="2544901"/>
            <a:ext cx="728326" cy="774038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05525" y="3875955"/>
            <a:ext cx="728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/>
          <p:cNvSpPr txBox="1"/>
          <p:nvPr/>
        </p:nvSpPr>
        <p:spPr>
          <a:xfrm>
            <a:off x="2038350" y="134473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Todos son importantes porque ninguno por separado habría podido crear este palacio</a:t>
            </a:r>
            <a:endParaRPr lang="es-CL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028825" y="2675474"/>
            <a:ext cx="985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El trabajo del herrero porque no habrían podido trabajar sin sus herramientas</a:t>
            </a:r>
            <a:endParaRPr lang="es-CL" sz="2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28825" y="3927300"/>
            <a:ext cx="8929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El trabajo del carpintero porque un palacio sin muebles, ventanas y puertas no es palacio</a:t>
            </a:r>
            <a:endParaRPr lang="es-CL" sz="2800" dirty="0"/>
          </a:p>
        </p:txBody>
      </p:sp>
      <p:sp>
        <p:nvSpPr>
          <p:cNvPr id="11" name="Bisel 10">
            <a:hlinkClick r:id="rId3" action="ppaction://hlinksldjump"/>
          </p:cNvPr>
          <p:cNvSpPr/>
          <p:nvPr/>
        </p:nvSpPr>
        <p:spPr>
          <a:xfrm>
            <a:off x="705524" y="5271367"/>
            <a:ext cx="728325" cy="749022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43125" y="5457825"/>
            <a:ext cx="8186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El trabajo de los albañiles porque ellos colocaron las piedras y los ladrillos del edificio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4610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 10)¿Por qué crees que el herrero asistió a la fiesta?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14723" y="2484397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838200" y="1246350"/>
            <a:ext cx="685463" cy="72532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3" action="ppaction://hlinksldjump"/>
          </p:cNvPr>
          <p:cNvSpPr/>
          <p:nvPr/>
        </p:nvSpPr>
        <p:spPr>
          <a:xfrm>
            <a:off x="795336" y="5290545"/>
            <a:ext cx="708940" cy="75833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  <p:sp>
        <p:nvSpPr>
          <p:cNvPr id="14" name="Flecha derecha 13">
            <a:hlinkClick r:id="rId4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1890712" y="2380157"/>
            <a:ext cx="92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la reina lo había invitado</a:t>
            </a:r>
            <a:endParaRPr lang="es-CL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890712" y="3740822"/>
            <a:ext cx="895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se sentía importante al construir las herramientas para trabajar</a:t>
            </a:r>
            <a:endParaRPr lang="es-C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043113" y="1471613"/>
            <a:ext cx="821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los albañiles lo habían invitado</a:t>
            </a:r>
            <a:endParaRPr lang="es-CL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90712" y="552566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Porque era amigo del Cristalero</a:t>
            </a:r>
            <a:endParaRPr lang="es-CL" sz="2800" dirty="0"/>
          </a:p>
        </p:txBody>
      </p:sp>
      <p:sp>
        <p:nvSpPr>
          <p:cNvPr id="16" name="Bisel 15">
            <a:hlinkClick r:id="rId2" action="ppaction://hlinksldjump"/>
          </p:cNvPr>
          <p:cNvSpPr/>
          <p:nvPr/>
        </p:nvSpPr>
        <p:spPr>
          <a:xfrm>
            <a:off x="814723" y="3860228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73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367"/>
          </a:xfrm>
        </p:spPr>
        <p:txBody>
          <a:bodyPr>
            <a:noAutofit/>
          </a:bodyPr>
          <a:lstStyle/>
          <a:p>
            <a:r>
              <a:rPr lang="es-ES" sz="3600" dirty="0"/>
              <a:t>11)¿Por qué la reina le dijo al herrero que él no había trabajado en la construcción del palacio?</a:t>
            </a:r>
            <a:endParaRPr lang="es-CL" sz="3600" dirty="0"/>
          </a:p>
        </p:txBody>
      </p:sp>
      <p:sp>
        <p:nvSpPr>
          <p:cNvPr id="8" name="Bisel 7">
            <a:hlinkClick r:id="rId2" action="ppaction://hlinksldjump"/>
          </p:cNvPr>
          <p:cNvSpPr/>
          <p:nvPr/>
        </p:nvSpPr>
        <p:spPr>
          <a:xfrm>
            <a:off x="814723" y="2484397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b</a:t>
            </a:r>
          </a:p>
        </p:txBody>
      </p:sp>
      <p:sp>
        <p:nvSpPr>
          <p:cNvPr id="9" name="Bisel 8">
            <a:hlinkClick r:id="rId2" action="ppaction://hlinksldjump"/>
          </p:cNvPr>
          <p:cNvSpPr/>
          <p:nvPr/>
        </p:nvSpPr>
        <p:spPr>
          <a:xfrm>
            <a:off x="838200" y="1246350"/>
            <a:ext cx="685463" cy="725325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a</a:t>
            </a:r>
          </a:p>
        </p:txBody>
      </p:sp>
      <p:sp>
        <p:nvSpPr>
          <p:cNvPr id="10" name="Bisel 9">
            <a:hlinkClick r:id="rId2" action="ppaction://hlinksldjump"/>
          </p:cNvPr>
          <p:cNvSpPr/>
          <p:nvPr/>
        </p:nvSpPr>
        <p:spPr>
          <a:xfrm>
            <a:off x="795336" y="3925652"/>
            <a:ext cx="708940" cy="758339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c</a:t>
            </a:r>
          </a:p>
        </p:txBody>
      </p:sp>
      <p:sp>
        <p:nvSpPr>
          <p:cNvPr id="14" name="Flecha derecha 13">
            <a:hlinkClick r:id="rId3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/>
          <p:cNvSpPr txBox="1"/>
          <p:nvPr/>
        </p:nvSpPr>
        <p:spPr>
          <a:xfrm>
            <a:off x="1890712" y="2380157"/>
            <a:ext cx="921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/>
              <a:t>Porque no lo había visto trabajando</a:t>
            </a:r>
            <a:endParaRPr lang="es-CL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890712" y="3740822"/>
            <a:ext cx="895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/>
              <a:t>Porque no estaba en la mesa comiendo con los demás trabajadores</a:t>
            </a:r>
            <a:endParaRPr lang="es-CL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043113" y="1471613"/>
            <a:ext cx="821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/>
              <a:t>Porque no estaba invitado a la fiesta</a:t>
            </a:r>
            <a:endParaRPr lang="es-CL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90712" y="552566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/>
              <a:t>Todas son correctas</a:t>
            </a:r>
            <a:endParaRPr lang="es-CL" sz="2800" dirty="0"/>
          </a:p>
        </p:txBody>
      </p:sp>
      <p:sp>
        <p:nvSpPr>
          <p:cNvPr id="16" name="Bisel 15">
            <a:hlinkClick r:id="rId4" action="ppaction://hlinksldjump"/>
          </p:cNvPr>
          <p:cNvSpPr/>
          <p:nvPr/>
        </p:nvSpPr>
        <p:spPr>
          <a:xfrm>
            <a:off x="814723" y="5290545"/>
            <a:ext cx="708940" cy="834701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04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5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5131175" y="969178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452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3853287" y="2193994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5704028" y="3577364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08" y="422326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3719736" y="5187668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23" y="365572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9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INCORRECTA</a:t>
            </a:r>
            <a:endParaRPr lang="es-ES_tradnl" dirty="0"/>
          </a:p>
        </p:txBody>
      </p:sp>
      <p:pic>
        <p:nvPicPr>
          <p:cNvPr id="23554" name="Picture 2" descr="esultado de imagen para respuesta INcorrec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055813"/>
            <a:ext cx="318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rror-fallo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280" y="4646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97" y="183270"/>
            <a:ext cx="9134679" cy="655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6 Rectángulo"/>
          <p:cNvSpPr/>
          <p:nvPr/>
        </p:nvSpPr>
        <p:spPr>
          <a:xfrm>
            <a:off x="2213777" y="1071561"/>
            <a:ext cx="535859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FFFF00"/>
                </a:solidFill>
              </a:rPr>
              <a:t>R E C O R D E M O S:</a:t>
            </a: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rgbClr val="FFFF00"/>
                </a:solidFill>
              </a:rPr>
              <a:t>¿</a:t>
            </a:r>
            <a:r>
              <a:rPr lang="es-CL" b="1" dirty="0">
                <a:solidFill>
                  <a:srgbClr val="FFFF00"/>
                </a:solidFill>
              </a:rPr>
              <a:t>QUÉ ES LA INFORMACIÓN IMPLÍCITA</a:t>
            </a:r>
            <a:r>
              <a:rPr lang="es-CL" b="1" dirty="0" smtClean="0">
                <a:solidFill>
                  <a:srgbClr val="FFFF00"/>
                </a:solidFill>
              </a:rPr>
              <a:t>?</a:t>
            </a: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rgbClr val="FFFF00"/>
                </a:solidFill>
              </a:rPr>
              <a:t>Es la información que NO </a:t>
            </a:r>
            <a:r>
              <a:rPr lang="es-CL" b="1" dirty="0">
                <a:solidFill>
                  <a:srgbClr val="FFFF00"/>
                </a:solidFill>
              </a:rPr>
              <a:t>se expresa </a:t>
            </a:r>
            <a:r>
              <a:rPr lang="es-CL" b="1" dirty="0" smtClean="0">
                <a:solidFill>
                  <a:srgbClr val="FFFF00"/>
                </a:solidFill>
              </a:rPr>
              <a:t>abiertamente </a:t>
            </a:r>
          </a:p>
          <a:p>
            <a:r>
              <a:rPr lang="es-CL" b="1" dirty="0" smtClean="0">
                <a:solidFill>
                  <a:srgbClr val="FFFF00"/>
                </a:solidFill>
              </a:rPr>
              <a:t>en el texto, por </a:t>
            </a:r>
            <a:r>
              <a:rPr lang="es-CL" b="1" dirty="0">
                <a:solidFill>
                  <a:srgbClr val="FFFF00"/>
                </a:solidFill>
              </a:rPr>
              <a:t>lo cual, es necesario leer el texto </a:t>
            </a:r>
            <a:endParaRPr lang="es-CL" b="1" dirty="0" smtClean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rgbClr val="FFFF00"/>
                </a:solidFill>
              </a:rPr>
              <a:t>entre </a:t>
            </a:r>
            <a:r>
              <a:rPr lang="es-CL" b="1" dirty="0">
                <a:solidFill>
                  <a:srgbClr val="FFFF00"/>
                </a:solidFill>
              </a:rPr>
              <a:t>líneas para extraer aquella información</a:t>
            </a:r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r>
              <a:rPr lang="es-CL" b="1" dirty="0" smtClean="0">
                <a:solidFill>
                  <a:schemeClr val="bg2"/>
                </a:solidFill>
              </a:rPr>
              <a:t>¿PARA QUÉ ME SIRVE CONOCER LA INFORMACIÓN </a:t>
            </a:r>
          </a:p>
          <a:p>
            <a:r>
              <a:rPr lang="es-CL" b="1" dirty="0" smtClean="0">
                <a:solidFill>
                  <a:schemeClr val="bg2"/>
                </a:solidFill>
              </a:rPr>
              <a:t>IMPLÍCITA DE UN TEXTO?</a:t>
            </a: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  <a:p>
            <a:endParaRPr lang="es-CL" b="1" dirty="0" smtClean="0">
              <a:solidFill>
                <a:srgbClr val="FFFF00"/>
              </a:solidFill>
            </a:endParaRPr>
          </a:p>
          <a:p>
            <a:endParaRPr lang="es-CL" b="1" dirty="0">
              <a:solidFill>
                <a:srgbClr val="FFFF00"/>
              </a:solidFill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3714826" y="4038749"/>
            <a:ext cx="360040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</a:t>
            </a:r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COMPRENDER</a:t>
            </a:r>
            <a:r>
              <a:rPr lang="es-CL" dirty="0" smtClean="0"/>
              <a:t> lo que leo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73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01006"/>
          </a:xfrm>
        </p:spPr>
        <p:txBody>
          <a:bodyPr/>
          <a:lstStyle/>
          <a:p>
            <a:pPr algn="l"/>
            <a:r>
              <a:rPr lang="es-CL" dirty="0" smtClean="0"/>
              <a:t>Entonces…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1544" y="1196752"/>
            <a:ext cx="850728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2400" b="1" dirty="0"/>
              <a:t>LA INFORMACIÓN </a:t>
            </a:r>
            <a:r>
              <a:rPr lang="es-CL" sz="2400" b="1" dirty="0">
                <a:solidFill>
                  <a:srgbClr val="FF0000"/>
                </a:solidFill>
              </a:rPr>
              <a:t>IMPLÍCITA</a:t>
            </a:r>
            <a:r>
              <a:rPr lang="es-CL" sz="2400" b="1" dirty="0"/>
              <a:t>:</a:t>
            </a:r>
          </a:p>
          <a:p>
            <a:pPr marL="0" indent="0">
              <a:buNone/>
            </a:pPr>
            <a:endParaRPr lang="es-CL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NO ESTÁ EXPRESADA DIRECTAMENTE EN EL TEXTO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PARA ENCONTRARLA DEBEMOS RECONOCER CLAVES EN EL TEXTO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DEDUCIMOS NUEVA INFORMACIÓN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b="1" dirty="0"/>
              <a:t>DEBO SER UN BUEN LECTOR</a:t>
            </a:r>
          </a:p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2400" b="1" dirty="0"/>
              <a:t>Veamos algunos EJEMPLOS de </a:t>
            </a:r>
            <a:r>
              <a:rPr lang="es-CL" sz="2400" b="1" dirty="0">
                <a:solidFill>
                  <a:srgbClr val="FF0000"/>
                </a:solidFill>
              </a:rPr>
              <a:t>INFORMACIÓN IMPLÍCITA </a:t>
            </a:r>
          </a:p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r>
              <a:rPr lang="es-CL" sz="1900" dirty="0"/>
              <a:t>• SI OBSERVO que muchas personas salen con abrigo a la calle INFIERO QUE Hace mucho _________ fuera de la casa.</a:t>
            </a:r>
          </a:p>
          <a:p>
            <a:pPr marL="0" indent="0">
              <a:buNone/>
            </a:pPr>
            <a:endParaRPr lang="es-CL" sz="1900" dirty="0"/>
          </a:p>
          <a:p>
            <a:pPr marL="0" indent="0">
              <a:buNone/>
            </a:pPr>
            <a:r>
              <a:rPr lang="es-CL" sz="1900" dirty="0"/>
              <a:t>• SI OBSERVO una nube gris INFIERO QUE seguramente va a _______________</a:t>
            </a:r>
          </a:p>
          <a:p>
            <a:pPr marL="0" indent="0">
              <a:buNone/>
            </a:pPr>
            <a:endParaRPr lang="es-CL" sz="1900" dirty="0"/>
          </a:p>
          <a:p>
            <a:pPr marL="0" indent="0">
              <a:buNone/>
            </a:pPr>
            <a:r>
              <a:rPr lang="es-CL" sz="1900" dirty="0"/>
              <a:t>• SI OBSERVO que la gente sale llorando del cine INFIERO QUE se trataba de una película __________</a:t>
            </a:r>
          </a:p>
          <a:p>
            <a:pPr marL="0" indent="0">
              <a:buNone/>
            </a:pPr>
            <a:endParaRPr lang="es-CL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764" y="4277889"/>
            <a:ext cx="1020749" cy="8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4941169"/>
            <a:ext cx="91898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77" y="5897355"/>
            <a:ext cx="777555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03232" cy="994122"/>
          </a:xfrm>
        </p:spPr>
        <p:txBody>
          <a:bodyPr>
            <a:noAutofit/>
          </a:bodyPr>
          <a:lstStyle/>
          <a:p>
            <a:pPr algn="l"/>
            <a:r>
              <a:rPr lang="es-CL" sz="2400" b="1" dirty="0">
                <a:latin typeface="Arial Narrow" panose="020B0606020202030204" pitchFamily="34" charset="0"/>
              </a:rPr>
              <a:t>VEAMOS OTRO EJEMPLO</a:t>
            </a:r>
            <a:br>
              <a:rPr lang="es-CL" sz="2400" b="1" dirty="0">
                <a:latin typeface="Arial Narrow" panose="020B0606020202030204" pitchFamily="34" charset="0"/>
              </a:rPr>
            </a:br>
            <a:r>
              <a:rPr lang="es-CL" sz="2400" b="1" dirty="0">
                <a:latin typeface="Arial Narrow" panose="020B0606020202030204" pitchFamily="34" charset="0"/>
              </a:rPr>
              <a:t>ESCUCHEMOS CON ATENCIÓN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012606" y="1196752"/>
            <a:ext cx="8403874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5600" b="1" dirty="0"/>
              <a:t>¿QUÉ CUENTO SERÁ? </a:t>
            </a:r>
          </a:p>
          <a:p>
            <a:pPr algn="l"/>
            <a:endParaRPr lang="es-CL" sz="5600" b="1" dirty="0"/>
          </a:p>
          <a:p>
            <a:pPr marL="742950" indent="-742950" algn="l">
              <a:buAutoNum type="alphaUcPeriod"/>
            </a:pPr>
            <a:r>
              <a:rPr lang="es-CL" sz="5600" dirty="0"/>
              <a:t>La caperucita Roja</a:t>
            </a:r>
          </a:p>
          <a:p>
            <a:pPr marL="742950" indent="-742950" algn="l">
              <a:buAutoNum type="alphaUcPeriod"/>
            </a:pPr>
            <a:r>
              <a:rPr lang="es-CL" sz="5600" dirty="0"/>
              <a:t>Los tres chanchitos </a:t>
            </a:r>
          </a:p>
          <a:p>
            <a:pPr marL="742950" indent="-742950" algn="l">
              <a:buAutoNum type="alphaUcPeriod"/>
            </a:pPr>
            <a:r>
              <a:rPr lang="es-CL" sz="5600" dirty="0"/>
              <a:t>El Patito feo </a:t>
            </a:r>
          </a:p>
          <a:p>
            <a:pPr algn="l"/>
            <a:endParaRPr lang="es-CL" sz="5600" dirty="0"/>
          </a:p>
          <a:p>
            <a:pPr algn="l"/>
            <a:r>
              <a:rPr lang="es-CL" sz="5600" dirty="0"/>
              <a:t>	</a:t>
            </a:r>
            <a:r>
              <a:rPr lang="es-CL" sz="5600" b="1" dirty="0"/>
              <a:t>     </a:t>
            </a:r>
            <a:r>
              <a:rPr lang="es-CL" sz="5600" b="1" u="sng" dirty="0"/>
              <a:t>LA RESPUESTA ES LETRA     C. EL PATITO FEO         ¡MUY BIEN!</a:t>
            </a:r>
          </a:p>
          <a:p>
            <a:pPr algn="l"/>
            <a:r>
              <a:rPr lang="es-CL" dirty="0"/>
              <a:t> </a:t>
            </a:r>
          </a:p>
          <a:p>
            <a:pPr algn="l"/>
            <a:endParaRPr lang="es-CL" sz="5500" b="1" dirty="0"/>
          </a:p>
          <a:p>
            <a:pPr algn="l"/>
            <a:endParaRPr lang="es-CL" sz="5500" b="1" dirty="0"/>
          </a:p>
          <a:p>
            <a:pPr algn="l"/>
            <a:endParaRPr lang="es-CL" sz="6400" b="1" dirty="0"/>
          </a:p>
          <a:p>
            <a:pPr algn="l"/>
            <a:r>
              <a:rPr lang="es-CL" sz="6400" b="1" dirty="0"/>
              <a:t>PERO ¿CÓMO LLEGUÉ A LA RESPUESTA </a:t>
            </a:r>
          </a:p>
          <a:p>
            <a:pPr algn="l"/>
            <a:r>
              <a:rPr lang="es-CL" sz="6400" b="1" dirty="0"/>
              <a:t>SI EN EL TEXTO QUE LEÍ  NO LO DECÍA?</a:t>
            </a:r>
          </a:p>
          <a:p>
            <a:pPr algn="l"/>
            <a:r>
              <a:rPr lang="es-CL" sz="5500" dirty="0"/>
              <a:t>    </a:t>
            </a:r>
          </a:p>
          <a:p>
            <a:pPr algn="l"/>
            <a:r>
              <a:rPr lang="es-CL" dirty="0"/>
              <a:t>                    </a:t>
            </a:r>
          </a:p>
          <a:p>
            <a:pPr algn="l"/>
            <a:r>
              <a:rPr lang="es-CL" sz="5500" b="1" dirty="0"/>
              <a:t> </a:t>
            </a:r>
          </a:p>
          <a:p>
            <a:pPr algn="l"/>
            <a:r>
              <a:rPr lang="es-CL" sz="5500" b="1" dirty="0"/>
              <a:t>                       </a:t>
            </a:r>
          </a:p>
          <a:p>
            <a:pPr algn="l"/>
            <a:r>
              <a:rPr lang="es-CL" sz="5500" b="1" dirty="0"/>
              <a:t>¡FÁCIL! PORQUE… 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L" sz="5500" dirty="0"/>
              <a:t>Soy lector activo (significa que SIEMPRE leo)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L" sz="5500" dirty="0"/>
              <a:t>Busqué pistas en el contexto ejemplo:</a:t>
            </a:r>
            <a:r>
              <a:rPr lang="es-CL" sz="5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CL" sz="5500" dirty="0">
                <a:solidFill>
                  <a:srgbClr val="FF0000"/>
                </a:solidFill>
              </a:rPr>
              <a:t>“los huevos se abrieron y de ellos salieron lindos patitos MENOS DE UNO ”</a:t>
            </a:r>
          </a:p>
          <a:p>
            <a:pPr marL="685800" indent="-685800" algn="l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s-CL" sz="5500" dirty="0"/>
              <a:t> Usé mis conocimientos previos (significa que ya alguna vez leí o escuché ese cuento, entonces RECUERDO la información )</a:t>
            </a:r>
          </a:p>
          <a:p>
            <a:pPr algn="l"/>
            <a:endParaRPr lang="es-CL" dirty="0"/>
          </a:p>
          <a:p>
            <a:pPr algn="l"/>
            <a:endParaRPr lang="es-CL" dirty="0"/>
          </a:p>
          <a:p>
            <a:pPr algn="l"/>
            <a:endParaRPr lang="es-C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58" y="2920817"/>
            <a:ext cx="1293371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atito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6280" y="495908"/>
            <a:ext cx="609600" cy="609600"/>
          </a:xfrm>
        </p:spPr>
      </p:pic>
      <p:sp>
        <p:nvSpPr>
          <p:cNvPr id="6" name="5 Flecha derecha"/>
          <p:cNvSpPr/>
          <p:nvPr/>
        </p:nvSpPr>
        <p:spPr>
          <a:xfrm>
            <a:off x="6023992" y="620688"/>
            <a:ext cx="2160240" cy="36004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91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73" y="50083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862455" y="1413982"/>
            <a:ext cx="6768752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LA INFORMACIÓN IMPLÍCITA ES COMO UNA “ADIVINANZA” YO SÉ LA RESPUESTA POR </a:t>
            </a:r>
            <a:r>
              <a:rPr lang="es-CL" b="1" dirty="0">
                <a:solidFill>
                  <a:srgbClr val="FF0000"/>
                </a:solidFill>
              </a:rPr>
              <a:t>LAS PISTAS </a:t>
            </a:r>
            <a:r>
              <a:rPr lang="es-CL" dirty="0">
                <a:solidFill>
                  <a:schemeClr val="tx1"/>
                </a:solidFill>
              </a:rPr>
              <a:t>QUE ME ENTREGA EL TEXTO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62456" y="2780928"/>
            <a:ext cx="2657481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JUGUEMOS  </a:t>
            </a:r>
          </a:p>
        </p:txBody>
      </p:sp>
      <p:pic>
        <p:nvPicPr>
          <p:cNvPr id="6" name="5 Imagen" descr="Stock Photo | Emoticonos, Sonriente feliz, Emojis para whatsap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96" y="2801179"/>
            <a:ext cx="1152525" cy="823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 redondeado"/>
          <p:cNvSpPr/>
          <p:nvPr/>
        </p:nvSpPr>
        <p:spPr>
          <a:xfrm>
            <a:off x="1743122" y="3752122"/>
            <a:ext cx="2840711" cy="24482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Es para lavarse las manos y el cuerpo, hace burbujas y huele muy bien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19" y="4797153"/>
            <a:ext cx="1370856" cy="122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4914684" y="3741237"/>
            <a:ext cx="2549469" cy="24482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Cuando hace mucho calor sale de la piel, es como agua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752184" y="3752122"/>
            <a:ext cx="2664296" cy="24482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Es un alimento de pasta, largo y muy delgado, hay muchos en una bolsa</a:t>
            </a:r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  <a:p>
            <a:pPr algn="ctr"/>
            <a:endParaRPr lang="es-C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16" y="4586959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712" y="4797152"/>
            <a:ext cx="1428751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900" y="495301"/>
            <a:ext cx="10515600" cy="533400"/>
          </a:xfrm>
        </p:spPr>
        <p:txBody>
          <a:bodyPr>
            <a:noAutofit/>
          </a:bodyPr>
          <a:lstStyle/>
          <a:p>
            <a:r>
              <a:rPr lang="es-ES" sz="3200" dirty="0" smtClean="0"/>
              <a:t>Ahora te toca a ti </a:t>
            </a:r>
            <a:br>
              <a:rPr lang="es-ES" sz="3200" dirty="0" smtClean="0"/>
            </a:br>
            <a:r>
              <a:rPr lang="es-ES" sz="3200" dirty="0" smtClean="0"/>
              <a:t>Lee el siguiente texto y responde el ticket de salida 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46" y="1471611"/>
            <a:ext cx="6024004" cy="42085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87" y="1785937"/>
            <a:ext cx="27717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328863" y="260648"/>
            <a:ext cx="657225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 </a:t>
            </a:r>
            <a:endParaRPr lang="es-CL" sz="2000" b="1" dirty="0"/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1991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91544" y="2420888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¿ Cómo era </a:t>
            </a:r>
            <a:r>
              <a:rPr lang="es-CL" dirty="0" err="1" smtClean="0"/>
              <a:t>Percy</a:t>
            </a:r>
            <a:r>
              <a:rPr lang="es-CL" dirty="0" smtClean="0"/>
              <a:t>?</a:t>
            </a:r>
          </a:p>
          <a:p>
            <a:endParaRPr lang="es-ES" dirty="0"/>
          </a:p>
          <a:p>
            <a:endParaRPr lang="es-CL" dirty="0"/>
          </a:p>
          <a:p>
            <a:r>
              <a:rPr lang="es-CL" dirty="0"/>
              <a:t>2</a:t>
            </a:r>
            <a:r>
              <a:rPr lang="es-CL" dirty="0" smtClean="0"/>
              <a:t>) ¿ Qué clima hay en la Isla?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3)¿ Qué titulo le colocarías a esta pequeña historia ?  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7032104" y="5157192"/>
            <a:ext cx="515989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</a:t>
            </a:r>
            <a:r>
              <a:rPr lang="es-CL" dirty="0" smtClean="0"/>
              <a:t>:</a:t>
            </a:r>
            <a:r>
              <a:rPr lang="es-ES_tradnl" u="sng" dirty="0">
                <a:hlinkClick r:id="rId2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</a:t>
            </a:r>
            <a:r>
              <a:rPr lang="es-CL" dirty="0" smtClean="0"/>
              <a:t>: +56964517146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2" y="186603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53" y="4818665"/>
            <a:ext cx="1778686" cy="177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34484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0200" y="1571625"/>
            <a:ext cx="89725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Comencemos</a:t>
            </a:r>
          </a:p>
          <a:p>
            <a:endParaRPr lang="es-CL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¡</a:t>
            </a:r>
            <a:r>
              <a:rPr lang="es-C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s-C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mucha atención ! </a:t>
            </a:r>
            <a:endParaRPr lang="es-CL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dar tus respuestas deben recordar la evaluación de la semana anterior 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Cargando | Autos, Thing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11"/>
            <a:ext cx="3259138" cy="32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6" y="171103"/>
            <a:ext cx="7833590" cy="66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19" y="147369"/>
            <a:ext cx="9274787" cy="65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Muchísimos dulces</a:t>
            </a:r>
          </a:p>
        </p:txBody>
      </p:sp>
      <p:sp>
        <p:nvSpPr>
          <p:cNvPr id="4" name="AutoShape 4" descr="esultado de imagen para don francisc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Bisel 9">
            <a:hlinkClick r:id="rId2" action="ppaction://hlinksldjump"/>
          </p:cNvPr>
          <p:cNvSpPr/>
          <p:nvPr/>
        </p:nvSpPr>
        <p:spPr>
          <a:xfrm>
            <a:off x="932594" y="4001154"/>
            <a:ext cx="762060" cy="776288"/>
          </a:xfrm>
          <a:prstGeom prst="beve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c</a:t>
            </a:r>
            <a:r>
              <a:rPr lang="es-ES_tradnl" sz="2400" dirty="0" smtClean="0"/>
              <a:t>)</a:t>
            </a:r>
            <a:endParaRPr lang="es-ES_tradnl" sz="2400" dirty="0"/>
          </a:p>
        </p:txBody>
      </p:sp>
      <p:sp>
        <p:nvSpPr>
          <p:cNvPr id="13" name="Flecha derecha 12">
            <a:hlinkClick r:id="rId3" action="ppaction://hlinksldjump"/>
          </p:cNvPr>
          <p:cNvSpPr/>
          <p:nvPr/>
        </p:nvSpPr>
        <p:spPr>
          <a:xfrm>
            <a:off x="10691446" y="5897563"/>
            <a:ext cx="1195754" cy="7845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1)¿ Qué hizo construir la reina ?</a:t>
            </a:r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isel 10">
            <a:hlinkClick r:id="" action="ppaction://hlinkshowjump?jump=nextslide"/>
          </p:cNvPr>
          <p:cNvSpPr/>
          <p:nvPr/>
        </p:nvSpPr>
        <p:spPr>
          <a:xfrm>
            <a:off x="943402" y="2842117"/>
            <a:ext cx="762060" cy="819127"/>
          </a:xfrm>
          <a:prstGeom prst="bevel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b)</a:t>
            </a:r>
            <a:endParaRPr lang="es-ES_tradnl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927957" y="1786126"/>
            <a:ext cx="521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Una Catedral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7957" y="3020174"/>
            <a:ext cx="454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Un Palacio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13657" y="4254222"/>
            <a:ext cx="54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Una </a:t>
            </a:r>
            <a:r>
              <a:rPr lang="es-CL" sz="2800" dirty="0"/>
              <a:t>Bodega</a:t>
            </a:r>
          </a:p>
        </p:txBody>
      </p:sp>
      <p:sp>
        <p:nvSpPr>
          <p:cNvPr id="17" name="Bisel 16">
            <a:hlinkClick r:id="rId2" action="ppaction://hlinksldjump"/>
          </p:cNvPr>
          <p:cNvSpPr/>
          <p:nvPr/>
        </p:nvSpPr>
        <p:spPr>
          <a:xfrm>
            <a:off x="943402" y="1786126"/>
            <a:ext cx="762060" cy="723983"/>
          </a:xfrm>
          <a:prstGeom prst="beve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/>
              <a:t>a</a:t>
            </a:r>
            <a:r>
              <a:rPr lang="es-ES_tradnl" sz="2000" dirty="0" smtClean="0"/>
              <a:t>)</a:t>
            </a:r>
            <a:endParaRPr lang="es-ES_tradnl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927957" y="5572125"/>
            <a:ext cx="344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Un establo </a:t>
            </a:r>
            <a:endParaRPr lang="es-CL" sz="2800" dirty="0"/>
          </a:p>
        </p:txBody>
      </p:sp>
      <p:sp>
        <p:nvSpPr>
          <p:cNvPr id="16" name="Bisel 15">
            <a:hlinkClick r:id="rId2" action="ppaction://hlinksldjump"/>
          </p:cNvPr>
          <p:cNvSpPr/>
          <p:nvPr/>
        </p:nvSpPr>
        <p:spPr>
          <a:xfrm>
            <a:off x="943402" y="5371362"/>
            <a:ext cx="762060" cy="723983"/>
          </a:xfrm>
          <a:prstGeom prst="bevel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/>
              <a:t>d)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660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hlinkClick r:id="rId4" action="ppaction://hlinksldjump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RESPUESTA CORRECTA</a:t>
            </a:r>
            <a:endParaRPr lang="es-ES_tradnl" dirty="0"/>
          </a:p>
        </p:txBody>
      </p:sp>
      <p:pic>
        <p:nvPicPr>
          <p:cNvPr id="6" name="Picture 8" descr="APLAUSOS CON SONIDO DIBUJOS GIF - Google Bilaketa | Dibujos, Gif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6" y="1616868"/>
            <a:ext cx="4832348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2513" y="5091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4734</TotalTime>
  <Words>1014</Words>
  <Application>Microsoft Office PowerPoint</Application>
  <PresentationFormat>Personalizado</PresentationFormat>
  <Paragraphs>250</Paragraphs>
  <Slides>46</Slides>
  <Notes>0</Notes>
  <HiddenSlides>0</HiddenSlides>
  <MMClips>23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Tema de Office</vt:lpstr>
      <vt:lpstr>Forma de onda</vt:lpstr>
      <vt:lpstr>1_Tema de Office</vt:lpstr>
      <vt:lpstr>2_Tema de Office</vt:lpstr>
      <vt:lpstr>3_Tema de Office</vt:lpstr>
      <vt:lpstr>PLANIFICACIÓN  CLASES ONLINE SEMANA N° 21 CLASE VIRTUAL DÍA: Jueves  </vt:lpstr>
      <vt:lpstr>Presentación de PowerPoint</vt:lpstr>
      <vt:lpstr>Normas de la clase virtual </vt:lpstr>
      <vt:lpstr>Importante:</vt:lpstr>
      <vt:lpstr>Presentación de PowerPoint</vt:lpstr>
      <vt:lpstr>Presentación de PowerPoint</vt:lpstr>
      <vt:lpstr>Presentación de PowerPoint</vt:lpstr>
      <vt:lpstr>1)¿ Qué hizo construir la reina ?</vt:lpstr>
      <vt:lpstr>RESPUESTA CORRECTA</vt:lpstr>
      <vt:lpstr>RESPUESTA INCORRECTA</vt:lpstr>
      <vt:lpstr>               2)¿ Por qué la reina organizó una fiesta?                     </vt:lpstr>
      <vt:lpstr>RESPUESTA CORRECTA</vt:lpstr>
      <vt:lpstr>RESPUESTA INCORRECTA</vt:lpstr>
      <vt:lpstr>  3)¿ Entres quiénes surgió una pequeña discusión?                                              </vt:lpstr>
      <vt:lpstr>RESPUESTA CORRECTA</vt:lpstr>
      <vt:lpstr>RESPUESTA INCORRECTA</vt:lpstr>
      <vt:lpstr>4)¿Quiénes colocaron las piedras y los ladrillos en el palacio?</vt:lpstr>
      <vt:lpstr>RESPUESTA CORRECTA</vt:lpstr>
      <vt:lpstr>RESPUESTA INCORRECTA</vt:lpstr>
      <vt:lpstr>5)¿Quiénes pusieron los cristales en las ventanas?</vt:lpstr>
      <vt:lpstr>RESPUESTA CORRECTA</vt:lpstr>
      <vt:lpstr>RESPUESTA INCORRECTA</vt:lpstr>
      <vt:lpstr> 6)¿Quién hizo las herramientas para trabajar en la construcción?</vt:lpstr>
      <vt:lpstr>RESPUESTA CORRECTA</vt:lpstr>
      <vt:lpstr>RESPUESTA INCORRECTA</vt:lpstr>
      <vt:lpstr>7)¿ Quiénes hicieron los muebles, las puertas y ventanas?</vt:lpstr>
      <vt:lpstr>RESPUESTA CORRECTA</vt:lpstr>
      <vt:lpstr>RESPUESTA INCORRECTA</vt:lpstr>
      <vt:lpstr> 8)¿ Por qué herrero dice que su trabajo fue el más importante? </vt:lpstr>
      <vt:lpstr>RESPUESTA CORRECTA</vt:lpstr>
      <vt:lpstr>RESPUESTA INCORRECTA</vt:lpstr>
      <vt:lpstr>9) Según la reina ¿Quién realizó el trabajo más importante?</vt:lpstr>
      <vt:lpstr>RESPUESTA CORRECTA</vt:lpstr>
      <vt:lpstr>RESPUESTA INCORRECTA</vt:lpstr>
      <vt:lpstr> 10)¿Por qué crees que el herrero asistió a la fiesta?</vt:lpstr>
      <vt:lpstr>RESPUESTA CORRECTA</vt:lpstr>
      <vt:lpstr>RESPUESTA INCORRECTA</vt:lpstr>
      <vt:lpstr>11)¿Por qué la reina le dijo al herrero que él no había trabajado en la construcción del palacio?</vt:lpstr>
      <vt:lpstr>RESPUESTA CORRECTA</vt:lpstr>
      <vt:lpstr>RESPUESTA INCORRECTA</vt:lpstr>
      <vt:lpstr>Presentación de PowerPoint</vt:lpstr>
      <vt:lpstr>Entonces… </vt:lpstr>
      <vt:lpstr>VEAMOS OTRO EJEMPLO ESCUCHEMOS CON ATENCIÓN </vt:lpstr>
      <vt:lpstr>Motivación </vt:lpstr>
      <vt:lpstr>Ahora te toca a ti  Lee el siguiente texto y responde el ticket de salida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 TIC´S y aprendizaje: Soledad Garcés, Licenciada en Educación, Profesora de Artes Visuales UC. Magíster en E-learning y evaluación de los aprendizajes en ambientes virtuales por la Universidad de Sevilla.</dc:title>
  <dc:creator>Usuario de Microsoft Office</dc:creator>
  <cp:lastModifiedBy>HP</cp:lastModifiedBy>
  <cp:revision>147</cp:revision>
  <dcterms:created xsi:type="dcterms:W3CDTF">2017-08-24T18:18:11Z</dcterms:created>
  <dcterms:modified xsi:type="dcterms:W3CDTF">2020-08-18T19:54:59Z</dcterms:modified>
</cp:coreProperties>
</file>