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98" r:id="rId3"/>
    <p:sldId id="256" r:id="rId4"/>
    <p:sldId id="295" r:id="rId5"/>
    <p:sldId id="294" r:id="rId6"/>
    <p:sldId id="258" r:id="rId7"/>
    <p:sldId id="305" r:id="rId8"/>
    <p:sldId id="307" r:id="rId9"/>
    <p:sldId id="340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1" r:id="rId26"/>
    <p:sldId id="324" r:id="rId27"/>
    <p:sldId id="297" r:id="rId28"/>
    <p:sldId id="322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6477" autoAdjust="0"/>
  </p:normalViewPr>
  <p:slideViewPr>
    <p:cSldViewPr>
      <p:cViewPr>
        <p:scale>
          <a:sx n="66" d="100"/>
          <a:sy n="66" d="100"/>
        </p:scale>
        <p:origin x="-17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HqOdzW0VcQ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_QsWczhyk3c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Viernes 21 de Agosto</a:t>
            </a:r>
            <a:br>
              <a:rPr lang="es-CL" sz="2800" dirty="0" smtClean="0"/>
            </a:br>
            <a:r>
              <a:rPr lang="es-CL" sz="2800" dirty="0" smtClean="0"/>
              <a:t>CURSO: </a:t>
            </a:r>
            <a:r>
              <a:rPr lang="es-CL" sz="2800" dirty="0"/>
              <a:t>3</a:t>
            </a:r>
            <a:r>
              <a:rPr lang="es-CL" sz="2800" dirty="0" smtClean="0"/>
              <a:t>° Básico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968021" y="439703"/>
            <a:ext cx="5124259" cy="979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2466"/>
            <a:ext cx="8229600" cy="1143000"/>
          </a:xfrm>
        </p:spPr>
        <p:txBody>
          <a:bodyPr/>
          <a:lstStyle/>
          <a:p>
            <a:r>
              <a:rPr lang="es-CL" u="sng" dirty="0"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24995"/>
            <a:ext cx="8229600" cy="3474075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Secuencia numérica ascendente: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10 – 20 – 30 – 40 – 50 – 60.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La secuencia numérica se encuentra ordenada de menor a mayor, por lo que va </a:t>
            </a:r>
            <a:r>
              <a:rPr lang="es-CL" b="1" u="sng" dirty="0">
                <a:latin typeface="Arial" panose="020B0604020202020204" pitchFamily="34" charset="0"/>
                <a:cs typeface="Arial" panose="020B0604020202020204" pitchFamily="34" charset="0"/>
              </a:rPr>
              <a:t>hacia adelante.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46" y="5113452"/>
            <a:ext cx="1042981" cy="15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6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Secuencia numérica descendente: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60 – 50 – 40 – 30 – 20 – 10 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La secuencia numérica se encuentra ordenada de mayor a menor, por lo que va </a:t>
            </a:r>
            <a:r>
              <a:rPr lang="es-CL" b="1" u="sng" dirty="0">
                <a:latin typeface="Arial" panose="020B0604020202020204" pitchFamily="34" charset="0"/>
                <a:cs typeface="Arial" panose="020B0604020202020204" pitchFamily="34" charset="0"/>
              </a:rPr>
              <a:t>hacia atrás.</a:t>
            </a:r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68" y="4340181"/>
            <a:ext cx="1042981" cy="15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8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968021" y="439703"/>
            <a:ext cx="5124259" cy="979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84249"/>
            <a:ext cx="8229600" cy="1143000"/>
          </a:xfrm>
        </p:spPr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¡Ahora tú!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6859" y="2141115"/>
            <a:ext cx="8229600" cy="3628622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¿Hacia adelante o hacia atrás?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1. 45- 50- 55- 60- 65.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2. 100- 90- 80- 70- 60.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3. 12- 22- 32- 42- 52.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4. 65- 70- 75- 80- 85.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27">
            <a:off x="7173880" y="1451832"/>
            <a:ext cx="1593833" cy="21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82" y="407707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6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968021" y="439703"/>
            <a:ext cx="5124259" cy="979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89531"/>
            <a:ext cx="8229600" cy="1143000"/>
          </a:xfrm>
        </p:spPr>
        <p:txBody>
          <a:bodyPr/>
          <a:lstStyle/>
          <a:p>
            <a:r>
              <a:rPr lang="es-CL" b="1" u="sng" dirty="0"/>
              <a:t>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19" y="2343956"/>
            <a:ext cx="8229600" cy="3370085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Un 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patrón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es una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 sucesión de elementos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(auditivos, gestuales, gráficos…) que se construye siguiendo una regla, esa regla puede ser de </a:t>
            </a:r>
            <a:r>
              <a:rPr lang="es-CL" u="sng" dirty="0">
                <a:latin typeface="Arial" panose="020B0604020202020204" pitchFamily="34" charset="0"/>
                <a:cs typeface="Arial" panose="020B0604020202020204" pitchFamily="34" charset="0"/>
              </a:rPr>
              <a:t>repetición o de recurrencia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217">
            <a:off x="854110" y="1171978"/>
            <a:ext cx="784763" cy="113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8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5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1988733" y="0"/>
            <a:ext cx="5124259" cy="979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1248" y="116632"/>
            <a:ext cx="7772400" cy="1002225"/>
          </a:xfrm>
        </p:spPr>
        <p:txBody>
          <a:bodyPr/>
          <a:lstStyle/>
          <a:p>
            <a:pPr algn="ctr"/>
            <a:r>
              <a:rPr lang="es-CL" u="sng" dirty="0"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22313" y="2060621"/>
            <a:ext cx="7772400" cy="1558343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El patrón es: Estrella naranja y estrella celeste.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4" y="1286323"/>
            <a:ext cx="3903532" cy="10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836613" y="4453945"/>
            <a:ext cx="7772400" cy="142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b="1" dirty="0">
                <a:solidFill>
                  <a:schemeClr val="tx1"/>
                </a:solidFill>
              </a:rPr>
              <a:t>El patrón es: Estrella naranja, estrella celeste y luna verde.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45" y="3667934"/>
            <a:ext cx="3886200" cy="10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95" y="3319402"/>
            <a:ext cx="1042981" cy="15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79" y="5148686"/>
            <a:ext cx="1303948" cy="15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0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22313" y="2060621"/>
            <a:ext cx="7772400" cy="1056067"/>
          </a:xfrm>
        </p:spPr>
        <p:txBody>
          <a:bodyPr>
            <a:normAutofit lnSpcReduction="10000"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El patrón es: Dos estrellas naranjas y una estrella celeste.</a:t>
            </a: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836613" y="4453945"/>
            <a:ext cx="7772400" cy="107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b="1" dirty="0">
                <a:solidFill>
                  <a:schemeClr val="tx1"/>
                </a:solidFill>
              </a:rPr>
              <a:t>El patrón es: Sumar 3.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1" y="551665"/>
            <a:ext cx="4408820" cy="12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2" y="3556319"/>
            <a:ext cx="4405439" cy="11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58943"/>
            <a:ext cx="1042981" cy="15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31" y="4730036"/>
            <a:ext cx="1423669" cy="17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3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texto"/>
          <p:cNvSpPr txBox="1">
            <a:spLocks/>
          </p:cNvSpPr>
          <p:nvPr/>
        </p:nvSpPr>
        <p:spPr>
          <a:xfrm>
            <a:off x="942204" y="4451799"/>
            <a:ext cx="7772400" cy="71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spcBef>
                <a:spcPct val="20000"/>
              </a:spcBef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200" b="1" dirty="0">
                <a:solidFill>
                  <a:schemeClr val="tx1"/>
                </a:solidFill>
              </a:rPr>
              <a:t>El patrón es: Sumar 4.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72" y="1486168"/>
            <a:ext cx="4484266" cy="25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51" y="4451799"/>
            <a:ext cx="1042981" cy="15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0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37505" y="945572"/>
            <a:ext cx="7772400" cy="1050654"/>
          </a:xfrm>
        </p:spPr>
        <p:txBody>
          <a:bodyPr/>
          <a:lstStyle/>
          <a:p>
            <a:r>
              <a:rPr lang="es-CL" dirty="0"/>
              <a:t>¡Ahora tú!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63640" y="2057401"/>
            <a:ext cx="6400800" cy="830285"/>
          </a:xfrm>
        </p:spPr>
        <p:txBody>
          <a:bodyPr/>
          <a:lstStyle/>
          <a:p>
            <a:pPr algn="just"/>
            <a:r>
              <a:rPr lang="es-CL" b="1" dirty="0">
                <a:solidFill>
                  <a:schemeClr val="tx1"/>
                </a:solidFill>
              </a:rPr>
              <a:t>¿Cuál es el patrón?</a:t>
            </a:r>
          </a:p>
          <a:p>
            <a:pPr algn="just"/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4" y="2887685"/>
            <a:ext cx="7902850" cy="25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27">
            <a:off x="6331271" y="806786"/>
            <a:ext cx="1367247" cy="182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321307" cy="16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8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/>
              <a:t>¿Cuál es el patrón?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1" y="2531690"/>
            <a:ext cx="7554757" cy="177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27">
            <a:off x="7523374" y="4602927"/>
            <a:ext cx="1097296" cy="14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1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/>
              <a:t>¿Cuál es el patrón?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8" y="2527656"/>
            <a:ext cx="7632866" cy="18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27">
            <a:off x="7579104" y="4777244"/>
            <a:ext cx="1030364" cy="13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1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78390"/>
              </p:ext>
            </p:extLst>
          </p:nvPr>
        </p:nvGraphicFramePr>
        <p:xfrm>
          <a:off x="395536" y="1052736"/>
          <a:ext cx="8424936" cy="5132702"/>
        </p:xfrm>
        <a:graphic>
          <a:graphicData uri="http://schemas.openxmlformats.org/drawingml/2006/table">
            <a:tbl>
              <a:tblPr firstRow="1" firstCol="1" bandRow="1"/>
              <a:tblGrid>
                <a:gridCol w="2666763"/>
                <a:gridCol w="5758173"/>
              </a:tblGrid>
              <a:tr h="250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3ro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 Berrios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Contar números del 0 al 1 000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de 5 en 5, de 10 en 10, de 100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en 100: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› empezando por cualquier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número menor que 1 000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› de 3 en 3, de 4 en 4, …, empezando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por cualquier múltiplo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del número correspondiente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Cuentan una secuencia de números a partir de un número dado de 5 en 5, de 10 en 10 y de 100 en 100, hacia adelante y hacia atrás.  (80% de logro)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Cuentan de 3 en 3, comenzando desde cualquier múltiplo de 3, hacia adelante y hacia atrás.  (85%</a:t>
                      </a:r>
                      <a:r>
                        <a:rPr lang="es-CL" sz="1400" baseline="0" dirty="0" smtClean="0"/>
                        <a:t> de logro)</a:t>
                      </a:r>
                      <a:endParaRPr lang="es-CL" sz="1400" dirty="0" smtClean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Cuentan de 4 en 4, comenzando desde cualquier múltiplo de 4, hacia adelante y hacia atrás.  (92% de logro)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6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indicadores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menos logrados 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evaluación:  Contar números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secuencia, hacia adelante y hacia atrás reconociendo patrones numéricos.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31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6069"/>
            <a:ext cx="8229600" cy="5070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Las secuencias numéricas pueden estar incompletas, es decir pueden tener espacios vacíos, por lo que es importante saber cuál es el patrón para poder completarla.</a:t>
            </a:r>
          </a:p>
          <a:p>
            <a:pPr marL="0" indent="0">
              <a:buNone/>
            </a:pPr>
            <a:r>
              <a:rPr lang="es-CL" b="1" u="sng" dirty="0"/>
              <a:t>Ejemplo: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El patrón de esta secuencia es </a:t>
            </a:r>
            <a:r>
              <a:rPr lang="es-CL" b="1" u="sng" dirty="0"/>
              <a:t>restar 2</a:t>
            </a:r>
            <a:r>
              <a:rPr lang="es-CL" dirty="0"/>
              <a:t>, por lo que los números siguientes son el </a:t>
            </a:r>
            <a:r>
              <a:rPr lang="es-CL" b="1" dirty="0"/>
              <a:t>9, 7, 5 </a:t>
            </a:r>
            <a:r>
              <a:rPr lang="es-CL" dirty="0"/>
              <a:t>y el </a:t>
            </a:r>
            <a:r>
              <a:rPr lang="es-CL" b="1" dirty="0"/>
              <a:t>3</a:t>
            </a:r>
            <a:r>
              <a:rPr lang="es-CL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44" y="3245477"/>
            <a:ext cx="5287626" cy="11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70" y="2617901"/>
            <a:ext cx="1042981" cy="15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25550"/>
            <a:ext cx="1321307" cy="16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3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3885" y="21328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CL" sz="3600" dirty="0"/>
              <a:t>Aquí el patrón es </a:t>
            </a:r>
            <a:r>
              <a:rPr lang="es-CL" sz="3600" b="1" u="sng" dirty="0"/>
              <a:t>sumar 2</a:t>
            </a:r>
            <a:r>
              <a:rPr lang="es-CL" sz="3600" dirty="0"/>
              <a:t>, por lo que los números que siguen y faltan para completar la secuencia es </a:t>
            </a:r>
            <a:r>
              <a:rPr lang="es-CL" sz="3600" b="1" dirty="0"/>
              <a:t>13</a:t>
            </a:r>
            <a:r>
              <a:rPr lang="es-CL" sz="3600" dirty="0"/>
              <a:t>,</a:t>
            </a:r>
            <a:r>
              <a:rPr lang="es-CL" sz="3600" b="1" dirty="0"/>
              <a:t> 15 </a:t>
            </a:r>
            <a:r>
              <a:rPr lang="es-CL" sz="3600" dirty="0"/>
              <a:t>y</a:t>
            </a:r>
            <a:r>
              <a:rPr lang="es-CL" sz="3600" b="1" dirty="0"/>
              <a:t> 17.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5" y="836712"/>
            <a:ext cx="7689056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3" y="3846401"/>
            <a:ext cx="7596422" cy="11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Título"/>
          <p:cNvSpPr txBox="1">
            <a:spLocks/>
          </p:cNvSpPr>
          <p:nvPr/>
        </p:nvSpPr>
        <p:spPr>
          <a:xfrm>
            <a:off x="503885" y="5301208"/>
            <a:ext cx="735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9728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3600" dirty="0"/>
              <a:t>Aquí el patrón es </a:t>
            </a:r>
            <a:r>
              <a:rPr lang="es-CL" sz="3600" b="1" u="sng" dirty="0"/>
              <a:t>restar 3</a:t>
            </a:r>
            <a:r>
              <a:rPr lang="es-CL" sz="3600" dirty="0"/>
              <a:t>, por lo que los números que siguen y faltan para completar la secuencia es </a:t>
            </a:r>
            <a:r>
              <a:rPr lang="es-CL" sz="3600" b="1" dirty="0"/>
              <a:t>9</a:t>
            </a:r>
            <a:r>
              <a:rPr lang="es-CL" sz="3600" dirty="0"/>
              <a:t>,</a:t>
            </a:r>
            <a:r>
              <a:rPr lang="es-CL" sz="3600" b="1" dirty="0"/>
              <a:t> 6 </a:t>
            </a:r>
            <a:r>
              <a:rPr lang="es-CL" sz="3600" dirty="0"/>
              <a:t>y</a:t>
            </a:r>
            <a:r>
              <a:rPr lang="es-CL" sz="3600" b="1" dirty="0"/>
              <a:t> 3.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16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4868308"/>
            <a:ext cx="1439913" cy="1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4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1835696" y="268977"/>
            <a:ext cx="5124259" cy="979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9585" y="136516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b="1" dirty="0"/>
              <a:t>¿Cuál es el patrón?</a:t>
            </a:r>
            <a:br>
              <a:rPr lang="es-CL" sz="3600" b="1" dirty="0"/>
            </a:br>
            <a:r>
              <a:rPr lang="es-CL" sz="3600" b="1" dirty="0"/>
              <a:t>¿Qué números faltan para completar la secuencia?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857D91-1F25-49E0-A73E-36D136BA44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/>
            </a:r>
            <a:br>
              <a:rPr lang="es-CL" dirty="0"/>
            </a:b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-711006" y="289531"/>
            <a:ext cx="8229600" cy="93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09728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b="1" dirty="0"/>
              <a:t>                       ¡</a:t>
            </a:r>
            <a:r>
              <a:rPr lang="es-CL" b="1" dirty="0" smtClean="0"/>
              <a:t>Ahora </a:t>
            </a:r>
            <a:r>
              <a:rPr lang="es-CL" b="1" dirty="0"/>
              <a:t>tú!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0" y="2947698"/>
            <a:ext cx="6795115" cy="111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" y="4470176"/>
            <a:ext cx="6717439" cy="10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27">
            <a:off x="7764853" y="4596777"/>
            <a:ext cx="1097296" cy="14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81" y="170080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9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9585" y="136516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b="1" dirty="0"/>
              <a:t>¿Cuál es el patrón?</a:t>
            </a:r>
            <a:br>
              <a:rPr lang="es-CL" sz="3600" b="1" dirty="0"/>
            </a:br>
            <a:r>
              <a:rPr lang="es-CL" sz="3600" b="1" dirty="0"/>
              <a:t>¿Qué números faltan para completar la secuencia?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857D91-1F25-49E0-A73E-36D136BA44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/>
            </a:r>
            <a:br>
              <a:rPr lang="es-CL" dirty="0"/>
            </a:b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-349530" y="188640"/>
            <a:ext cx="8229600" cy="93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09728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b="1" dirty="0"/>
              <a:t>                       </a:t>
            </a:r>
            <a:r>
              <a:rPr lang="es-CL" b="1" dirty="0" smtClean="0"/>
              <a:t>¡Ahora </a:t>
            </a:r>
            <a:r>
              <a:rPr lang="es-CL" b="1" dirty="0"/>
              <a:t>tú!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52" y="2676122"/>
            <a:ext cx="5761686" cy="1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52" y="4505325"/>
            <a:ext cx="5761686" cy="140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27">
            <a:off x="7523374" y="4602927"/>
            <a:ext cx="1097296" cy="14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3" y="159600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116632"/>
            <a:ext cx="7776863" cy="14401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Cerremos nuestra clases cantando y contando de 10 en 10</a:t>
            </a:r>
            <a:endParaRPr lang="es-CL" b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198884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hlinkClick r:id="rId2"/>
              </a:rPr>
              <a:t>https://www.youtube.com/watch?v=JHqOdzW0VcQ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5613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93632" cy="514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400164" y="269482"/>
            <a:ext cx="4248472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CERREMOS NUESTRA CLASE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9017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93801"/>
            <a:ext cx="4248472" cy="12697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</a:t>
            </a:r>
          </a:p>
          <a:p>
            <a:pPr algn="ctr"/>
            <a:r>
              <a:rPr lang="es-CL" sz="2000" b="1" dirty="0" smtClean="0"/>
              <a:t>SEMANA 21</a:t>
            </a:r>
          </a:p>
          <a:p>
            <a:pPr algn="ctr"/>
            <a:r>
              <a:rPr lang="es-CL" sz="2000" b="1" dirty="0"/>
              <a:t>3</a:t>
            </a:r>
            <a:r>
              <a:rPr lang="es-CL" sz="2000" b="1" dirty="0" smtClean="0"/>
              <a:t>°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76057" y="5589240"/>
            <a:ext cx="4067944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Enviar fotografía de este ticket de salida al: 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3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53019" r="25036" b="39087"/>
          <a:stretch/>
        </p:blipFill>
        <p:spPr bwMode="auto">
          <a:xfrm>
            <a:off x="470925" y="2348880"/>
            <a:ext cx="5939454" cy="57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65823" r="24548" b="26439"/>
          <a:stretch/>
        </p:blipFill>
        <p:spPr bwMode="auto">
          <a:xfrm>
            <a:off x="471623" y="3068960"/>
            <a:ext cx="5938756" cy="5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50000" r="30494" b="27827"/>
          <a:stretch/>
        </p:blipFill>
        <p:spPr bwMode="auto">
          <a:xfrm>
            <a:off x="450054" y="3685998"/>
            <a:ext cx="5916867" cy="168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37793" y="2452952"/>
            <a:ext cx="47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1)</a:t>
            </a:r>
            <a:endParaRPr lang="es-CL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9511" y="3198099"/>
            <a:ext cx="47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2</a:t>
            </a:r>
            <a:r>
              <a:rPr lang="es-CL" sz="1400" dirty="0" smtClean="0"/>
              <a:t>)</a:t>
            </a:r>
            <a:endParaRPr lang="es-CL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4990" y="3734233"/>
            <a:ext cx="28302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3) De 4 en 4 de forma ascendente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003">
            <a:off x="6523432" y="4560148"/>
            <a:ext cx="2002598" cy="20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t="39038" r="30143" b="40724"/>
          <a:stretch/>
        </p:blipFill>
        <p:spPr bwMode="auto">
          <a:xfrm>
            <a:off x="755576" y="404664"/>
            <a:ext cx="5762172" cy="148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40427" r="21888" b="33779"/>
          <a:stretch/>
        </p:blipFill>
        <p:spPr bwMode="auto">
          <a:xfrm>
            <a:off x="727809" y="2060848"/>
            <a:ext cx="7329714" cy="18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42014" r="41187" b="20486"/>
          <a:stretch/>
        </p:blipFill>
        <p:spPr bwMode="auto">
          <a:xfrm>
            <a:off x="774034" y="4135806"/>
            <a:ext cx="4594300" cy="253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55576" y="379697"/>
            <a:ext cx="28302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/>
              <a:t>4</a:t>
            </a:r>
            <a:r>
              <a:rPr lang="es-CL" sz="1400" b="1" dirty="0" smtClean="0"/>
              <a:t>) De 3 en 3 de forma descendente</a:t>
            </a:r>
            <a:endParaRPr lang="es-CL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4453" y="2053372"/>
            <a:ext cx="4446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/>
              <a:t>5</a:t>
            </a:r>
            <a:r>
              <a:rPr lang="es-CL" sz="1400" b="1" dirty="0" smtClean="0"/>
              <a:t>)</a:t>
            </a:r>
            <a:endParaRPr lang="es-CL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41545" y="4135806"/>
            <a:ext cx="4446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6)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9135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87624" y="476672"/>
            <a:ext cx="662473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Motivación: Desafío del día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199"/>
            <a:ext cx="8219256" cy="480866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/>
              <a:t>“El número solitario”</a:t>
            </a:r>
          </a:p>
          <a:p>
            <a:pPr marL="0" indent="0" algn="ctr">
              <a:buNone/>
            </a:pPr>
            <a:r>
              <a:rPr lang="es-CL" dirty="0" smtClean="0"/>
              <a:t>Uno de los siguientes números NO pertenece a ninguno de estos grupos </a:t>
            </a:r>
          </a:p>
          <a:p>
            <a:pPr marL="0" indent="0" algn="ctr">
              <a:buNone/>
            </a:pPr>
            <a:r>
              <a:rPr lang="es-CL" dirty="0" smtClean="0"/>
              <a:t>¿Cuál será el SOLITARIO?</a:t>
            </a:r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2123728" y="4221088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5</a:t>
            </a:r>
            <a:endParaRPr lang="es-CL" sz="2800" b="1" dirty="0"/>
          </a:p>
        </p:txBody>
      </p:sp>
      <p:sp>
        <p:nvSpPr>
          <p:cNvPr id="30" name="29 Rectángulo"/>
          <p:cNvSpPr/>
          <p:nvPr/>
        </p:nvSpPr>
        <p:spPr>
          <a:xfrm>
            <a:off x="6372200" y="4221088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55</a:t>
            </a:r>
            <a:endParaRPr lang="es-CL" sz="2800" b="1" dirty="0"/>
          </a:p>
        </p:txBody>
      </p:sp>
      <p:sp>
        <p:nvSpPr>
          <p:cNvPr id="31" name="30 Rectángulo"/>
          <p:cNvSpPr/>
          <p:nvPr/>
        </p:nvSpPr>
        <p:spPr>
          <a:xfrm>
            <a:off x="3491880" y="4221088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11</a:t>
            </a:r>
            <a:endParaRPr lang="es-CL" sz="2800" b="1" dirty="0"/>
          </a:p>
        </p:txBody>
      </p:sp>
      <p:sp>
        <p:nvSpPr>
          <p:cNvPr id="32" name="31 Rectángulo"/>
          <p:cNvSpPr/>
          <p:nvPr/>
        </p:nvSpPr>
        <p:spPr>
          <a:xfrm>
            <a:off x="4932040" y="4221088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8</a:t>
            </a:r>
            <a:endParaRPr lang="es-CL" sz="2800" b="1" dirty="0"/>
          </a:p>
        </p:txBody>
      </p:sp>
      <p:sp>
        <p:nvSpPr>
          <p:cNvPr id="33" name="32 Rectángulo"/>
          <p:cNvSpPr/>
          <p:nvPr/>
        </p:nvSpPr>
        <p:spPr>
          <a:xfrm>
            <a:off x="2123728" y="5048764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1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491880" y="5092126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2</a:t>
            </a:r>
            <a:r>
              <a:rPr lang="es-CL" sz="2800" b="1" dirty="0" smtClean="0"/>
              <a:t>9</a:t>
            </a:r>
            <a:endParaRPr lang="es-CL" sz="2800" b="1" dirty="0"/>
          </a:p>
        </p:txBody>
      </p:sp>
      <p:sp>
        <p:nvSpPr>
          <p:cNvPr id="35" name="34 Rectángulo"/>
          <p:cNvSpPr/>
          <p:nvPr/>
        </p:nvSpPr>
        <p:spPr>
          <a:xfrm>
            <a:off x="4932040" y="5092126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3</a:t>
            </a:r>
            <a:endParaRPr lang="es-CL" sz="2800" b="1" dirty="0"/>
          </a:p>
        </p:txBody>
      </p:sp>
      <p:sp>
        <p:nvSpPr>
          <p:cNvPr id="36" name="35 Rectángulo"/>
          <p:cNvSpPr/>
          <p:nvPr/>
        </p:nvSpPr>
        <p:spPr>
          <a:xfrm>
            <a:off x="6372200" y="5102133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14</a:t>
            </a:r>
            <a:endParaRPr lang="es-CL" sz="2800" b="1" dirty="0"/>
          </a:p>
        </p:txBody>
      </p:sp>
      <p:sp>
        <p:nvSpPr>
          <p:cNvPr id="37" name="36 Rectángulo"/>
          <p:cNvSpPr/>
          <p:nvPr/>
        </p:nvSpPr>
        <p:spPr>
          <a:xfrm>
            <a:off x="2123728" y="5832799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3</a:t>
            </a:r>
            <a:r>
              <a:rPr lang="es-CL" sz="2800" b="1" dirty="0" smtClean="0"/>
              <a:t>5</a:t>
            </a:r>
            <a:endParaRPr lang="es-CL" sz="2800" b="1" dirty="0"/>
          </a:p>
        </p:txBody>
      </p:sp>
      <p:sp>
        <p:nvSpPr>
          <p:cNvPr id="38" name="37 Rectángulo"/>
          <p:cNvSpPr/>
          <p:nvPr/>
        </p:nvSpPr>
        <p:spPr>
          <a:xfrm>
            <a:off x="3430014" y="5832980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10</a:t>
            </a:r>
            <a:endParaRPr lang="es-CL" sz="2800" b="1" dirty="0"/>
          </a:p>
        </p:txBody>
      </p:sp>
      <p:sp>
        <p:nvSpPr>
          <p:cNvPr id="39" name="38 Rectángulo"/>
          <p:cNvSpPr/>
          <p:nvPr/>
        </p:nvSpPr>
        <p:spPr>
          <a:xfrm>
            <a:off x="4932040" y="5832980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39</a:t>
            </a:r>
            <a:endParaRPr lang="es-CL" sz="2800" b="1" dirty="0"/>
          </a:p>
        </p:txBody>
      </p:sp>
      <p:sp>
        <p:nvSpPr>
          <p:cNvPr id="40" name="39 Rectángulo"/>
          <p:cNvSpPr/>
          <p:nvPr/>
        </p:nvSpPr>
        <p:spPr>
          <a:xfrm>
            <a:off x="6372200" y="5832980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27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15694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447922"/>
            <a:ext cx="691276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11" y="289531"/>
            <a:ext cx="8229600" cy="114300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Activando nuestros conocimientos previos</a:t>
            </a:r>
            <a:endParaRPr lang="es-CL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76704" y="2658233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es una secuencia?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¿Las secuencias numéricas van solamente hacia adelante? </a:t>
            </a:r>
            <a:endParaRPr lang="es-ES" sz="20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es un patrón?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puedo descubrir un patrón?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¿Por qué es tan importante aprender a contar?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descendente y ascendente?</a:t>
            </a:r>
          </a:p>
          <a:p>
            <a:pPr marL="342900" indent="-342900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700808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260648"/>
            <a:ext cx="8352928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7715200" cy="1612775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https://www.youtube.com/watch?v=_</a:t>
            </a:r>
            <a:r>
              <a:rPr lang="es-CL" dirty="0" smtClean="0">
                <a:hlinkClick r:id="rId2"/>
              </a:rPr>
              <a:t>QsWczhyk3c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Comencemos nuestra clase cantando y contando de 5 en 5</a:t>
            </a:r>
            <a:endParaRPr lang="es-CL" dirty="0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5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968021" y="439703"/>
            <a:ext cx="5124259" cy="979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Secuencia numérica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La secuencia numérica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es una sucesión de números enteros de las que pueden ser ordenados de manera 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ascendente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(de menor a mayor) o 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descendente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(de mayor a menor)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05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840</Words>
  <Application>Microsoft Office PowerPoint</Application>
  <PresentationFormat>Presentación en pantalla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1_Tema de Office</vt:lpstr>
      <vt:lpstr>PLANIFICACIÓN  PARA CLASES VIRTUALES SEMANA N°21 FECHA : Viernes 21 de Agosto CURSO: 3° Básico</vt:lpstr>
      <vt:lpstr>Presentación de PowerPoint</vt:lpstr>
      <vt:lpstr>Presentación de PowerPoint</vt:lpstr>
      <vt:lpstr>Presentación de PowerPoint</vt:lpstr>
      <vt:lpstr>Importante:</vt:lpstr>
      <vt:lpstr>Motivación: Desafío del día</vt:lpstr>
      <vt:lpstr>Activando nuestros conocimientos previos</vt:lpstr>
      <vt:lpstr>Comencemos nuestra clase cantando y contando de 5 en 5</vt:lpstr>
      <vt:lpstr>Secuencia numérica</vt:lpstr>
      <vt:lpstr>Ejemplos</vt:lpstr>
      <vt:lpstr>Presentación de PowerPoint</vt:lpstr>
      <vt:lpstr>¡Ahora tú!</vt:lpstr>
      <vt:lpstr>Patrón</vt:lpstr>
      <vt:lpstr>Ejemplos</vt:lpstr>
      <vt:lpstr>Presentación de PowerPoint</vt:lpstr>
      <vt:lpstr>Presentación de PowerPoint</vt:lpstr>
      <vt:lpstr>¡Ahora tú!</vt:lpstr>
      <vt:lpstr>Presentación de PowerPoint</vt:lpstr>
      <vt:lpstr>Presentación de PowerPoint</vt:lpstr>
      <vt:lpstr>Presentación de PowerPoint</vt:lpstr>
      <vt:lpstr>Aquí el patrón es sumar 2, por lo que los números que siguen y faltan para completar la secuencia es 13, 15 y 17.</vt:lpstr>
      <vt:lpstr>¿Cuál es el patrón? ¿Qué números faltan para completar la secuencia?</vt:lpstr>
      <vt:lpstr>¿Cuál es el patrón? ¿Qué números faltan para completar la secuencia?</vt:lpstr>
      <vt:lpstr>Cerremos nuestra clases cantando y contando de 10 en 10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86</cp:revision>
  <dcterms:created xsi:type="dcterms:W3CDTF">2020-07-06T03:06:52Z</dcterms:created>
  <dcterms:modified xsi:type="dcterms:W3CDTF">2020-08-19T02:08:25Z</dcterms:modified>
</cp:coreProperties>
</file>