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59" r:id="rId5"/>
    <p:sldId id="260" r:id="rId6"/>
    <p:sldId id="263" r:id="rId7"/>
    <p:sldId id="264" r:id="rId8"/>
    <p:sldId id="273" r:id="rId9"/>
    <p:sldId id="286" r:id="rId10"/>
    <p:sldId id="287" r:id="rId11"/>
    <p:sldId id="288" r:id="rId12"/>
    <p:sldId id="289" r:id="rId13"/>
    <p:sldId id="292" r:id="rId14"/>
    <p:sldId id="293" r:id="rId15"/>
    <p:sldId id="294" r:id="rId16"/>
    <p:sldId id="278" r:id="rId17"/>
    <p:sldId id="272" r:id="rId1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364" autoAdjust="0"/>
  </p:normalViewPr>
  <p:slideViewPr>
    <p:cSldViewPr snapToGrid="0">
      <p:cViewPr>
        <p:scale>
          <a:sx n="81" d="100"/>
          <a:sy n="81" d="100"/>
        </p:scale>
        <p:origin x="-318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79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83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64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68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3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4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85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22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33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93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7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39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hyperlink" Target="mailto:pia.caceres@colegio-jeanpiaget.c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1724" y="1543220"/>
            <a:ext cx="9144000" cy="3073865"/>
          </a:xfrm>
        </p:spPr>
        <p:txBody>
          <a:bodyPr>
            <a:normAutofit/>
          </a:bodyPr>
          <a:lstStyle/>
          <a:p>
            <a:r>
              <a:rPr lang="es-CL" dirty="0">
                <a:latin typeface="Comic Sans MS" panose="030F0702030302020204" pitchFamily="66" charset="0"/>
              </a:rPr>
              <a:t>3</a:t>
            </a:r>
            <a:r>
              <a:rPr lang="es-CL" dirty="0" smtClean="0">
                <a:latin typeface="Comic Sans MS" panose="030F0702030302020204" pitchFamily="66" charset="0"/>
              </a:rPr>
              <a:t>° GRADE</a:t>
            </a:r>
            <a:br>
              <a:rPr lang="es-CL" dirty="0" smtClean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ONLINE CLASS</a:t>
            </a:r>
            <a:r>
              <a:rPr lang="es-CL" dirty="0">
                <a:latin typeface="Comic Sans MS" panose="030F0702030302020204" pitchFamily="66" charset="0"/>
              </a:rPr>
              <a:t/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WEEK N°24</a:t>
            </a:r>
            <a:r>
              <a:rPr lang="es-CL" dirty="0">
                <a:latin typeface="Comic Sans MS" panose="030F0702030302020204" pitchFamily="66" charset="0"/>
              </a:rPr>
              <a:t/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DATE: SEPTEMBER 7 </a:t>
            </a:r>
            <a:r>
              <a:rPr lang="es-CL" dirty="0" err="1" smtClean="0">
                <a:latin typeface="Comic Sans MS" panose="030F0702030302020204" pitchFamily="66" charset="0"/>
              </a:rPr>
              <a:t>th</a:t>
            </a:r>
            <a:r>
              <a:rPr lang="es-CL" dirty="0" smtClean="0">
                <a:latin typeface="Comic Sans MS" panose="030F0702030302020204" pitchFamily="66" charset="0"/>
              </a:rPr>
              <a:t>, 2020</a:t>
            </a:r>
            <a:endParaRPr lang="es-MX" dirty="0">
              <a:latin typeface="Comic Sans MS" panose="030F0702030302020204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3334" y="0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b="1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</a:t>
            </a: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Jean Piaget</a:t>
            </a:r>
            <a:endParaRPr lang="es-MX" i="1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3" y="436098"/>
            <a:ext cx="1941880" cy="167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18781" y="5638451"/>
            <a:ext cx="537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Comic Sans MS" panose="030F0702030302020204" pitchFamily="66" charset="0"/>
              </a:rPr>
              <a:t>Miss Pía Cáceres G.</a:t>
            </a:r>
            <a:endParaRPr lang="es-MX" sz="2800" dirty="0">
              <a:latin typeface="Comic Sans MS" panose="030F0702030302020204" pitchFamily="66" charset="0"/>
            </a:endParaRPr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629" y="2113751"/>
            <a:ext cx="4374686" cy="3512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114" y="1820265"/>
            <a:ext cx="2426418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35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-140304"/>
            <a:ext cx="2426418" cy="22008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4762" y="419381"/>
            <a:ext cx="987638" cy="853514"/>
          </a:xfrm>
          <a:prstGeom prst="rect">
            <a:avLst/>
          </a:prstGeom>
        </p:spPr>
      </p:pic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50278" y="1117191"/>
            <a:ext cx="5457699" cy="5218293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4754880" y="5577840"/>
            <a:ext cx="3357154" cy="653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1911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QUESTION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-140304"/>
            <a:ext cx="2426418" cy="22008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4762" y="419381"/>
            <a:ext cx="987638" cy="853514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1390098" y="1417638"/>
            <a:ext cx="4389120" cy="428461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 smtClean="0"/>
          </a:p>
          <a:p>
            <a:pPr algn="ctr"/>
            <a:r>
              <a:rPr lang="es-MX" sz="3200" dirty="0" smtClean="0"/>
              <a:t>PREGUNTA </a:t>
            </a:r>
          </a:p>
          <a:p>
            <a:pPr algn="ctr"/>
            <a:endParaRPr lang="es-MX" dirty="0"/>
          </a:p>
          <a:p>
            <a:pPr algn="ctr"/>
            <a:r>
              <a:rPr lang="es-MX" dirty="0" smtClean="0"/>
              <a:t>DO + HAVE + OBJECT + ?</a:t>
            </a:r>
          </a:p>
          <a:p>
            <a:pPr algn="ctr"/>
            <a:endParaRPr lang="es-MX" dirty="0"/>
          </a:p>
          <a:p>
            <a:pPr algn="ctr"/>
            <a:endParaRPr lang="es-MX" dirty="0" smtClean="0"/>
          </a:p>
          <a:p>
            <a:pPr algn="ctr"/>
            <a:r>
              <a:rPr lang="es-MX" dirty="0" smtClean="0"/>
              <a:t>DO I HAVE LION    ?</a:t>
            </a:r>
          </a:p>
          <a:p>
            <a:pPr algn="ctr"/>
            <a:r>
              <a:rPr lang="es-MX" dirty="0" smtClean="0"/>
              <a:t>DO YOU HAVE A DOG ? </a:t>
            </a:r>
          </a:p>
          <a:p>
            <a:pPr algn="ctr"/>
            <a:r>
              <a:rPr lang="es-MX" dirty="0" smtClean="0"/>
              <a:t>DO THEY HAVE A CAT ? </a:t>
            </a:r>
          </a:p>
          <a:p>
            <a:pPr algn="ctr"/>
            <a:r>
              <a:rPr lang="es-MX" dirty="0" smtClean="0"/>
              <a:t>DO WE HAVE  A TIGER ? </a:t>
            </a:r>
            <a:endParaRPr lang="es-MX" dirty="0"/>
          </a:p>
        </p:txBody>
      </p:sp>
      <p:sp>
        <p:nvSpPr>
          <p:cNvPr id="5" name="Rectángulo redondeado 4"/>
          <p:cNvSpPr/>
          <p:nvPr/>
        </p:nvSpPr>
        <p:spPr>
          <a:xfrm>
            <a:off x="5969726" y="1515291"/>
            <a:ext cx="4754880" cy="41869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/>
              <a:t>RESPUESTA </a:t>
            </a:r>
          </a:p>
          <a:p>
            <a:pPr algn="ctr"/>
            <a:endParaRPr lang="es-MX" dirty="0"/>
          </a:p>
          <a:p>
            <a:pPr algn="ctr"/>
            <a:r>
              <a:rPr lang="es-MX" b="1" dirty="0" smtClean="0">
                <a:solidFill>
                  <a:srgbClr val="FFFF00"/>
                </a:solidFill>
              </a:rPr>
              <a:t>YES, I DO </a:t>
            </a:r>
          </a:p>
          <a:p>
            <a:pPr algn="ctr"/>
            <a:r>
              <a:rPr lang="es-MX" b="1" dirty="0" smtClean="0">
                <a:solidFill>
                  <a:srgbClr val="FF0000"/>
                </a:solidFill>
              </a:rPr>
              <a:t>NO, I DON´T </a:t>
            </a:r>
          </a:p>
          <a:p>
            <a:pPr algn="ctr"/>
            <a:endParaRPr lang="es-MX" b="1" dirty="0"/>
          </a:p>
          <a:p>
            <a:pPr algn="ctr"/>
            <a:r>
              <a:rPr lang="es-MX" b="1" dirty="0" smtClean="0">
                <a:solidFill>
                  <a:srgbClr val="FFFF00"/>
                </a:solidFill>
              </a:rPr>
              <a:t>YES, YOU DO</a:t>
            </a:r>
          </a:p>
          <a:p>
            <a:pPr algn="ctr"/>
            <a:r>
              <a:rPr lang="es-MX" b="1" dirty="0" smtClean="0">
                <a:solidFill>
                  <a:srgbClr val="FF0000"/>
                </a:solidFill>
              </a:rPr>
              <a:t>NO, YOU DON´T</a:t>
            </a:r>
          </a:p>
          <a:p>
            <a:pPr algn="ctr"/>
            <a:endParaRPr lang="es-MX" b="1" dirty="0"/>
          </a:p>
          <a:p>
            <a:pPr algn="ctr"/>
            <a:r>
              <a:rPr lang="es-MX" b="1" dirty="0" smtClean="0">
                <a:solidFill>
                  <a:srgbClr val="FFFF00"/>
                </a:solidFill>
              </a:rPr>
              <a:t>YES, THEY DO</a:t>
            </a:r>
          </a:p>
          <a:p>
            <a:pPr algn="ctr"/>
            <a:r>
              <a:rPr lang="es-MX" b="1" dirty="0" smtClean="0">
                <a:solidFill>
                  <a:srgbClr val="FF0000"/>
                </a:solidFill>
              </a:rPr>
              <a:t>NO, THEY DON´T </a:t>
            </a:r>
          </a:p>
          <a:p>
            <a:pPr algn="ctr"/>
            <a:endParaRPr lang="es-MX" b="1" dirty="0"/>
          </a:p>
          <a:p>
            <a:pPr algn="ctr"/>
            <a:r>
              <a:rPr lang="es-MX" b="1" dirty="0" smtClean="0">
                <a:solidFill>
                  <a:srgbClr val="FFFF00"/>
                </a:solidFill>
              </a:rPr>
              <a:t>YES, WE DO</a:t>
            </a:r>
          </a:p>
          <a:p>
            <a:pPr algn="ctr"/>
            <a:r>
              <a:rPr lang="es-MX" b="1" dirty="0" smtClean="0">
                <a:solidFill>
                  <a:srgbClr val="FF0000"/>
                </a:solidFill>
              </a:rPr>
              <a:t>NO, WE DON´T </a:t>
            </a:r>
          </a:p>
        </p:txBody>
      </p:sp>
    </p:spTree>
    <p:extLst>
      <p:ext uri="{BB962C8B-B14F-4D97-AF65-F5344CB8AC3E}">
        <p14:creationId xmlns:p14="http://schemas.microsoft.com/office/powerpoint/2010/main" val="2787377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9196" y="-114179"/>
            <a:ext cx="2426418" cy="22008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4762" y="419381"/>
            <a:ext cx="987638" cy="853514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1561552" y="846138"/>
            <a:ext cx="4101737" cy="44573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800" b="1" dirty="0"/>
              <a:t>PREGUNTA </a:t>
            </a:r>
          </a:p>
          <a:p>
            <a:pPr algn="ctr"/>
            <a:endParaRPr lang="es-MX" dirty="0" smtClean="0"/>
          </a:p>
          <a:p>
            <a:pPr algn="ctr"/>
            <a:r>
              <a:rPr lang="es-MX" dirty="0" smtClean="0"/>
              <a:t>DOES + HAVE + OBJECT+ ?</a:t>
            </a:r>
          </a:p>
          <a:p>
            <a:pPr algn="ctr"/>
            <a:endParaRPr lang="es-MX" dirty="0" smtClean="0"/>
          </a:p>
          <a:p>
            <a:pPr algn="ctr"/>
            <a:endParaRPr lang="es-MX" dirty="0" smtClean="0"/>
          </a:p>
          <a:p>
            <a:pPr algn="ctr"/>
            <a:r>
              <a:rPr lang="es-MX" dirty="0" smtClean="0"/>
              <a:t>DOES HE HAVE A  LION ?</a:t>
            </a:r>
          </a:p>
          <a:p>
            <a:pPr algn="ctr"/>
            <a:r>
              <a:rPr lang="es-MX" dirty="0" smtClean="0"/>
              <a:t>DOES SHE HAVE  A PIG ? </a:t>
            </a:r>
          </a:p>
          <a:p>
            <a:pPr algn="ctr"/>
            <a:r>
              <a:rPr lang="es-MX" dirty="0" smtClean="0"/>
              <a:t>D0ES  IT HAVE  A SNAKE ?</a:t>
            </a:r>
            <a:endParaRPr lang="es-MX" dirty="0"/>
          </a:p>
        </p:txBody>
      </p:sp>
      <p:sp>
        <p:nvSpPr>
          <p:cNvPr id="9" name="Rectángulo redondeado 8"/>
          <p:cNvSpPr/>
          <p:nvPr/>
        </p:nvSpPr>
        <p:spPr>
          <a:xfrm>
            <a:off x="6087292" y="986244"/>
            <a:ext cx="4754880" cy="41869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/>
              <a:t>RESPUESTA </a:t>
            </a:r>
          </a:p>
          <a:p>
            <a:pPr algn="ctr"/>
            <a:endParaRPr lang="es-MX" dirty="0"/>
          </a:p>
          <a:p>
            <a:pPr algn="ctr"/>
            <a:r>
              <a:rPr lang="es-MX" b="1" dirty="0" smtClean="0">
                <a:solidFill>
                  <a:srgbClr val="00B050"/>
                </a:solidFill>
              </a:rPr>
              <a:t>YES, HE DOES</a:t>
            </a:r>
          </a:p>
          <a:p>
            <a:pPr algn="ctr"/>
            <a:r>
              <a:rPr lang="es-MX" b="1" dirty="0" smtClean="0">
                <a:solidFill>
                  <a:srgbClr val="FF0000"/>
                </a:solidFill>
              </a:rPr>
              <a:t>NO, HE DOESN´T </a:t>
            </a:r>
          </a:p>
          <a:p>
            <a:pPr algn="ctr"/>
            <a:endParaRPr lang="es-MX" dirty="0"/>
          </a:p>
          <a:p>
            <a:pPr algn="ctr"/>
            <a:r>
              <a:rPr lang="es-MX" b="1" dirty="0" smtClean="0">
                <a:solidFill>
                  <a:srgbClr val="00B050"/>
                </a:solidFill>
              </a:rPr>
              <a:t>YES, SHE DOES</a:t>
            </a:r>
          </a:p>
          <a:p>
            <a:pPr algn="ctr"/>
            <a:r>
              <a:rPr lang="es-MX" b="1" dirty="0" smtClean="0">
                <a:solidFill>
                  <a:srgbClr val="FF0000"/>
                </a:solidFill>
              </a:rPr>
              <a:t>NO,  SHE DOESN´T</a:t>
            </a:r>
          </a:p>
          <a:p>
            <a:pPr algn="ctr"/>
            <a:endParaRPr lang="es-MX" dirty="0"/>
          </a:p>
          <a:p>
            <a:pPr algn="ctr"/>
            <a:r>
              <a:rPr lang="es-MX" b="1" dirty="0" smtClean="0">
                <a:solidFill>
                  <a:srgbClr val="00B050"/>
                </a:solidFill>
              </a:rPr>
              <a:t>YES, IT DOES</a:t>
            </a:r>
          </a:p>
          <a:p>
            <a:pPr algn="ctr"/>
            <a:r>
              <a:rPr lang="es-MX" b="1" dirty="0" smtClean="0">
                <a:solidFill>
                  <a:srgbClr val="FF0000"/>
                </a:solidFill>
              </a:rPr>
              <a:t>NO, THEY </a:t>
            </a:r>
            <a:r>
              <a:rPr lang="es-MX" b="1" dirty="0">
                <a:solidFill>
                  <a:srgbClr val="FF0000"/>
                </a:solidFill>
              </a:rPr>
              <a:t>DOESN´T</a:t>
            </a:r>
          </a:p>
          <a:p>
            <a:pPr algn="ctr"/>
            <a:r>
              <a:rPr lang="es-MX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4848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362" y="232917"/>
            <a:ext cx="987638" cy="85351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0121"/>
            <a:ext cx="2426418" cy="2200847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LISTEN AND WATCH THE VIDEO</a:t>
            </a:r>
            <a:endParaRPr lang="es-MX" dirty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5268" t="18038" r="34693" b="27124"/>
          <a:stretch/>
        </p:blipFill>
        <p:spPr>
          <a:xfrm>
            <a:off x="2495006" y="1319349"/>
            <a:ext cx="7106194" cy="3579222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473346" y="5758616"/>
            <a:ext cx="4931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https://www.youtube.com/watch?v=pWepfJ-8XU0</a:t>
            </a:r>
          </a:p>
        </p:txBody>
      </p:sp>
    </p:spTree>
    <p:extLst>
      <p:ext uri="{BB962C8B-B14F-4D97-AF65-F5344CB8AC3E}">
        <p14:creationId xmlns:p14="http://schemas.microsoft.com/office/powerpoint/2010/main" val="393642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362" y="232917"/>
            <a:ext cx="987638" cy="85351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14624"/>
            <a:ext cx="2426418" cy="2200847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SING AND COMPLETE WITH  ME </a:t>
            </a:r>
            <a:endParaRPr lang="es-MX" dirty="0"/>
          </a:p>
        </p:txBody>
      </p:sp>
      <p:sp>
        <p:nvSpPr>
          <p:cNvPr id="9" name="Marcador de contenido 8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5061856"/>
          </a:xfrm>
        </p:spPr>
        <p:txBody>
          <a:bodyPr>
            <a:normAutofit fontScale="55000" lnSpcReduction="20000"/>
          </a:bodyPr>
          <a:lstStyle/>
          <a:p>
            <a:r>
              <a:rPr lang="en-US" sz="2900" dirty="0"/>
              <a:t>I have a pet. </a:t>
            </a:r>
          </a:p>
          <a:p>
            <a:r>
              <a:rPr lang="en-US" sz="2900" dirty="0"/>
              <a:t>He is a </a:t>
            </a:r>
            <a:r>
              <a:rPr lang="en-US" sz="2900" dirty="0" smtClean="0"/>
              <a:t>_________</a:t>
            </a:r>
            <a:endParaRPr lang="en-US" sz="2900" dirty="0"/>
          </a:p>
          <a:p>
            <a:r>
              <a:rPr lang="en-US" sz="2900" dirty="0"/>
              <a:t>And he says, "Woof, woof, woof, woof, woof. Woof </a:t>
            </a:r>
            <a:r>
              <a:rPr lang="en-US" sz="2900" dirty="0" err="1"/>
              <a:t>woof</a:t>
            </a:r>
            <a:r>
              <a:rPr lang="en-US" sz="2900" dirty="0"/>
              <a:t>." </a:t>
            </a:r>
          </a:p>
          <a:p>
            <a:endParaRPr lang="en-US" sz="2900" dirty="0"/>
          </a:p>
          <a:p>
            <a:r>
              <a:rPr lang="en-US" sz="2900" dirty="0"/>
              <a:t>I have a cat.</a:t>
            </a:r>
          </a:p>
          <a:p>
            <a:endParaRPr lang="en-US" sz="2900" dirty="0"/>
          </a:p>
          <a:p>
            <a:r>
              <a:rPr lang="en-US" sz="2900" dirty="0"/>
              <a:t>I have a pet. </a:t>
            </a:r>
          </a:p>
          <a:p>
            <a:r>
              <a:rPr lang="en-US" sz="2900" dirty="0"/>
              <a:t>She is a </a:t>
            </a:r>
            <a:r>
              <a:rPr lang="en-US" sz="2900" dirty="0" smtClean="0"/>
              <a:t>______</a:t>
            </a:r>
            <a:endParaRPr lang="en-US" sz="2900" dirty="0"/>
          </a:p>
          <a:p>
            <a:r>
              <a:rPr lang="en-US" sz="2900" dirty="0"/>
              <a:t>And she says, "Meow, meow, meow, meow, meow. Meow </a:t>
            </a:r>
            <a:r>
              <a:rPr lang="en-US" sz="2900" dirty="0" err="1"/>
              <a:t>meow</a:t>
            </a:r>
            <a:r>
              <a:rPr lang="en-US" sz="2900" dirty="0"/>
              <a:t>." </a:t>
            </a:r>
          </a:p>
          <a:p>
            <a:endParaRPr lang="en-US" sz="2900" dirty="0"/>
          </a:p>
          <a:p>
            <a:r>
              <a:rPr lang="en-US" sz="2900" dirty="0"/>
              <a:t>I have a mouse.</a:t>
            </a:r>
          </a:p>
          <a:p>
            <a:endParaRPr lang="en-US" sz="2900" dirty="0"/>
          </a:p>
          <a:p>
            <a:r>
              <a:rPr lang="en-US" sz="2900" dirty="0"/>
              <a:t>I have a pet. </a:t>
            </a:r>
          </a:p>
          <a:p>
            <a:r>
              <a:rPr lang="en-US" sz="2900" dirty="0"/>
              <a:t>He is </a:t>
            </a:r>
            <a:r>
              <a:rPr lang="en-US" sz="2900" dirty="0" smtClean="0"/>
              <a:t>a ________</a:t>
            </a:r>
            <a:endParaRPr lang="en-US" sz="2900" dirty="0"/>
          </a:p>
          <a:p>
            <a:r>
              <a:rPr lang="en-US" sz="2900" dirty="0"/>
              <a:t>And he says, "Squeak, squeak, squeak, squeak, squeak. Squeak </a:t>
            </a:r>
            <a:r>
              <a:rPr lang="en-US" sz="2900" dirty="0" err="1"/>
              <a:t>squeak</a:t>
            </a:r>
            <a:r>
              <a:rPr lang="en-US" sz="2900" dirty="0"/>
              <a:t>." </a:t>
            </a:r>
            <a:endParaRPr lang="en-US" sz="2900" dirty="0" smtClean="0"/>
          </a:p>
          <a:p>
            <a:pPr marL="0" indent="0">
              <a:buNone/>
            </a:pPr>
            <a:endParaRPr lang="en-US" sz="2900" dirty="0"/>
          </a:p>
          <a:p>
            <a:r>
              <a:rPr lang="en-US" dirty="0"/>
              <a:t>Woof </a:t>
            </a:r>
            <a:r>
              <a:rPr lang="en-US" dirty="0" err="1"/>
              <a:t>woof</a:t>
            </a:r>
            <a:r>
              <a:rPr lang="en-US" dirty="0"/>
              <a:t>. </a:t>
            </a:r>
          </a:p>
          <a:p>
            <a:r>
              <a:rPr lang="en-US" dirty="0"/>
              <a:t>Meow </a:t>
            </a:r>
            <a:r>
              <a:rPr lang="en-US" dirty="0" err="1"/>
              <a:t>meow</a:t>
            </a:r>
            <a:r>
              <a:rPr lang="en-US" dirty="0"/>
              <a:t>. </a:t>
            </a:r>
          </a:p>
          <a:p>
            <a:r>
              <a:rPr lang="en-US" dirty="0"/>
              <a:t>Squeak </a:t>
            </a:r>
            <a:r>
              <a:rPr lang="en-US" dirty="0" err="1"/>
              <a:t>squeak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10" name="Marcador de contenido 9"/>
          <p:cNvSpPr>
            <a:spLocks noGrp="1"/>
          </p:cNvSpPr>
          <p:nvPr>
            <p:ph sz="half" idx="2"/>
          </p:nvPr>
        </p:nvSpPr>
        <p:spPr>
          <a:xfrm>
            <a:off x="6197600" y="1128152"/>
            <a:ext cx="5384800" cy="5533905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  <a:p>
            <a:r>
              <a:rPr lang="en-US" dirty="0"/>
              <a:t>I have a bird.</a:t>
            </a:r>
          </a:p>
          <a:p>
            <a:endParaRPr lang="en-US" dirty="0"/>
          </a:p>
          <a:p>
            <a:r>
              <a:rPr lang="en-US" dirty="0"/>
              <a:t>I have a pet. </a:t>
            </a:r>
          </a:p>
          <a:p>
            <a:r>
              <a:rPr lang="en-US" dirty="0"/>
              <a:t>He is a </a:t>
            </a:r>
            <a:r>
              <a:rPr lang="en-US" dirty="0" smtClean="0"/>
              <a:t>________</a:t>
            </a:r>
            <a:endParaRPr lang="en-US" dirty="0"/>
          </a:p>
          <a:p>
            <a:r>
              <a:rPr lang="en-US" dirty="0"/>
              <a:t>And he says, "Tweet, tweet, tweet, tweet, tweet. Tweet </a:t>
            </a:r>
            <a:r>
              <a:rPr lang="en-US" dirty="0" err="1"/>
              <a:t>tweet</a:t>
            </a:r>
            <a:r>
              <a:rPr lang="en-US" dirty="0"/>
              <a:t>." </a:t>
            </a:r>
          </a:p>
          <a:p>
            <a:endParaRPr lang="en-US" dirty="0"/>
          </a:p>
          <a:p>
            <a:r>
              <a:rPr lang="en-US" dirty="0"/>
              <a:t>I have a fish.</a:t>
            </a:r>
          </a:p>
          <a:p>
            <a:endParaRPr lang="en-US" dirty="0"/>
          </a:p>
          <a:p>
            <a:r>
              <a:rPr lang="en-US" dirty="0"/>
              <a:t>I have a pet. </a:t>
            </a:r>
          </a:p>
          <a:p>
            <a:r>
              <a:rPr lang="en-US" dirty="0"/>
              <a:t>She is a </a:t>
            </a:r>
            <a:r>
              <a:rPr lang="en-US" dirty="0" smtClean="0"/>
              <a:t>________</a:t>
            </a:r>
            <a:endParaRPr lang="en-US" dirty="0"/>
          </a:p>
          <a:p>
            <a:r>
              <a:rPr lang="en-US" dirty="0"/>
              <a:t>And she says, "</a:t>
            </a:r>
            <a:r>
              <a:rPr lang="en-US" dirty="0" err="1"/>
              <a:t>Glub</a:t>
            </a:r>
            <a:r>
              <a:rPr lang="en-US" dirty="0"/>
              <a:t>, </a:t>
            </a:r>
            <a:r>
              <a:rPr lang="en-US" dirty="0" err="1"/>
              <a:t>glub</a:t>
            </a:r>
            <a:r>
              <a:rPr lang="en-US" dirty="0"/>
              <a:t>, </a:t>
            </a:r>
            <a:r>
              <a:rPr lang="en-US" dirty="0" err="1"/>
              <a:t>glub</a:t>
            </a:r>
            <a:r>
              <a:rPr lang="en-US" dirty="0"/>
              <a:t>, </a:t>
            </a:r>
            <a:r>
              <a:rPr lang="en-US" dirty="0" err="1"/>
              <a:t>glub</a:t>
            </a:r>
            <a:r>
              <a:rPr lang="en-US" dirty="0"/>
              <a:t>, </a:t>
            </a:r>
            <a:r>
              <a:rPr lang="en-US" dirty="0" err="1"/>
              <a:t>glub</a:t>
            </a:r>
            <a:r>
              <a:rPr lang="en-US" dirty="0"/>
              <a:t>. </a:t>
            </a:r>
            <a:r>
              <a:rPr lang="en-US" dirty="0" err="1"/>
              <a:t>Glub</a:t>
            </a:r>
            <a:r>
              <a:rPr lang="en-US" dirty="0"/>
              <a:t> </a:t>
            </a:r>
            <a:r>
              <a:rPr lang="en-US" dirty="0" err="1"/>
              <a:t>glub</a:t>
            </a:r>
            <a:r>
              <a:rPr lang="en-US" dirty="0"/>
              <a:t>."</a:t>
            </a:r>
          </a:p>
          <a:p>
            <a:endParaRPr lang="en-US" dirty="0"/>
          </a:p>
          <a:p>
            <a:r>
              <a:rPr lang="en-US" dirty="0"/>
              <a:t>I have a lion.</a:t>
            </a:r>
          </a:p>
          <a:p>
            <a:r>
              <a:rPr lang="en-US" dirty="0"/>
              <a:t>A lion?! </a:t>
            </a:r>
          </a:p>
          <a:p>
            <a:endParaRPr lang="en-US" dirty="0"/>
          </a:p>
          <a:p>
            <a:r>
              <a:rPr lang="en-US" dirty="0"/>
              <a:t>I have a pet. </a:t>
            </a:r>
          </a:p>
          <a:p>
            <a:r>
              <a:rPr lang="en-US" dirty="0"/>
              <a:t>He is a </a:t>
            </a:r>
            <a:r>
              <a:rPr lang="en-US" dirty="0" smtClean="0"/>
              <a:t>__________</a:t>
            </a:r>
            <a:endParaRPr lang="en-US" dirty="0"/>
          </a:p>
          <a:p>
            <a:r>
              <a:rPr lang="en-US" dirty="0"/>
              <a:t>And he says, "Roar, roar, roar, roar, roar. Roar </a:t>
            </a:r>
            <a:r>
              <a:rPr lang="en-US" dirty="0" err="1"/>
              <a:t>roar</a:t>
            </a:r>
            <a:r>
              <a:rPr lang="en-US" dirty="0"/>
              <a:t>." </a:t>
            </a:r>
          </a:p>
          <a:p>
            <a:endParaRPr lang="en-US" dirty="0"/>
          </a:p>
          <a:p>
            <a:r>
              <a:rPr lang="en-US" dirty="0"/>
              <a:t>Tweet </a:t>
            </a:r>
            <a:r>
              <a:rPr lang="en-US" dirty="0" err="1"/>
              <a:t>tweet</a:t>
            </a:r>
            <a:r>
              <a:rPr lang="en-US" dirty="0"/>
              <a:t>. </a:t>
            </a:r>
          </a:p>
          <a:p>
            <a:r>
              <a:rPr lang="en-US" dirty="0" err="1"/>
              <a:t>Glub</a:t>
            </a:r>
            <a:r>
              <a:rPr lang="en-US" dirty="0"/>
              <a:t> </a:t>
            </a:r>
            <a:r>
              <a:rPr lang="en-US" dirty="0" err="1"/>
              <a:t>glub</a:t>
            </a:r>
            <a:r>
              <a:rPr lang="en-US" dirty="0"/>
              <a:t>. </a:t>
            </a:r>
          </a:p>
          <a:p>
            <a:r>
              <a:rPr lang="en-US" dirty="0"/>
              <a:t>ROAR!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4020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rapecio 15"/>
          <p:cNvSpPr/>
          <p:nvPr/>
        </p:nvSpPr>
        <p:spPr>
          <a:xfrm>
            <a:off x="7006300" y="5225089"/>
            <a:ext cx="3300412" cy="1632911"/>
          </a:xfrm>
          <a:prstGeom prst="trapezoid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4362" y="232917"/>
            <a:ext cx="987638" cy="85351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10121"/>
            <a:ext cx="2426418" cy="2200847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05097" y="10848"/>
            <a:ext cx="10972800" cy="1143000"/>
          </a:xfrm>
        </p:spPr>
        <p:txBody>
          <a:bodyPr/>
          <a:lstStyle/>
          <a:p>
            <a:r>
              <a:rPr lang="es-MX" dirty="0" smtClean="0"/>
              <a:t>TIME TO PLAY </a:t>
            </a:r>
            <a:endParaRPr lang="es-MX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505097" y="1474818"/>
            <a:ext cx="4027714" cy="2927366"/>
          </a:xfrm>
        </p:spPr>
        <p:txBody>
          <a:bodyPr>
            <a:normAutofit/>
          </a:bodyPr>
          <a:lstStyle/>
          <a:p>
            <a:r>
              <a:rPr lang="es-MX" sz="2000" b="1" dirty="0" smtClean="0"/>
              <a:t>INSTRUCCIONES:</a:t>
            </a:r>
          </a:p>
          <a:p>
            <a:r>
              <a:rPr lang="es-MX" sz="2000" dirty="0" smtClean="0"/>
              <a:t>1-Gira la rueda</a:t>
            </a:r>
          </a:p>
          <a:p>
            <a:r>
              <a:rPr lang="es-MX" sz="2000" dirty="0" smtClean="0"/>
              <a:t>2- Al parar la rueda, leerás una pregunta.</a:t>
            </a:r>
          </a:p>
          <a:p>
            <a:r>
              <a:rPr lang="es-MX" sz="2000" dirty="0" smtClean="0"/>
              <a:t>3- Debes responder la pregunta con </a:t>
            </a:r>
            <a:endParaRPr lang="es-MX" sz="2000" dirty="0"/>
          </a:p>
          <a:p>
            <a:r>
              <a:rPr lang="es-MX" sz="2000" dirty="0" smtClean="0"/>
              <a:t>Yes, I do </a:t>
            </a:r>
          </a:p>
          <a:p>
            <a:r>
              <a:rPr lang="es-MX" sz="2000" dirty="0" smtClean="0"/>
              <a:t>No, I </a:t>
            </a:r>
            <a:r>
              <a:rPr lang="es-MX" sz="2000" dirty="0" err="1" smtClean="0"/>
              <a:t>don´t</a:t>
            </a:r>
            <a:r>
              <a:rPr lang="es-MX" sz="2000" dirty="0" smtClean="0"/>
              <a:t> </a:t>
            </a:r>
            <a:endParaRPr lang="es-MX" sz="2000" dirty="0"/>
          </a:p>
        </p:txBody>
      </p:sp>
      <p:sp>
        <p:nvSpPr>
          <p:cNvPr id="7" name="BOTON"/>
          <p:cNvSpPr/>
          <p:nvPr/>
        </p:nvSpPr>
        <p:spPr>
          <a:xfrm>
            <a:off x="1757321" y="4723154"/>
            <a:ext cx="1711234" cy="154141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PARAR</a:t>
            </a:r>
            <a:endParaRPr lang="es-MX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9509" y="659674"/>
            <a:ext cx="7753994" cy="5123679"/>
          </a:xfrm>
          <a:prstGeom prst="rect">
            <a:avLst/>
          </a:prstGeom>
        </p:spPr>
      </p:pic>
      <p:sp>
        <p:nvSpPr>
          <p:cNvPr id="17" name="Pentágono 16"/>
          <p:cNvSpPr/>
          <p:nvPr/>
        </p:nvSpPr>
        <p:spPr>
          <a:xfrm rot="20545254">
            <a:off x="3803934" y="3635956"/>
            <a:ext cx="2313170" cy="871537"/>
          </a:xfrm>
          <a:prstGeom prst="homePlate">
            <a:avLst/>
          </a:prstGeom>
          <a:solidFill>
            <a:srgbClr val="92D05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762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L" sz="7300" dirty="0"/>
              <a:t>EXIT TICKET </a:t>
            </a:r>
            <a:r>
              <a:rPr lang="es-CL" sz="7300" dirty="0" smtClean="0"/>
              <a:t>24 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6" name="Rectángulo redondeado 5"/>
          <p:cNvSpPr/>
          <p:nvPr/>
        </p:nvSpPr>
        <p:spPr>
          <a:xfrm>
            <a:off x="1347651" y="1825625"/>
            <a:ext cx="8876714" cy="396122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s-CL" sz="2800" dirty="0" smtClean="0">
              <a:solidFill>
                <a:schemeClr val="tx1"/>
              </a:solidFill>
            </a:endParaRPr>
          </a:p>
          <a:p>
            <a:pPr lvl="0"/>
            <a:r>
              <a:rPr lang="es-CL" sz="2800" dirty="0">
                <a:solidFill>
                  <a:schemeClr val="tx1"/>
                </a:solidFill>
              </a:rPr>
              <a:t>1</a:t>
            </a:r>
            <a:r>
              <a:rPr lang="es-CL" sz="2800" dirty="0" smtClean="0">
                <a:solidFill>
                  <a:schemeClr val="tx1"/>
                </a:solidFill>
              </a:rPr>
              <a:t>- Do </a:t>
            </a:r>
            <a:r>
              <a:rPr lang="es-CL" sz="2800" dirty="0" err="1" smtClean="0">
                <a:solidFill>
                  <a:schemeClr val="tx1"/>
                </a:solidFill>
              </a:rPr>
              <a:t>you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have</a:t>
            </a:r>
            <a:r>
              <a:rPr lang="es-CL" sz="2800" dirty="0" smtClean="0">
                <a:solidFill>
                  <a:schemeClr val="tx1"/>
                </a:solidFill>
              </a:rPr>
              <a:t> a </a:t>
            </a:r>
            <a:r>
              <a:rPr lang="es-CL" sz="2800" dirty="0" err="1" smtClean="0">
                <a:solidFill>
                  <a:schemeClr val="tx1"/>
                </a:solidFill>
              </a:rPr>
              <a:t>sister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or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brother</a:t>
            </a:r>
            <a:r>
              <a:rPr lang="es-CL" sz="2800" dirty="0" smtClean="0">
                <a:solidFill>
                  <a:schemeClr val="tx1"/>
                </a:solidFill>
              </a:rPr>
              <a:t>?</a:t>
            </a:r>
          </a:p>
          <a:p>
            <a:pPr lvl="0"/>
            <a:endParaRPr lang="es-CL" sz="2800" dirty="0" smtClean="0">
              <a:solidFill>
                <a:schemeClr val="tx1"/>
              </a:solidFill>
            </a:endParaRPr>
          </a:p>
          <a:p>
            <a:r>
              <a:rPr lang="es-CL" sz="2800" dirty="0" smtClean="0">
                <a:solidFill>
                  <a:schemeClr val="tx1"/>
                </a:solidFill>
              </a:rPr>
              <a:t>2- Do </a:t>
            </a:r>
            <a:r>
              <a:rPr lang="es-CL" sz="2800" dirty="0" err="1">
                <a:solidFill>
                  <a:schemeClr val="tx1"/>
                </a:solidFill>
              </a:rPr>
              <a:t>you</a:t>
            </a:r>
            <a:r>
              <a:rPr lang="es-CL" sz="2800" dirty="0">
                <a:solidFill>
                  <a:schemeClr val="tx1"/>
                </a:solidFill>
              </a:rPr>
              <a:t> </a:t>
            </a:r>
            <a:r>
              <a:rPr lang="es-CL" sz="2800" dirty="0" err="1">
                <a:solidFill>
                  <a:schemeClr val="tx1"/>
                </a:solidFill>
              </a:rPr>
              <a:t>have</a:t>
            </a:r>
            <a:r>
              <a:rPr lang="es-CL" sz="2800" dirty="0">
                <a:solidFill>
                  <a:schemeClr val="tx1"/>
                </a:solidFill>
              </a:rPr>
              <a:t> a </a:t>
            </a:r>
            <a:r>
              <a:rPr lang="es-CL" sz="2800" dirty="0" err="1">
                <a:solidFill>
                  <a:schemeClr val="tx1"/>
                </a:solidFill>
              </a:rPr>
              <a:t>friend</a:t>
            </a:r>
            <a:r>
              <a:rPr lang="es-CL" sz="2800" dirty="0">
                <a:solidFill>
                  <a:schemeClr val="tx1"/>
                </a:solidFill>
              </a:rPr>
              <a:t>? </a:t>
            </a:r>
            <a:r>
              <a:rPr lang="es-CL" sz="2800" dirty="0" err="1" smtClean="0">
                <a:solidFill>
                  <a:schemeClr val="tx1"/>
                </a:solidFill>
              </a:rPr>
              <a:t>Why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or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why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not</a:t>
            </a:r>
            <a:r>
              <a:rPr lang="es-CL" sz="2800" dirty="0" smtClean="0">
                <a:solidFill>
                  <a:schemeClr val="tx1"/>
                </a:solidFill>
              </a:rPr>
              <a:t>?</a:t>
            </a:r>
          </a:p>
          <a:p>
            <a:pPr lvl="0"/>
            <a:endParaRPr lang="es-CL" sz="2800" dirty="0" smtClean="0">
              <a:solidFill>
                <a:schemeClr val="tx1"/>
              </a:solidFill>
            </a:endParaRPr>
          </a:p>
          <a:p>
            <a:pPr lvl="0"/>
            <a:r>
              <a:rPr lang="es-CL" sz="2800" dirty="0" smtClean="0">
                <a:solidFill>
                  <a:schemeClr val="tx1"/>
                </a:solidFill>
              </a:rPr>
              <a:t>3- Do </a:t>
            </a:r>
            <a:r>
              <a:rPr lang="es-CL" sz="2800" dirty="0" err="1" smtClean="0">
                <a:solidFill>
                  <a:schemeClr val="tx1"/>
                </a:solidFill>
              </a:rPr>
              <a:t>you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want</a:t>
            </a:r>
            <a:r>
              <a:rPr lang="es-CL" sz="2800" dirty="0" smtClean="0">
                <a:solidFill>
                  <a:schemeClr val="tx1"/>
                </a:solidFill>
              </a:rPr>
              <a:t> to </a:t>
            </a:r>
            <a:r>
              <a:rPr lang="es-CL" sz="2800" dirty="0" err="1" smtClean="0">
                <a:solidFill>
                  <a:schemeClr val="tx1"/>
                </a:solidFill>
              </a:rPr>
              <a:t>have</a:t>
            </a:r>
            <a:r>
              <a:rPr lang="es-CL" sz="2800" dirty="0" smtClean="0">
                <a:solidFill>
                  <a:schemeClr val="tx1"/>
                </a:solidFill>
              </a:rPr>
              <a:t> a </a:t>
            </a:r>
            <a:r>
              <a:rPr lang="es-CL" sz="2800" dirty="0" err="1" smtClean="0">
                <a:solidFill>
                  <a:schemeClr val="tx1"/>
                </a:solidFill>
              </a:rPr>
              <a:t>pet</a:t>
            </a:r>
            <a:r>
              <a:rPr lang="es-CL" sz="2800" dirty="0" smtClean="0">
                <a:solidFill>
                  <a:schemeClr val="tx1"/>
                </a:solidFill>
              </a:rPr>
              <a:t>? </a:t>
            </a:r>
            <a:r>
              <a:rPr lang="es-CL" sz="2800" dirty="0" err="1" smtClean="0">
                <a:solidFill>
                  <a:schemeClr val="tx1"/>
                </a:solidFill>
              </a:rPr>
              <a:t>Why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or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why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not</a:t>
            </a:r>
            <a:r>
              <a:rPr lang="es-CL" sz="2800" dirty="0" smtClean="0">
                <a:solidFill>
                  <a:schemeClr val="tx1"/>
                </a:solidFill>
              </a:rPr>
              <a:t>?</a:t>
            </a:r>
          </a:p>
          <a:p>
            <a:endParaRPr lang="es-MX" dirty="0" smtClean="0"/>
          </a:p>
          <a:p>
            <a:pPr lvl="0"/>
            <a:endParaRPr lang="es-MX" dirty="0"/>
          </a:p>
        </p:txBody>
      </p:sp>
      <p:pic>
        <p:nvPicPr>
          <p:cNvPr id="7" name="Imagen 6" descr="Colorido icono de cámara fotográfica, estilo de dibujos animados ...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7186">
            <a:off x="342839" y="210298"/>
            <a:ext cx="2609909" cy="185218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redondeado 7"/>
          <p:cNvSpPr/>
          <p:nvPr/>
        </p:nvSpPr>
        <p:spPr>
          <a:xfrm rot="296078">
            <a:off x="9405368" y="3253873"/>
            <a:ext cx="2656896" cy="15501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Email: </a:t>
            </a:r>
            <a:r>
              <a:rPr lang="es-MX" dirty="0" smtClean="0">
                <a:solidFill>
                  <a:schemeClr val="tx1"/>
                </a:solidFill>
                <a:hlinkClick r:id="rId4"/>
              </a:rPr>
              <a:t>pia.caceres@colegio-jeanpiaget.cl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MX" dirty="0" err="1" smtClean="0">
                <a:solidFill>
                  <a:schemeClr val="tx1"/>
                </a:solidFill>
              </a:rPr>
              <a:t>Telefono</a:t>
            </a:r>
            <a:r>
              <a:rPr lang="es-MX" dirty="0" smtClean="0">
                <a:solidFill>
                  <a:schemeClr val="tx1"/>
                </a:solidFill>
              </a:rPr>
              <a:t>: +569 32735472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207" y="50006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7628" y="1167200"/>
            <a:ext cx="131685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0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lamada de nube 2"/>
          <p:cNvSpPr/>
          <p:nvPr/>
        </p:nvSpPr>
        <p:spPr>
          <a:xfrm>
            <a:off x="6006904" y="770204"/>
            <a:ext cx="4979964" cy="3872134"/>
          </a:xfrm>
          <a:prstGeom prst="cloudCallout">
            <a:avLst>
              <a:gd name="adj1" fmla="val -96365"/>
              <a:gd name="adj2" fmla="val 2874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Good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job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!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See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you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the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next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class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good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bye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s-MX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agen 3" descr="Well done! Congratulations Good Job | Congratulations images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333" y="1376826"/>
            <a:ext cx="3204698" cy="2476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Profesor PNG Clipart | PNGOcean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6" y="2096719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647" y="524281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45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031475"/>
              </p:ext>
            </p:extLst>
          </p:nvPr>
        </p:nvGraphicFramePr>
        <p:xfrm>
          <a:off x="469408" y="548641"/>
          <a:ext cx="11347454" cy="6048648"/>
        </p:xfrm>
        <a:graphic>
          <a:graphicData uri="http://schemas.openxmlformats.org/drawingml/2006/table">
            <a:tbl>
              <a:tblPr firstRow="1" firstCol="1" bandRow="1"/>
              <a:tblGrid>
                <a:gridCol w="3591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556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20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Inglés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3°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86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Pía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Cáceres González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447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OA1. Comprender textos leídos por un adulto o en formato audiovisual, breves y simples, como: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rimas y </a:t>
                      </a:r>
                      <a:r>
                        <a:rPr lang="es-MX" sz="12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chants</a:t>
                      </a:r>
                      <a:endParaRPr lang="es-MX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canciones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cuentos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diálogos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textos informativos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43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s-MX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dirty="0" smtClean="0"/>
                        <a:t>Siguen, repiten y cantan rimas, </a:t>
                      </a:r>
                      <a:r>
                        <a:rPr lang="es-MX" sz="1200" dirty="0" err="1" smtClean="0"/>
                        <a:t>chants</a:t>
                      </a:r>
                      <a:r>
                        <a:rPr lang="es-MX" sz="1200" dirty="0" smtClean="0"/>
                        <a:t> y canciones</a:t>
                      </a:r>
                      <a:endParaRPr lang="es-MX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15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Contenido: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L" sz="12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have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 has 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Habilidades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: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Comprensión oral de textos adaptados y auténticos breves y simples como diálogos, textos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expositivos, rimas, </a:t>
                      </a:r>
                      <a:r>
                        <a:rPr lang="es-MX" sz="12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chants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 cuentos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40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Siguen, repiten y cantan rimas, </a:t>
                      </a:r>
                      <a:r>
                        <a:rPr lang="es-MX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chants</a:t>
                      </a:r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canciones con</a:t>
                      </a:r>
                      <a:r>
                        <a:rPr lang="es-MX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</a:t>
                      </a:r>
                      <a:r>
                        <a:rPr lang="es-MX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has 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402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evaluará de forma formativa a través de preguntas del ticket de salida.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181" y="25323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49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Reglas de la clase virtual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6674" y="1933040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Llego contento a clases y trabajo con alegría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Me Identifico con mi nombre y apellido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Soy puntual al entrar a clases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Me presento con ropa adecuada para la clase (no con pijama)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Silencio mi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micrófono 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Enciendo mi cámara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Recuerdo que la clase es  grabada de inicio a fin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Uso SOLO el chat para preguntas a la profesora </a:t>
            </a:r>
          </a:p>
          <a:p>
            <a:pPr marL="0" indent="0">
              <a:buNone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dirty="0" smtClean="0"/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EE Classroom Rules- color and black and white | Decoración de un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2422">
            <a:off x="95397" y="126039"/>
            <a:ext cx="2090028" cy="163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627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8877" y="604910"/>
            <a:ext cx="10515600" cy="56001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Traigo mi cuaderno y libro de la clase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Sigo las instrucciones y explicaciones de la profesora y tías presentes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Ser respetuosos con todos las personas presentes en la clase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No debo utilizar palabras groseras.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Levantar mi mano para participar o preguntar</a:t>
            </a:r>
          </a:p>
          <a:p>
            <a:pPr>
              <a:buFont typeface="Wingdings" panose="05000000000000000000" pitchFamily="2" charset="2"/>
              <a:buChar char="v"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</p:txBody>
      </p:sp>
      <p:pic>
        <p:nvPicPr>
          <p:cNvPr id="2050" name="Picture 2" descr="Team work: The kids work together to help grandpa repair his boat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362">
            <a:off x="9722813" y="4878853"/>
            <a:ext cx="1825898" cy="136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648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64" y="161667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Importante </a:t>
            </a:r>
            <a:endParaRPr lang="es-MX" dirty="0"/>
          </a:p>
        </p:txBody>
      </p:sp>
      <p:pic>
        <p:nvPicPr>
          <p:cNvPr id="3074" name="Picture 2" descr="Lápiz De Dibujo Escribir Ilustración De Vector De Sombra De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24" b="96530" l="63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70" y="1274385"/>
            <a:ext cx="1316893" cy="13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390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Inglés Libro De Texto De Lenguaje, Representación 3D Fotos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72" b="97051" l="5128" r="957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64" y="2843902"/>
            <a:ext cx="1460306" cy="1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Colorido icono de cámara fotográfica, estilo de dibujos animados ...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3" y="4730288"/>
            <a:ext cx="2609909" cy="13474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4 Llamada de flecha a la izquierda"/>
          <p:cNvSpPr/>
          <p:nvPr/>
        </p:nvSpPr>
        <p:spPr>
          <a:xfrm>
            <a:off x="2720910" y="1358769"/>
            <a:ext cx="6043262" cy="1232509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black"/>
                </a:solidFill>
              </a:rPr>
              <a:t>Cuando </a:t>
            </a:r>
            <a:r>
              <a:rPr lang="es-CL" dirty="0">
                <a:solidFill>
                  <a:prstClr val="black"/>
                </a:solidFill>
              </a:rPr>
              <a:t>esté la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10" name="8 Llamada de flecha a la izquierda"/>
          <p:cNvSpPr/>
          <p:nvPr/>
        </p:nvSpPr>
        <p:spPr>
          <a:xfrm>
            <a:off x="3040752" y="3074040"/>
            <a:ext cx="5723420" cy="129179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black"/>
                </a:solidFill>
              </a:rPr>
              <a:t>Cuando </a:t>
            </a:r>
            <a:r>
              <a:rPr lang="es-CL" dirty="0">
                <a:solidFill>
                  <a:prstClr val="black"/>
                </a:solidFill>
              </a:rPr>
              <a:t>esté esta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inglés.</a:t>
            </a:r>
            <a:endParaRPr lang="es-CL" b="1" dirty="0">
              <a:solidFill>
                <a:prstClr val="black"/>
              </a:solidFill>
            </a:endParaRPr>
          </a:p>
        </p:txBody>
      </p:sp>
      <p:sp>
        <p:nvSpPr>
          <p:cNvPr id="11" name="6 Llamada de flecha a la izquierda"/>
          <p:cNvSpPr/>
          <p:nvPr/>
        </p:nvSpPr>
        <p:spPr>
          <a:xfrm>
            <a:off x="2934198" y="4884244"/>
            <a:ext cx="5829974" cy="119346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black"/>
                </a:solidFill>
              </a:rPr>
              <a:t>Cuando </a:t>
            </a:r>
            <a:r>
              <a:rPr lang="es-CL" dirty="0">
                <a:solidFill>
                  <a:prstClr val="black"/>
                </a:solidFill>
              </a:rPr>
              <a:t>esté </a:t>
            </a:r>
            <a:r>
              <a:rPr lang="es-CL" dirty="0" smtClean="0">
                <a:solidFill>
                  <a:prstClr val="black"/>
                </a:solidFill>
              </a:rPr>
              <a:t>la imagen </a:t>
            </a:r>
            <a:r>
              <a:rPr lang="es-CL" dirty="0">
                <a:solidFill>
                  <a:prstClr val="black"/>
                </a:solidFill>
              </a:rPr>
              <a:t>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95900" y="-382397"/>
            <a:ext cx="2426418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89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lamada de nube 3"/>
          <p:cNvSpPr/>
          <p:nvPr/>
        </p:nvSpPr>
        <p:spPr>
          <a:xfrm>
            <a:off x="6361611" y="836023"/>
            <a:ext cx="4010298" cy="2690948"/>
          </a:xfrm>
          <a:prstGeom prst="cloudCallout">
            <a:avLst>
              <a:gd name="adj1" fmla="val -141860"/>
              <a:gd name="adj2" fmla="val 3288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WHO REMEMBER WHAT WE SAW THE LAST CLASS? </a:t>
            </a:r>
            <a:endParaRPr lang="es-MX" sz="2800" b="1" dirty="0">
              <a:solidFill>
                <a:schemeClr val="tx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763" y="3481963"/>
            <a:ext cx="2249671" cy="230166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24132" y="205595"/>
            <a:ext cx="10515600" cy="1325563"/>
          </a:xfrm>
        </p:spPr>
        <p:txBody>
          <a:bodyPr/>
          <a:lstStyle/>
          <a:p>
            <a:pPr algn="ctr"/>
            <a:r>
              <a:rPr lang="es-MX" dirty="0"/>
              <a:t>I</a:t>
            </a:r>
            <a:r>
              <a:rPr lang="es-MX" dirty="0" smtClean="0"/>
              <a:t>nicio</a:t>
            </a:r>
            <a:endParaRPr lang="es-MX" dirty="0"/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9" y="2044467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775" y="-156380"/>
            <a:ext cx="2426418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916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45723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 </a:t>
            </a:r>
            <a:r>
              <a:rPr lang="es-MX" b="1" dirty="0" smtClean="0"/>
              <a:t>HAVE- HAS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28985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s-MX" dirty="0"/>
          </a:p>
          <a:p>
            <a:pPr algn="just">
              <a:spcAft>
                <a:spcPts val="0"/>
              </a:spcAft>
            </a:pPr>
            <a:r>
              <a:rPr lang="es-MX" sz="3600" dirty="0"/>
              <a:t>Objetivo</a:t>
            </a:r>
            <a:r>
              <a:rPr lang="es-MX" sz="3600" dirty="0" smtClean="0"/>
              <a:t>: </a:t>
            </a:r>
            <a:r>
              <a:rPr lang="es-MX" sz="3600" dirty="0"/>
              <a:t>Siguen, repiten y cantan rimas, </a:t>
            </a:r>
            <a:r>
              <a:rPr lang="es-MX" sz="3600" dirty="0" err="1"/>
              <a:t>chants</a:t>
            </a:r>
            <a:r>
              <a:rPr lang="es-MX" sz="3600" dirty="0"/>
              <a:t> y canciones con </a:t>
            </a:r>
            <a:r>
              <a:rPr lang="es-MX" sz="3600" dirty="0" err="1"/>
              <a:t>have</a:t>
            </a:r>
            <a:r>
              <a:rPr lang="es-MX" sz="3600" dirty="0"/>
              <a:t> and has </a:t>
            </a:r>
            <a:endParaRPr lang="es-CL" sz="3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es-MX" dirty="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36098" y="409750"/>
            <a:ext cx="3195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 smtClean="0"/>
              <a:t>September</a:t>
            </a:r>
            <a:r>
              <a:rPr lang="es-MX" sz="2400" dirty="0" smtClean="0"/>
              <a:t> 7th, 2020</a:t>
            </a:r>
            <a:endParaRPr lang="es-MX" sz="2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917" y="908080"/>
            <a:ext cx="2426418" cy="22008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6353" y="1159366"/>
            <a:ext cx="131685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74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9377" y="-63268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MOTIVACIÓN</a:t>
            </a: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838200" y="1262295"/>
            <a:ext cx="3731791" cy="24035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603885" algn="l"/>
              </a:tabLst>
            </a:pPr>
            <a:endParaRPr lang="es-MX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L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</a:t>
            </a:r>
            <a:r>
              <a:rPr lang="es-CL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morning</a:t>
            </a:r>
            <a:r>
              <a:rPr lang="es-CL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Espero que te encuentre muy bien, hoy cómo pudiste observar trabajaremos </a:t>
            </a:r>
            <a:r>
              <a:rPr lang="es-CL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HAVE y HAS, pero antes de comenzar quiero que cantes conmigo la siguiente canción</a:t>
            </a:r>
            <a:r>
              <a:rPr lang="es-MX" sz="1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MX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 descr="Profesor PNG Clipart | PNGOcean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553" y="3252650"/>
            <a:ext cx="3417344" cy="306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977" y="74918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6"/>
          <a:srcRect l="4838" t="18226" r="34975" b="21521"/>
          <a:stretch/>
        </p:blipFill>
        <p:spPr>
          <a:xfrm>
            <a:off x="6543621" y="1400481"/>
            <a:ext cx="4781007" cy="2690949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6295046" y="5269076"/>
            <a:ext cx="5029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https://www.youtube.com/watch?v=dKkawO9zVkQ</a:t>
            </a:r>
          </a:p>
        </p:txBody>
      </p:sp>
    </p:spTree>
    <p:extLst>
      <p:ext uri="{BB962C8B-B14F-4D97-AF65-F5344CB8AC3E}">
        <p14:creationId xmlns:p14="http://schemas.microsoft.com/office/powerpoint/2010/main" val="3769438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HAVE- HAS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257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                   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-140304"/>
            <a:ext cx="2426418" cy="22008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4762" y="419381"/>
            <a:ext cx="987638" cy="853514"/>
          </a:xfrm>
          <a:prstGeom prst="rect">
            <a:avLst/>
          </a:prstGeom>
        </p:spPr>
      </p:pic>
      <p:sp>
        <p:nvSpPr>
          <p:cNvPr id="4" name="Rectángulo redondeado 3"/>
          <p:cNvSpPr/>
          <p:nvPr/>
        </p:nvSpPr>
        <p:spPr>
          <a:xfrm>
            <a:off x="1436913" y="1417638"/>
            <a:ext cx="4454435" cy="406254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600" dirty="0"/>
              <a:t>El verbo '</a:t>
            </a:r>
            <a:r>
              <a:rPr lang="es-MX" sz="3600" b="1" dirty="0"/>
              <a:t>to </a:t>
            </a:r>
            <a:r>
              <a:rPr lang="es-MX" sz="3600" b="1" dirty="0" err="1"/>
              <a:t>have</a:t>
            </a:r>
            <a:r>
              <a:rPr lang="es-MX" sz="3600" dirty="0"/>
              <a:t>' tiene en español el significado principal de '</a:t>
            </a:r>
            <a:r>
              <a:rPr lang="es-MX" sz="3600" i="1" dirty="0"/>
              <a:t>tener</a:t>
            </a:r>
            <a:r>
              <a:rPr lang="es-MX" sz="3600" dirty="0"/>
              <a:t>' y '</a:t>
            </a:r>
            <a:r>
              <a:rPr lang="es-MX" sz="3600" i="1" dirty="0"/>
              <a:t>haber</a:t>
            </a:r>
            <a:r>
              <a:rPr lang="es-MX" sz="3600" dirty="0"/>
              <a:t>'</a:t>
            </a:r>
          </a:p>
        </p:txBody>
      </p:sp>
      <p:sp>
        <p:nvSpPr>
          <p:cNvPr id="5" name="Elipse 4"/>
          <p:cNvSpPr/>
          <p:nvPr/>
        </p:nvSpPr>
        <p:spPr>
          <a:xfrm>
            <a:off x="6096000" y="960119"/>
            <a:ext cx="5836921" cy="55582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EXAMPLE: </a:t>
            </a:r>
          </a:p>
          <a:p>
            <a:pPr algn="ctr"/>
            <a:endParaRPr lang="es-MX" dirty="0" smtClean="0"/>
          </a:p>
          <a:p>
            <a:pPr algn="ctr"/>
            <a:r>
              <a:rPr lang="es-MX" sz="2000" b="1" dirty="0" smtClean="0"/>
              <a:t>I HAVE  A DOG  </a:t>
            </a:r>
            <a:r>
              <a:rPr lang="es-MX" dirty="0" smtClean="0"/>
              <a:t>/</a:t>
            </a:r>
            <a:r>
              <a:rPr lang="es-MX" i="1" dirty="0" smtClean="0">
                <a:solidFill>
                  <a:schemeClr val="accent1">
                    <a:lumMod val="50000"/>
                  </a:schemeClr>
                </a:solidFill>
              </a:rPr>
              <a:t>TENGO UN PERRO</a:t>
            </a:r>
            <a:r>
              <a:rPr lang="es-MX" dirty="0" smtClean="0"/>
              <a:t>/</a:t>
            </a:r>
          </a:p>
          <a:p>
            <a:pPr algn="ctr"/>
            <a:endParaRPr lang="es-MX" dirty="0"/>
          </a:p>
          <a:p>
            <a:pPr algn="ctr"/>
            <a:endParaRPr lang="es-MX" dirty="0" smtClean="0"/>
          </a:p>
          <a:p>
            <a:pPr algn="ctr"/>
            <a:endParaRPr lang="es-MX" dirty="0" smtClean="0"/>
          </a:p>
          <a:p>
            <a:pPr algn="ctr"/>
            <a:endParaRPr lang="es-MX" dirty="0"/>
          </a:p>
          <a:p>
            <a:pPr algn="ctr"/>
            <a:endParaRPr lang="es-MX" dirty="0" smtClean="0"/>
          </a:p>
          <a:p>
            <a:pPr algn="ctr"/>
            <a:r>
              <a:rPr lang="es-MX" sz="2000" b="1" dirty="0" smtClean="0"/>
              <a:t>SHE HAS A CAT </a:t>
            </a:r>
            <a:r>
              <a:rPr lang="es-MX" dirty="0" smtClean="0"/>
              <a:t>/</a:t>
            </a:r>
            <a:r>
              <a:rPr lang="es-MX" i="1" dirty="0" smtClean="0"/>
              <a:t>ELLA TIENE UN GATO</a:t>
            </a:r>
            <a:r>
              <a:rPr lang="es-MX" dirty="0" smtClean="0"/>
              <a:t>/</a:t>
            </a:r>
            <a:endParaRPr lang="es-MX" dirty="0"/>
          </a:p>
        </p:txBody>
      </p:sp>
      <p:pic>
        <p:nvPicPr>
          <p:cNvPr id="1028" name="Picture 4" descr="Resultado de imagen para caricatura de tren para niños y perro | Perros  para niños, Trenes para niños, Dibuj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447" y="3401968"/>
            <a:ext cx="1220320" cy="108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iña jugando con su gato | Vector Grat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157" y="5026515"/>
            <a:ext cx="1964900" cy="127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912100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</TotalTime>
  <Words>855</Words>
  <Application>Microsoft Office PowerPoint</Application>
  <PresentationFormat>Personalizado</PresentationFormat>
  <Paragraphs>181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1_Tema de Office</vt:lpstr>
      <vt:lpstr>3° GRADE ONLINE CLASS WEEK N°24 DATE: SEPTEMBER 7 th, 2020</vt:lpstr>
      <vt:lpstr>Presentación de PowerPoint</vt:lpstr>
      <vt:lpstr>Reglas de la clase virtual </vt:lpstr>
      <vt:lpstr>Presentación de PowerPoint</vt:lpstr>
      <vt:lpstr>Importante </vt:lpstr>
      <vt:lpstr>Inicio</vt:lpstr>
      <vt:lpstr> HAVE- HAS</vt:lpstr>
      <vt:lpstr>MOTIVACIÓN</vt:lpstr>
      <vt:lpstr>HAVE- HAS</vt:lpstr>
      <vt:lpstr>Presentación de PowerPoint</vt:lpstr>
      <vt:lpstr>QUESTION</vt:lpstr>
      <vt:lpstr>Presentación de PowerPoint</vt:lpstr>
      <vt:lpstr>LISTEN AND WATCH THE VIDEO</vt:lpstr>
      <vt:lpstr>SING AND COMPLETE WITH  ME </vt:lpstr>
      <vt:lpstr>TIME TO PLAY </vt:lpstr>
      <vt:lpstr>EXIT TICKET 24  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VIRTUALES INGLÉS SEMANA N°20 FECHA : 06-08-2020</dc:title>
  <dc:creator>Equipo Jean Piaget</dc:creator>
  <cp:lastModifiedBy>HP</cp:lastModifiedBy>
  <cp:revision>45</cp:revision>
  <dcterms:created xsi:type="dcterms:W3CDTF">2020-08-03T02:54:47Z</dcterms:created>
  <dcterms:modified xsi:type="dcterms:W3CDTF">2020-09-04T01:21:49Z</dcterms:modified>
</cp:coreProperties>
</file>