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8" r:id="rId2"/>
    <p:sldId id="256" r:id="rId3"/>
    <p:sldId id="310" r:id="rId4"/>
    <p:sldId id="304" r:id="rId5"/>
    <p:sldId id="301" r:id="rId6"/>
    <p:sldId id="314" r:id="rId7"/>
    <p:sldId id="315" r:id="rId8"/>
    <p:sldId id="308" r:id="rId9"/>
    <p:sldId id="316" r:id="rId10"/>
    <p:sldId id="297"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86477" autoAdjust="0"/>
  </p:normalViewPr>
  <p:slideViewPr>
    <p:cSldViewPr>
      <p:cViewPr>
        <p:scale>
          <a:sx n="81" d="100"/>
          <a:sy n="81" d="100"/>
        </p:scale>
        <p:origin x="-1062" y="-36"/>
      </p:cViewPr>
      <p:guideLst>
        <p:guide orient="horz" pos="2160"/>
        <p:guide pos="2880"/>
      </p:guideLst>
    </p:cSldViewPr>
  </p:slideViewPr>
  <p:outlineViewPr>
    <p:cViewPr>
      <p:scale>
        <a:sx n="33" d="100"/>
        <a:sy n="33" d="100"/>
      </p:scale>
      <p:origin x="48" y="13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1DCF9-6906-40AE-9A3E-DA31479E690A}" type="datetimeFigureOut">
              <a:rPr lang="es-CL" smtClean="0"/>
              <a:t>08-10-2020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B537C-D402-466D-8D59-2D0DD8A6FDC3}" type="slidenum">
              <a:rPr lang="es-CL" smtClean="0"/>
              <a:t>‹Nº›</a:t>
            </a:fld>
            <a:endParaRPr lang="es-CL"/>
          </a:p>
        </p:txBody>
      </p:sp>
    </p:spTree>
    <p:extLst>
      <p:ext uri="{BB962C8B-B14F-4D97-AF65-F5344CB8AC3E}">
        <p14:creationId xmlns:p14="http://schemas.microsoft.com/office/powerpoint/2010/main" val="2008741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30411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05741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409074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84622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03314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48579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90523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65882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94761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381090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08-10-2020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53853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C9408-C9F9-4FD8-8325-38140F465313}" type="datetimeFigureOut">
              <a:rPr lang="es-CL" smtClean="0"/>
              <a:t>08-10-2020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D08D6-E5B1-4656-83E4-64E93B7E009E}" type="slidenum">
              <a:rPr lang="es-CL" smtClean="0"/>
              <a:t>‹Nº›</a:t>
            </a:fld>
            <a:endParaRPr lang="es-CL"/>
          </a:p>
        </p:txBody>
      </p:sp>
    </p:spTree>
    <p:extLst>
      <p:ext uri="{BB962C8B-B14F-4D97-AF65-F5344CB8AC3E}">
        <p14:creationId xmlns:p14="http://schemas.microsoft.com/office/powerpoint/2010/main" val="3176902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gif"/></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7180" y="1628800"/>
            <a:ext cx="7772400" cy="1780108"/>
          </a:xfrm>
        </p:spPr>
        <p:txBody>
          <a:bodyPr>
            <a:noAutofit/>
          </a:bodyPr>
          <a:lstStyle/>
          <a:p>
            <a:r>
              <a:rPr lang="es-CL" sz="2800" b="1" dirty="0"/>
              <a:t>PLANIFICACIÓN  CLASES VIRTUALES</a:t>
            </a:r>
            <a:r>
              <a:rPr lang="es-CL" sz="2800" dirty="0"/>
              <a:t/>
            </a:r>
            <a:br>
              <a:rPr lang="es-CL" sz="2800" dirty="0"/>
            </a:br>
            <a:r>
              <a:rPr lang="es-CL" sz="2800" dirty="0"/>
              <a:t>SEMANA </a:t>
            </a:r>
            <a:r>
              <a:rPr lang="es-CL" sz="2800" dirty="0" err="1"/>
              <a:t>N°</a:t>
            </a:r>
            <a:r>
              <a:rPr lang="es-CL" sz="2800"/>
              <a:t> 29</a:t>
            </a:r>
            <a:r>
              <a:rPr lang="es-CL" sz="2800" dirty="0"/>
              <a:t/>
            </a:r>
            <a:br>
              <a:rPr lang="es-CL" sz="2800" dirty="0"/>
            </a:br>
            <a:r>
              <a:rPr lang="es-CL" sz="2800" dirty="0"/>
              <a:t>FECHA </a:t>
            </a:r>
            <a:r>
              <a:rPr lang="es-CL" sz="2800"/>
              <a:t>: 13- </a:t>
            </a:r>
            <a:r>
              <a:rPr lang="es-CL" sz="2800" dirty="0"/>
              <a:t>Octubre-2020</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solidFill>
                <a:prstClr val="black"/>
              </a:solidFill>
            </a:endParaRPr>
          </a:p>
        </p:txBody>
      </p:sp>
      <p:sp>
        <p:nvSpPr>
          <p:cNvPr id="6" name="Rectangle 3"/>
          <p:cNvSpPr>
            <a:spLocks noChangeArrowheads="1"/>
          </p:cNvSpPr>
          <p:nvPr/>
        </p:nvSpPr>
        <p:spPr bwMode="auto">
          <a:xfrm>
            <a:off x="351196" y="5900081"/>
            <a:ext cx="802838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s-ES" b="1" i="1" dirty="0">
                <a:solidFill>
                  <a:prstClr val="black"/>
                </a:solidFill>
                <a:latin typeface="Times New Roman" pitchFamily="18" charset="0"/>
                <a:ea typeface="Times New Roman" pitchFamily="18" charset="0"/>
                <a:cs typeface="Times New Roman" pitchFamily="18" charset="0"/>
              </a:rPr>
              <a:t>Colegio Jean Piaget</a:t>
            </a:r>
            <a:endParaRPr lang="es-MX" i="1" dirty="0">
              <a:solidFill>
                <a:prstClr val="black"/>
              </a:solidFill>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es-ES" sz="1600" b="1" i="1" dirty="0">
                <a:solidFill>
                  <a:prstClr val="black"/>
                </a:solidFill>
                <a:latin typeface="Times New Roman" pitchFamily="18" charset="0"/>
                <a:ea typeface="Times New Roman" pitchFamily="18" charset="0"/>
                <a:cs typeface="Times New Roman" pitchFamily="18" charset="0"/>
              </a:rPr>
              <a:t>Mi escuela, un lugar para aprender y crecer en un ambiente saludable</a:t>
            </a:r>
            <a:endParaRPr lang="es-ES" sz="1600" i="1" dirty="0">
              <a:solidFill>
                <a:prstClr val="black"/>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5841705" y="3645024"/>
            <a:ext cx="3302295" cy="285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448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483768" y="260648"/>
            <a:ext cx="4248472"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L" sz="2000" b="1" dirty="0"/>
              <a:t>TICKET DE SALIDA</a:t>
            </a:r>
          </a:p>
          <a:p>
            <a:pPr algn="ctr"/>
            <a:r>
              <a:rPr lang="es-CL" sz="2000" b="1" dirty="0"/>
              <a:t>ASIGNATURA Artes Visuales</a:t>
            </a:r>
          </a:p>
          <a:p>
            <a:pPr algn="ctr"/>
            <a:r>
              <a:rPr lang="es-CL" sz="2000" b="1" dirty="0"/>
              <a:t>SEMANA 29</a:t>
            </a:r>
          </a:p>
        </p:txBody>
      </p:sp>
      <p:sp>
        <p:nvSpPr>
          <p:cNvPr id="3" name="2 Rectángulo redondeado"/>
          <p:cNvSpPr/>
          <p:nvPr/>
        </p:nvSpPr>
        <p:spPr>
          <a:xfrm>
            <a:off x="467544" y="1530444"/>
            <a:ext cx="6408712"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L" dirty="0"/>
              <a:t>Nombre: _______________________________________</a:t>
            </a:r>
          </a:p>
        </p:txBody>
      </p:sp>
      <p:sp>
        <p:nvSpPr>
          <p:cNvPr id="4" name="3 CuadroTexto"/>
          <p:cNvSpPr txBox="1"/>
          <p:nvPr/>
        </p:nvSpPr>
        <p:spPr>
          <a:xfrm>
            <a:off x="467544" y="2420888"/>
            <a:ext cx="7704856" cy="3754874"/>
          </a:xfrm>
          <a:prstGeom prst="rect">
            <a:avLst/>
          </a:prstGeom>
          <a:noFill/>
        </p:spPr>
        <p:txBody>
          <a:bodyPr wrap="square" rtlCol="0">
            <a:spAutoFit/>
          </a:bodyPr>
          <a:lstStyle/>
          <a:p>
            <a:pPr marL="457200" indent="-457200">
              <a:buAutoNum type="arabicParenR"/>
            </a:pPr>
            <a:r>
              <a:rPr lang="es-CL" sz="2000" b="1" dirty="0"/>
              <a:t>Describe la siguiente obra, nombrando 3 características e identificando su movimiento. </a:t>
            </a:r>
          </a:p>
          <a:p>
            <a:pPr marL="342900" indent="-342900">
              <a:buAutoNum type="arabicParenR"/>
            </a:pPr>
            <a:endParaRPr lang="es-CL" sz="2000" b="1" dirty="0"/>
          </a:p>
          <a:p>
            <a:pPr marL="342900" indent="-342900">
              <a:buAutoNum type="arabicParenR"/>
            </a:pPr>
            <a:endParaRPr lang="es-CL" sz="2000" b="1" dirty="0"/>
          </a:p>
          <a:p>
            <a:pPr marL="342900" indent="-342900">
              <a:buAutoNum type="arabicParenR"/>
            </a:pPr>
            <a:endParaRPr lang="es-CL" sz="2000" b="1" dirty="0"/>
          </a:p>
          <a:p>
            <a:endParaRPr lang="es-CL" sz="2000" b="1" dirty="0"/>
          </a:p>
          <a:p>
            <a:endParaRPr lang="es-CL" sz="2000" b="1" dirty="0"/>
          </a:p>
          <a:p>
            <a:endParaRPr lang="es-CL" sz="2000" b="1" dirty="0"/>
          </a:p>
          <a:p>
            <a:r>
              <a:rPr lang="es-CL" sz="2000" b="1" dirty="0"/>
              <a:t>2)  ¿Qué tipo de lenguaje visual utilizaste? Explica</a:t>
            </a:r>
          </a:p>
          <a:p>
            <a:pPr marL="342900" indent="-342900">
              <a:buAutoNum type="arabicParenR"/>
            </a:pPr>
            <a:endParaRPr lang="es-CL" sz="2000" b="1" dirty="0"/>
          </a:p>
          <a:p>
            <a:pPr marL="342900" indent="-342900">
              <a:buAutoNum type="arabicParenR"/>
            </a:pPr>
            <a:endParaRPr lang="es-CL" sz="2000" b="1" dirty="0"/>
          </a:p>
          <a:p>
            <a:endParaRPr lang="es-CL" dirty="0"/>
          </a:p>
        </p:txBody>
      </p:sp>
      <p:sp>
        <p:nvSpPr>
          <p:cNvPr id="5" name="4 Rectángulo redondeado"/>
          <p:cNvSpPr/>
          <p:nvPr/>
        </p:nvSpPr>
        <p:spPr>
          <a:xfrm>
            <a:off x="3563888" y="5262070"/>
            <a:ext cx="5328592" cy="14401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CL" dirty="0"/>
              <a:t>Enviar fotografía de este ticket de salida al: </a:t>
            </a:r>
          </a:p>
          <a:p>
            <a:pPr algn="ctr"/>
            <a:r>
              <a:rPr lang="es-CL" dirty="0"/>
              <a:t>Correo: Alicia.cuellar@colegio-jeanPiaget.cl</a:t>
            </a:r>
          </a:p>
        </p:txBody>
      </p:sp>
      <p:pic>
        <p:nvPicPr>
          <p:cNvPr id="6"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256194" y="186602"/>
            <a:ext cx="1254953" cy="108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53914" y="476672"/>
            <a:ext cx="1944216" cy="794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t>CIERRE</a:t>
            </a:r>
          </a:p>
        </p:txBody>
      </p:sp>
      <p:pic>
        <p:nvPicPr>
          <p:cNvPr id="8" name="Picture 8" descr="Film Camera Sticker by Martina Martian for iOS &amp; Android | GIPHY"/>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9941" y="4629083"/>
            <a:ext cx="2496377" cy="249637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ografia de Vincent van Gogh">
            <a:extLst>
              <a:ext uri="{FF2B5EF4-FFF2-40B4-BE49-F238E27FC236}">
                <a16:creationId xmlns:a16="http://schemas.microsoft.com/office/drawing/2014/main" xmlns="" id="{DB75176C-106C-4B24-875B-88A287C6F3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9972" y="2855339"/>
            <a:ext cx="2288282" cy="1972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09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920363055"/>
              </p:ext>
            </p:extLst>
          </p:nvPr>
        </p:nvGraphicFramePr>
        <p:xfrm>
          <a:off x="389131" y="332656"/>
          <a:ext cx="8136904" cy="5766251"/>
        </p:xfrm>
        <a:graphic>
          <a:graphicData uri="http://schemas.openxmlformats.org/drawingml/2006/table">
            <a:tbl>
              <a:tblPr firstRow="1" firstCol="1" bandRow="1"/>
              <a:tblGrid>
                <a:gridCol w="2575592">
                  <a:extLst>
                    <a:ext uri="{9D8B030D-6E8A-4147-A177-3AD203B41FA5}">
                      <a16:colId xmlns:a16="http://schemas.microsoft.com/office/drawing/2014/main" xmlns="" val="20000"/>
                    </a:ext>
                  </a:extLst>
                </a:gridCol>
                <a:gridCol w="5561312">
                  <a:extLst>
                    <a:ext uri="{9D8B030D-6E8A-4147-A177-3AD203B41FA5}">
                      <a16:colId xmlns:a16="http://schemas.microsoft.com/office/drawing/2014/main" xmlns="" val="20001"/>
                    </a:ext>
                  </a:extLst>
                </a:gridCol>
              </a:tblGrid>
              <a:tr h="288244">
                <a:tc>
                  <a:txBody>
                    <a:bodyPr/>
                    <a:lstStyle/>
                    <a:p>
                      <a:pPr algn="just">
                        <a:spcAft>
                          <a:spcPts val="0"/>
                        </a:spcAft>
                      </a:pPr>
                      <a:r>
                        <a:rPr lang="es-ES_tradnl" sz="1200" b="1" dirty="0">
                          <a:effectLst/>
                          <a:latin typeface="+mn-lt"/>
                          <a:ea typeface="Calibri"/>
                          <a:cs typeface="Times New Roman"/>
                        </a:rPr>
                        <a:t>ASIGNATURA /CURSO</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tabLst>
                          <a:tab pos="2276475" algn="l"/>
                        </a:tabLst>
                      </a:pPr>
                      <a:r>
                        <a:rPr lang="es-CL" sz="1200" dirty="0">
                          <a:effectLst/>
                          <a:latin typeface="+mn-lt"/>
                          <a:ea typeface="Calibri"/>
                          <a:cs typeface="Times New Roman"/>
                        </a:rPr>
                        <a:t>Artes Visuales 3° Básico</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74741">
                <a:tc>
                  <a:txBody>
                    <a:bodyPr/>
                    <a:lstStyle/>
                    <a:p>
                      <a:pPr algn="just">
                        <a:spcAft>
                          <a:spcPts val="0"/>
                        </a:spcAft>
                      </a:pPr>
                      <a:r>
                        <a:rPr lang="es-ES_tradnl" sz="1200" b="1" dirty="0">
                          <a:effectLst/>
                          <a:latin typeface="+mn-lt"/>
                          <a:ea typeface="Calibri"/>
                          <a:cs typeface="Times New Roman"/>
                        </a:rPr>
                        <a:t>NOMBRE DEL PROFESOR/A</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r>
                        <a:rPr lang="es-CL" sz="1200" dirty="0">
                          <a:effectLst/>
                          <a:latin typeface="+mn-lt"/>
                          <a:ea typeface="Calibri"/>
                          <a:cs typeface="Times New Roman"/>
                        </a:rPr>
                        <a:t>Alicia Cuellar</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74741">
                <a:tc>
                  <a:txBody>
                    <a:bodyPr/>
                    <a:lstStyle/>
                    <a:p>
                      <a:pPr algn="just">
                        <a:spcAft>
                          <a:spcPts val="0"/>
                        </a:spcAft>
                      </a:pPr>
                      <a:r>
                        <a:rPr lang="es-CL" sz="1200" b="1" dirty="0">
                          <a:effectLst/>
                          <a:latin typeface="+mn-lt"/>
                          <a:ea typeface="Calibri"/>
                          <a:cs typeface="Times New Roman"/>
                        </a:rPr>
                        <a:t>EDUCADORA</a:t>
                      </a:r>
                      <a:r>
                        <a:rPr lang="es-CL" sz="1200" b="1" baseline="0" dirty="0">
                          <a:effectLst/>
                          <a:latin typeface="+mn-lt"/>
                          <a:ea typeface="Calibri"/>
                          <a:cs typeface="Times New Roman"/>
                        </a:rPr>
                        <a:t> DIFERENCIAL</a:t>
                      </a:r>
                      <a:endParaRPr lang="es-CL" sz="1200" b="1"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122514">
                <a:tc>
                  <a:txBody>
                    <a:bodyPr/>
                    <a:lstStyle/>
                    <a:p>
                      <a:pPr algn="just">
                        <a:spcAft>
                          <a:spcPts val="0"/>
                        </a:spcAft>
                      </a:pPr>
                      <a:r>
                        <a:rPr lang="es-ES_tradnl" sz="1200" b="1" dirty="0">
                          <a:effectLst/>
                          <a:latin typeface="+mn-lt"/>
                          <a:ea typeface="Calibri"/>
                          <a:cs typeface="Times New Roman"/>
                        </a:rPr>
                        <a:t>OBJETIVO DE APRENDIZAJE PRIORIZACIÓN NIVEL 1</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es-CL" sz="1200" kern="1200" dirty="0">
                          <a:solidFill>
                            <a:schemeClr val="tx1"/>
                          </a:solidFill>
                          <a:effectLst/>
                          <a:latin typeface="+mn-lt"/>
                          <a:ea typeface="+mn-ea"/>
                          <a:cs typeface="+mn-cs"/>
                        </a:rPr>
                        <a:t>Crear trabajos de arte con un propósito expresivo personal y basados en la observación del:</a:t>
                      </a:r>
                    </a:p>
                    <a:p>
                      <a:pPr lvl="0"/>
                      <a:r>
                        <a:rPr lang="es-CL" sz="1200" kern="1200" dirty="0">
                          <a:solidFill>
                            <a:schemeClr val="tx1"/>
                          </a:solidFill>
                          <a:effectLst/>
                          <a:latin typeface="+mn-lt"/>
                          <a:ea typeface="+mn-ea"/>
                          <a:cs typeface="+mn-cs"/>
                        </a:rPr>
                        <a:t>entorno natural: animales, plantas y fenómenos naturales </a:t>
                      </a:r>
                    </a:p>
                    <a:p>
                      <a:pPr lvl="0"/>
                      <a:r>
                        <a:rPr lang="es-CL" sz="1200" kern="1200" dirty="0">
                          <a:solidFill>
                            <a:schemeClr val="tx1"/>
                          </a:solidFill>
                          <a:effectLst/>
                          <a:latin typeface="+mn-lt"/>
                          <a:ea typeface="+mn-ea"/>
                          <a:cs typeface="+mn-cs"/>
                        </a:rPr>
                        <a:t>entorno cultural: creencias de distintas culturas (mitos, seres imaginarios, dioses, fiestas, tradiciones, otros) </a:t>
                      </a:r>
                    </a:p>
                    <a:p>
                      <a:pPr lvl="0"/>
                      <a:r>
                        <a:rPr lang="es-CL" sz="1200" b="1" kern="1200" dirty="0">
                          <a:solidFill>
                            <a:schemeClr val="tx1"/>
                          </a:solidFill>
                          <a:effectLst/>
                          <a:latin typeface="+mn-lt"/>
                          <a:ea typeface="+mn-ea"/>
                          <a:cs typeface="+mn-cs"/>
                        </a:rPr>
                        <a:t>entorno artístico: arte de la Antigüedad y movimientos artísticos como fauvismo, expresionismo y art </a:t>
                      </a:r>
                      <a:r>
                        <a:rPr lang="es-CL" sz="1200" b="1" kern="1200" dirty="0" err="1">
                          <a:solidFill>
                            <a:schemeClr val="tx1"/>
                          </a:solidFill>
                          <a:effectLst/>
                          <a:latin typeface="+mn-lt"/>
                          <a:ea typeface="+mn-ea"/>
                          <a:cs typeface="+mn-cs"/>
                        </a:rPr>
                        <a:t>nouveau</a:t>
                      </a:r>
                      <a:r>
                        <a:rPr lang="es-CL" sz="1200" b="1" kern="1200" dirty="0">
                          <a:solidFill>
                            <a:schemeClr val="tx1"/>
                          </a:solidFill>
                          <a:effectLst/>
                          <a:latin typeface="+mn-lt"/>
                          <a:ea typeface="+mn-ea"/>
                          <a:cs typeface="+mn-cs"/>
                        </a:rPr>
                        <a:t>.</a:t>
                      </a:r>
                      <a:r>
                        <a:rPr lang="es-CL" sz="1200" kern="1200" dirty="0">
                          <a:solidFill>
                            <a:schemeClr val="tx1"/>
                          </a:solidFill>
                          <a:effectLst/>
                          <a:latin typeface="+mn-lt"/>
                          <a:ea typeface="+mn-ea"/>
                          <a:cs typeface="+mn-cs"/>
                        </a:rPr>
                        <a:t> (OA 1)</a:t>
                      </a:r>
                    </a:p>
                    <a:p>
                      <a:pPr algn="just">
                        <a:lnSpc>
                          <a:spcPct val="107000"/>
                        </a:lnSpc>
                        <a:spcAft>
                          <a:spcPts val="800"/>
                        </a:spcAft>
                      </a:pP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113251">
                <a:tc>
                  <a:txBody>
                    <a:bodyPr/>
                    <a:lstStyle/>
                    <a:p>
                      <a:pPr algn="just">
                        <a:spcAft>
                          <a:spcPts val="0"/>
                        </a:spcAft>
                      </a:pPr>
                      <a:endParaRPr lang="es-ES_tradnl" sz="1200" b="1" dirty="0">
                        <a:effectLst/>
                        <a:highlight>
                          <a:srgbClr val="FFFF00"/>
                        </a:highlight>
                        <a:latin typeface="+mn-lt"/>
                        <a:ea typeface="Calibri"/>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_tradnl" sz="1200" b="1" dirty="0">
                          <a:effectLst/>
                          <a:latin typeface="+mn-lt"/>
                          <a:ea typeface="Calibri"/>
                          <a:cs typeface="Times New Roman"/>
                        </a:rPr>
                        <a:t>INDICADORES DE EVALUACIÓN PARA OA</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lvl="0"/>
                      <a:r>
                        <a:rPr lang="es-CL" sz="1800" kern="1200" dirty="0">
                          <a:solidFill>
                            <a:schemeClr val="tx1"/>
                          </a:solidFill>
                          <a:effectLst/>
                          <a:latin typeface="+mn-lt"/>
                          <a:ea typeface="+mn-ea"/>
                          <a:cs typeface="+mn-cs"/>
                        </a:rPr>
                        <a:t>Seleccionan materiales para la creación de sus trabajos de arte.</a:t>
                      </a:r>
                    </a:p>
                    <a:p>
                      <a:pPr lvl="0"/>
                      <a:r>
                        <a:rPr lang="es-CL" sz="1800" kern="1200" dirty="0">
                          <a:solidFill>
                            <a:schemeClr val="tx1"/>
                          </a:solidFill>
                          <a:effectLst/>
                          <a:latin typeface="+mn-lt"/>
                          <a:ea typeface="+mn-ea"/>
                          <a:cs typeface="+mn-cs"/>
                        </a:rPr>
                        <a:t>Realizan fotografías, grabados, pinturas y esculturas basados en la observación de obras de arte y artesanía de las culturas de la Antigüedad y de los movimientos fauvistas, expresionistas y art </a:t>
                      </a:r>
                      <a:r>
                        <a:rPr lang="es-CL" sz="1800" kern="1200" dirty="0" err="1">
                          <a:solidFill>
                            <a:schemeClr val="tx1"/>
                          </a:solidFill>
                          <a:effectLst/>
                          <a:latin typeface="+mn-lt"/>
                          <a:ea typeface="+mn-ea"/>
                          <a:cs typeface="+mn-cs"/>
                        </a:rPr>
                        <a:t>nouveau</a:t>
                      </a:r>
                      <a:r>
                        <a:rPr lang="es-CL" sz="1800" kern="1200" dirty="0">
                          <a:solidFill>
                            <a:schemeClr val="tx1"/>
                          </a:solidFill>
                          <a:effectLst/>
                          <a:latin typeface="+mn-lt"/>
                          <a:ea typeface="+mn-ea"/>
                          <a:cs typeface="+mn-cs"/>
                        </a:rPr>
                        <a:t>.</a:t>
                      </a:r>
                    </a:p>
                    <a:p>
                      <a:pPr marL="0" lvl="0" indent="0" algn="just">
                        <a:lnSpc>
                          <a:spcPct val="107000"/>
                        </a:lnSpc>
                        <a:spcAft>
                          <a:spcPts val="0"/>
                        </a:spcAft>
                        <a:buFont typeface="Symbol" panose="05050102010706020507" pitchFamily="18" charset="2"/>
                        <a:buNone/>
                      </a:pP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88244">
                <a:tc>
                  <a:txBody>
                    <a:bodyPr/>
                    <a:lstStyle/>
                    <a:p>
                      <a:pPr algn="just">
                        <a:spcAft>
                          <a:spcPts val="0"/>
                        </a:spcAft>
                      </a:pPr>
                      <a:r>
                        <a:rPr lang="es-ES_tradnl" sz="1200" b="1" dirty="0">
                          <a:effectLst/>
                          <a:latin typeface="+mn-lt"/>
                          <a:ea typeface="Calibri"/>
                          <a:cs typeface="Times New Roman"/>
                        </a:rPr>
                        <a:t>CONTENIDO /HABILIDADES</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r>
                        <a:rPr lang="es-CL" sz="1200" kern="1200" dirty="0">
                          <a:solidFill>
                            <a:schemeClr val="tx1"/>
                          </a:solidFill>
                          <a:effectLst/>
                          <a:latin typeface="+mn-lt"/>
                          <a:ea typeface="+mn-ea"/>
                          <a:cs typeface="+mn-cs"/>
                        </a:rPr>
                        <a:t> </a:t>
                      </a:r>
                      <a:r>
                        <a:rPr lang="es-CL" sz="1400" kern="1200" dirty="0">
                          <a:solidFill>
                            <a:schemeClr val="tx1"/>
                          </a:solidFill>
                          <a:effectLst/>
                          <a:latin typeface="+mn-lt"/>
                          <a:ea typeface="+mn-ea"/>
                          <a:cs typeface="+mn-cs"/>
                        </a:rPr>
                        <a:t>Observación y descripción de obras y objetos de culturas de la Antigüedad, arte fauvista, expresionista y art </a:t>
                      </a:r>
                      <a:r>
                        <a:rPr lang="es-CL" sz="1400" kern="1200" dirty="0" err="1">
                          <a:solidFill>
                            <a:schemeClr val="tx1"/>
                          </a:solidFill>
                          <a:effectLst/>
                          <a:latin typeface="+mn-lt"/>
                          <a:ea typeface="+mn-ea"/>
                          <a:cs typeface="+mn-cs"/>
                        </a:rPr>
                        <a:t>nouveau</a:t>
                      </a:r>
                      <a:r>
                        <a:rPr lang="es-CL" sz="1400" kern="1200" dirty="0">
                          <a:solidFill>
                            <a:schemeClr val="tx1"/>
                          </a:solidFill>
                          <a:effectLst/>
                          <a:latin typeface="+mn-lt"/>
                          <a:ea typeface="+mn-ea"/>
                          <a:cs typeface="+mn-cs"/>
                        </a:rPr>
                        <a:t>. Observación y descripción de trabajos de arte personales y de sus pares. </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75709">
                <a:tc>
                  <a:txBody>
                    <a:bodyPr/>
                    <a:lstStyle/>
                    <a:p>
                      <a:pPr algn="just">
                        <a:spcAft>
                          <a:spcPts val="0"/>
                        </a:spcAft>
                      </a:pPr>
                      <a:r>
                        <a:rPr lang="es-ES_tradnl" sz="1200" b="1">
                          <a:effectLst/>
                          <a:latin typeface="+mn-lt"/>
                          <a:ea typeface="Calibri"/>
                          <a:cs typeface="Times New Roman"/>
                        </a:rPr>
                        <a:t>OBJETIVO DE LA CLASE</a:t>
                      </a:r>
                      <a:endParaRPr lang="es-CL" sz="120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indent="0" algn="just" defTabSz="914400" rtl="0" eaLnBrk="1" fontAlgn="auto" latinLnBrk="0" hangingPunct="1">
                        <a:lnSpc>
                          <a:spcPct val="107000"/>
                        </a:lnSpc>
                        <a:spcBef>
                          <a:spcPts val="0"/>
                        </a:spcBef>
                        <a:spcAft>
                          <a:spcPts val="800"/>
                        </a:spcAft>
                        <a:buClrTx/>
                        <a:buSzTx/>
                        <a:buFontTx/>
                        <a:buNone/>
                        <a:tabLst/>
                        <a:defRPr/>
                      </a:pPr>
                      <a:r>
                        <a:rPr lang="es-CL" sz="1200" dirty="0">
                          <a:effectLst/>
                          <a:latin typeface="Calibri" panose="020F0502020204030204" pitchFamily="34" charset="0"/>
                          <a:ea typeface="Calibri" panose="020F0502020204030204" pitchFamily="34" charset="0"/>
                          <a:cs typeface="Times New Roman" panose="02020603050405020304" pitchFamily="18" charset="0"/>
                        </a:rPr>
                        <a:t>Realizar pintura basada en el movimiento fauvista. </a:t>
                      </a: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88961">
                <a:tc>
                  <a:txBody>
                    <a:bodyPr/>
                    <a:lstStyle/>
                    <a:p>
                      <a:pPr marL="0" marR="0" algn="just">
                        <a:spcBef>
                          <a:spcPts val="0"/>
                        </a:spcBef>
                        <a:spcAft>
                          <a:spcPts val="0"/>
                        </a:spcAft>
                      </a:pPr>
                      <a:r>
                        <a:rPr lang="es-CL" sz="1200" b="1" dirty="0">
                          <a:effectLst/>
                          <a:latin typeface="+mn-lt"/>
                        </a:rPr>
                        <a:t>EVALUACIÓN</a:t>
                      </a:r>
                      <a:endParaRPr lang="es-CL" sz="1200" dirty="0">
                        <a:effectLst/>
                        <a:latin typeface="+mn-lt"/>
                      </a:endParaRPr>
                    </a:p>
                    <a:p>
                      <a:pPr marL="0" marR="0" algn="just">
                        <a:spcBef>
                          <a:spcPts val="0"/>
                        </a:spcBef>
                        <a:spcAft>
                          <a:spcPts val="0"/>
                        </a:spcAft>
                      </a:pPr>
                      <a:r>
                        <a:rPr lang="es-CL" sz="1200" b="1" dirty="0">
                          <a:effectLst/>
                          <a:latin typeface="+mn-lt"/>
                        </a:rPr>
                        <a:t> </a:t>
                      </a:r>
                      <a:endParaRPr lang="es-CL" sz="1200" dirty="0">
                        <a:effectLst/>
                        <a:latin typeface="+mn-lt"/>
                      </a:endParaRPr>
                    </a:p>
                  </a:txBody>
                  <a:tcPr marL="29481" marR="29481" marT="14741" marB="147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just">
                        <a:spcBef>
                          <a:spcPts val="0"/>
                        </a:spcBef>
                        <a:spcAft>
                          <a:spcPts val="0"/>
                        </a:spcAft>
                      </a:pPr>
                      <a:r>
                        <a:rPr lang="es-CL" sz="1200" b="1" dirty="0">
                          <a:effectLst/>
                          <a:latin typeface="+mn-lt"/>
                        </a:rPr>
                        <a:t>Ticket</a:t>
                      </a:r>
                      <a:r>
                        <a:rPr lang="es-CL" sz="1200" b="1" baseline="0" dirty="0">
                          <a:effectLst/>
                          <a:latin typeface="+mn-lt"/>
                        </a:rPr>
                        <a:t> de salida</a:t>
                      </a:r>
                      <a:endParaRPr lang="es-CL" sz="1200" b="1" dirty="0">
                        <a:effectLst/>
                        <a:latin typeface="+mn-lt"/>
                      </a:endParaRPr>
                    </a:p>
                  </a:txBody>
                  <a:tcPr marL="29481" marR="29481" marT="14741" marB="147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pic>
        <p:nvPicPr>
          <p:cNvPr id="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8157181" y="116632"/>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81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u="sng" dirty="0"/>
              <a:t>Reglas para una buena clase </a:t>
            </a:r>
            <a:endParaRPr lang="es-CL" dirty="0"/>
          </a:p>
        </p:txBody>
      </p:sp>
      <p:sp>
        <p:nvSpPr>
          <p:cNvPr id="3" name="Marcador de contenido 2"/>
          <p:cNvSpPr>
            <a:spLocks noGrp="1"/>
          </p:cNvSpPr>
          <p:nvPr>
            <p:ph idx="1"/>
          </p:nvPr>
        </p:nvSpPr>
        <p:spPr/>
        <p:txBody>
          <a:bodyPr/>
          <a:lstStyle/>
          <a:p>
            <a:pPr marL="285750" indent="-285750"/>
            <a:r>
              <a:rPr lang="es-CL" dirty="0"/>
              <a:t>Puntualidad</a:t>
            </a:r>
          </a:p>
          <a:p>
            <a:pPr marL="285750" indent="-285750"/>
            <a:r>
              <a:rPr lang="es-CL" dirty="0"/>
              <a:t>tener materiales solicitados</a:t>
            </a:r>
          </a:p>
          <a:p>
            <a:pPr marL="285750" indent="-285750"/>
            <a:r>
              <a:rPr lang="es-CL" dirty="0"/>
              <a:t>Ser respetuoso con el profesor y sus compañeros</a:t>
            </a:r>
          </a:p>
          <a:p>
            <a:pPr marL="285750" indent="-285750"/>
            <a:r>
              <a:rPr lang="es-CL" dirty="0"/>
              <a:t>Mantener micrófono apagado y cámara encendida(solo si el alumno quiere)</a:t>
            </a:r>
          </a:p>
          <a:p>
            <a:pPr marL="285750" indent="-285750"/>
            <a:r>
              <a:rPr lang="es-CL" dirty="0"/>
              <a:t>Dudas o consultas</a:t>
            </a:r>
          </a:p>
          <a:p>
            <a:pPr marL="285750" indent="-285750"/>
            <a:r>
              <a:rPr lang="es-CL" dirty="0"/>
              <a:t>Estar atento a la clase online</a:t>
            </a:r>
          </a:p>
          <a:p>
            <a:endParaRPr lang="es-CL" dirty="0"/>
          </a:p>
        </p:txBody>
      </p:sp>
      <p:pic>
        <p:nvPicPr>
          <p:cNvPr id="4" name="Picture 2" descr="C:\Users\alicia\Downloads\estudiantes-pupitres.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525666" y="4869160"/>
            <a:ext cx="3161134" cy="1860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30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199" y="260648"/>
            <a:ext cx="8278635" cy="1330408"/>
          </a:xfrm>
        </p:spPr>
        <p:txBody>
          <a:bodyPr>
            <a:normAutofit fontScale="90000"/>
          </a:bodyPr>
          <a:lstStyle/>
          <a:p>
            <a:r>
              <a:rPr lang="es-CL" dirty="0"/>
              <a:t>Inicio</a:t>
            </a:r>
            <a:br>
              <a:rPr lang="es-CL" dirty="0"/>
            </a:br>
            <a:r>
              <a:rPr lang="es-CL" dirty="0"/>
              <a:t>Activación Conocimientos Previos</a:t>
            </a:r>
          </a:p>
        </p:txBody>
      </p:sp>
      <p:pic>
        <p:nvPicPr>
          <p:cNvPr id="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860485" y="116632"/>
            <a:ext cx="1283515" cy="110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45 mejores imágenes de Condorito | Condor, Condorito chistes ..."/>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36296" y="2780928"/>
            <a:ext cx="1611827" cy="3469907"/>
          </a:xfrm>
          <a:prstGeom prst="rect">
            <a:avLst/>
          </a:prstGeom>
          <a:noFill/>
          <a:extLst>
            <a:ext uri="{909E8E84-426E-40DD-AFC4-6F175D3DCCD1}">
              <a14:hiddenFill xmlns:a14="http://schemas.microsoft.com/office/drawing/2010/main">
                <a:solidFill>
                  <a:srgbClr val="FFFFFF"/>
                </a:solidFill>
              </a14:hiddenFill>
            </a:ext>
          </a:extLst>
        </p:spPr>
      </p:pic>
      <p:sp>
        <p:nvSpPr>
          <p:cNvPr id="5" name="Llamada de nube 4"/>
          <p:cNvSpPr/>
          <p:nvPr/>
        </p:nvSpPr>
        <p:spPr>
          <a:xfrm>
            <a:off x="5148064" y="1789453"/>
            <a:ext cx="2352381" cy="1368152"/>
          </a:xfrm>
          <a:prstGeom prst="cloudCallout">
            <a:avLst>
              <a:gd name="adj1" fmla="val 43956"/>
              <a:gd name="adj2" fmla="val 7873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RECORDEMOS</a:t>
            </a:r>
          </a:p>
        </p:txBody>
      </p:sp>
      <p:sp>
        <p:nvSpPr>
          <p:cNvPr id="6" name="CuadroTexto 5"/>
          <p:cNvSpPr txBox="1"/>
          <p:nvPr/>
        </p:nvSpPr>
        <p:spPr>
          <a:xfrm>
            <a:off x="1187624" y="2492896"/>
            <a:ext cx="3672408" cy="3539430"/>
          </a:xfrm>
          <a:prstGeom prst="rect">
            <a:avLst/>
          </a:prstGeom>
          <a:noFill/>
        </p:spPr>
        <p:txBody>
          <a:bodyPr wrap="square" rtlCol="0">
            <a:spAutoFit/>
          </a:bodyPr>
          <a:lstStyle/>
          <a:p>
            <a:r>
              <a:rPr lang="es-CL" sz="3200" dirty="0"/>
              <a:t>¿ Cuántos movimientos artísticos recuerdas?</a:t>
            </a:r>
          </a:p>
          <a:p>
            <a:r>
              <a:rPr lang="es-CL" sz="3200" dirty="0"/>
              <a:t> </a:t>
            </a:r>
          </a:p>
          <a:p>
            <a:r>
              <a:rPr lang="es-CL" sz="3200" dirty="0"/>
              <a:t>¿Qué características tienen cada uno de ellos?</a:t>
            </a:r>
          </a:p>
        </p:txBody>
      </p:sp>
    </p:spTree>
    <p:extLst>
      <p:ext uri="{BB962C8B-B14F-4D97-AF65-F5344CB8AC3E}">
        <p14:creationId xmlns:p14="http://schemas.microsoft.com/office/powerpoint/2010/main" val="277564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u="sng" dirty="0"/>
              <a:t>Movimiento Fauvista </a:t>
            </a:r>
          </a:p>
        </p:txBody>
      </p:sp>
      <p:pic>
        <p:nvPicPr>
          <p:cNvPr id="7"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668344" y="271690"/>
            <a:ext cx="1283515" cy="110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uadroTexto 5">
            <a:extLst>
              <a:ext uri="{FF2B5EF4-FFF2-40B4-BE49-F238E27FC236}">
                <a16:creationId xmlns:a16="http://schemas.microsoft.com/office/drawing/2014/main" xmlns="" id="{BD28A3E3-44CC-4777-B4D9-C57F41D0E0A1}"/>
              </a:ext>
            </a:extLst>
          </p:cNvPr>
          <p:cNvSpPr txBox="1"/>
          <p:nvPr/>
        </p:nvSpPr>
        <p:spPr>
          <a:xfrm>
            <a:off x="218036" y="1417638"/>
            <a:ext cx="4572000" cy="4832092"/>
          </a:xfrm>
          <a:prstGeom prst="rect">
            <a:avLst/>
          </a:prstGeom>
          <a:noFill/>
        </p:spPr>
        <p:txBody>
          <a:bodyPr wrap="square">
            <a:spAutoFit/>
          </a:bodyPr>
          <a:lstStyle/>
          <a:p>
            <a:r>
              <a:rPr lang="es-ES" sz="2800" b="0" i="0" dirty="0">
                <a:solidFill>
                  <a:srgbClr val="222222"/>
                </a:solidFill>
                <a:effectLst/>
                <a:latin typeface="arial" panose="020B0604020202020204" pitchFamily="34" charset="0"/>
              </a:rPr>
              <a:t>Los </a:t>
            </a:r>
            <a:r>
              <a:rPr lang="es-ES" sz="2800" b="1" i="0" dirty="0">
                <a:solidFill>
                  <a:srgbClr val="222222"/>
                </a:solidFill>
                <a:effectLst/>
                <a:latin typeface="arial" panose="020B0604020202020204" pitchFamily="34" charset="0"/>
              </a:rPr>
              <a:t>fauvistas</a:t>
            </a:r>
            <a:r>
              <a:rPr lang="es-ES" sz="2800" b="0" i="0" dirty="0">
                <a:solidFill>
                  <a:srgbClr val="222222"/>
                </a:solidFill>
                <a:effectLst/>
                <a:latin typeface="arial" panose="020B0604020202020204" pitchFamily="34" charset="0"/>
              </a:rPr>
              <a:t> creían que a través de los colores podían expresar sentimientos. Buscan realzar el valor del color en sí mismo, rechazando la paleta de tonos naturalistas empleando en cambio colores violentos para crear un mayor énfasis expresivo.</a:t>
            </a:r>
            <a:endParaRPr lang="es-CL" sz="2800" dirty="0"/>
          </a:p>
        </p:txBody>
      </p:sp>
      <p:pic>
        <p:nvPicPr>
          <p:cNvPr id="1026" name="Picture 2" descr="CORRIENTES INTERESANTES PARA APLICAR El Fauvismo , es un movimiento  artístico destacado del siglo … | Arte fauvismo, Pintura de arte, Pintura  fauvista">
            <a:extLst>
              <a:ext uri="{FF2B5EF4-FFF2-40B4-BE49-F238E27FC236}">
                <a16:creationId xmlns:a16="http://schemas.microsoft.com/office/drawing/2014/main" xmlns="" id="{05B5DF7D-BE7A-4CAF-8494-EAF9D92B50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4397" y="2463095"/>
            <a:ext cx="3666771" cy="2741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446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D1E6C8-840F-469F-BAF7-CD2C96C9B4AE}"/>
              </a:ext>
            </a:extLst>
          </p:cNvPr>
          <p:cNvSpPr>
            <a:spLocks noGrp="1"/>
          </p:cNvSpPr>
          <p:nvPr>
            <p:ph type="title"/>
          </p:nvPr>
        </p:nvSpPr>
        <p:spPr/>
        <p:txBody>
          <a:bodyPr/>
          <a:lstStyle/>
          <a:p>
            <a:r>
              <a:rPr lang="es-CL" u="sng" dirty="0"/>
              <a:t>Movimiento Expresionista</a:t>
            </a:r>
          </a:p>
        </p:txBody>
      </p:sp>
      <p:sp>
        <p:nvSpPr>
          <p:cNvPr id="3" name="Marcador de contenido 2">
            <a:extLst>
              <a:ext uri="{FF2B5EF4-FFF2-40B4-BE49-F238E27FC236}">
                <a16:creationId xmlns:a16="http://schemas.microsoft.com/office/drawing/2014/main" xmlns="" id="{8D981E7F-8860-44DE-95DA-AFBC4B2109FC}"/>
              </a:ext>
            </a:extLst>
          </p:cNvPr>
          <p:cNvSpPr>
            <a:spLocks noGrp="1"/>
          </p:cNvSpPr>
          <p:nvPr>
            <p:ph idx="1"/>
          </p:nvPr>
        </p:nvSpPr>
        <p:spPr>
          <a:xfrm>
            <a:off x="4644008" y="1600200"/>
            <a:ext cx="4042792" cy="4525963"/>
          </a:xfrm>
        </p:spPr>
        <p:txBody>
          <a:bodyPr>
            <a:normAutofit fontScale="77500" lnSpcReduction="20000"/>
          </a:bodyPr>
          <a:lstStyle/>
          <a:p>
            <a:r>
              <a:rPr lang="es-ES" b="0" i="0" dirty="0">
                <a:solidFill>
                  <a:srgbClr val="222222"/>
                </a:solidFill>
                <a:effectLst/>
                <a:latin typeface="arial" panose="020B0604020202020204" pitchFamily="34" charset="0"/>
              </a:rPr>
              <a:t>El </a:t>
            </a:r>
            <a:r>
              <a:rPr lang="es-ES" b="1" i="0" dirty="0">
                <a:solidFill>
                  <a:srgbClr val="222222"/>
                </a:solidFill>
                <a:effectLst/>
                <a:latin typeface="arial" panose="020B0604020202020204" pitchFamily="34" charset="0"/>
              </a:rPr>
              <a:t>Expresionismo</a:t>
            </a:r>
            <a:r>
              <a:rPr lang="es-ES" b="0" i="0" dirty="0">
                <a:solidFill>
                  <a:srgbClr val="222222"/>
                </a:solidFill>
                <a:effectLst/>
                <a:latin typeface="arial" panose="020B0604020202020204" pitchFamily="34" charset="0"/>
              </a:rPr>
              <a:t> es una corriente artística que busca la expresión de los sentimientos y las emociones del autor más que la representación de la realidad objetiva. Revela el lado pesimista de la vida generado por las circunstancias históricas del momento.</a:t>
            </a:r>
            <a:endParaRPr lang="es-CL" dirty="0"/>
          </a:p>
        </p:txBody>
      </p:sp>
      <p:pic>
        <p:nvPicPr>
          <p:cNvPr id="2050" name="Picture 2" descr="3. ¿Cómo llevar al aula el expresionismo? - DIDÁCTICA DE LA PLÁSTICA">
            <a:extLst>
              <a:ext uri="{FF2B5EF4-FFF2-40B4-BE49-F238E27FC236}">
                <a16:creationId xmlns:a16="http://schemas.microsoft.com/office/drawing/2014/main" xmlns="" id="{FD09A05C-0AA6-4B29-9A87-6C89C9F0C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397" y="1700808"/>
            <a:ext cx="4366611" cy="4425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B865A06-BE68-49DB-8EF0-D2BB87D0C26C}"/>
              </a:ext>
            </a:extLst>
          </p:cNvPr>
          <p:cNvSpPr>
            <a:spLocks noGrp="1"/>
          </p:cNvSpPr>
          <p:nvPr>
            <p:ph type="title"/>
          </p:nvPr>
        </p:nvSpPr>
        <p:spPr/>
        <p:txBody>
          <a:bodyPr/>
          <a:lstStyle/>
          <a:p>
            <a:r>
              <a:rPr lang="es-CL" u="sng" dirty="0"/>
              <a:t>Art Nouveau </a:t>
            </a:r>
          </a:p>
        </p:txBody>
      </p:sp>
      <p:sp>
        <p:nvSpPr>
          <p:cNvPr id="3" name="Marcador de contenido 2">
            <a:extLst>
              <a:ext uri="{FF2B5EF4-FFF2-40B4-BE49-F238E27FC236}">
                <a16:creationId xmlns:a16="http://schemas.microsoft.com/office/drawing/2014/main" xmlns="" id="{A1A7EE98-1CC2-4696-A836-730169AD34BD}"/>
              </a:ext>
            </a:extLst>
          </p:cNvPr>
          <p:cNvSpPr>
            <a:spLocks noGrp="1"/>
          </p:cNvSpPr>
          <p:nvPr>
            <p:ph idx="1"/>
          </p:nvPr>
        </p:nvSpPr>
        <p:spPr>
          <a:xfrm>
            <a:off x="457200" y="1600200"/>
            <a:ext cx="8075240" cy="4525963"/>
          </a:xfrm>
        </p:spPr>
        <p:txBody>
          <a:bodyPr>
            <a:normAutofit/>
          </a:bodyPr>
          <a:lstStyle/>
          <a:p>
            <a:r>
              <a:rPr lang="es-ES" sz="2400" b="1" i="0" dirty="0">
                <a:solidFill>
                  <a:srgbClr val="222222"/>
                </a:solidFill>
                <a:effectLst/>
                <a:latin typeface="arial" panose="020B0604020202020204" pitchFamily="34" charset="0"/>
              </a:rPr>
              <a:t>Art </a:t>
            </a:r>
            <a:r>
              <a:rPr lang="es-ES" sz="2400" b="1" i="0" dirty="0" err="1">
                <a:solidFill>
                  <a:srgbClr val="222222"/>
                </a:solidFill>
                <a:effectLst/>
                <a:latin typeface="arial" panose="020B0604020202020204" pitchFamily="34" charset="0"/>
              </a:rPr>
              <a:t>nouveau</a:t>
            </a:r>
            <a:r>
              <a:rPr lang="es-ES" sz="2400" b="0" i="0" dirty="0">
                <a:solidFill>
                  <a:srgbClr val="222222"/>
                </a:solidFill>
                <a:effectLst/>
                <a:latin typeface="arial" panose="020B0604020202020204" pitchFamily="34" charset="0"/>
              </a:rPr>
              <a:t> es una corriente artística y cultural que busca romper con las tendencias dominantes del momento, modernizando el arte y la cultura urbana con un fuerte sentido decorativo. ... </a:t>
            </a:r>
            <a:r>
              <a:rPr lang="es-ES" sz="2400" b="1" i="0" dirty="0">
                <a:solidFill>
                  <a:srgbClr val="222222"/>
                </a:solidFill>
                <a:effectLst/>
                <a:latin typeface="arial" panose="020B0604020202020204" pitchFamily="34" charset="0"/>
              </a:rPr>
              <a:t>Art </a:t>
            </a:r>
            <a:r>
              <a:rPr lang="es-ES" sz="2400" b="1" i="0" dirty="0" err="1">
                <a:solidFill>
                  <a:srgbClr val="222222"/>
                </a:solidFill>
                <a:effectLst/>
                <a:latin typeface="arial" panose="020B0604020202020204" pitchFamily="34" charset="0"/>
              </a:rPr>
              <a:t>nouveau</a:t>
            </a:r>
            <a:r>
              <a:rPr lang="es-ES" sz="2400" b="0" i="0" dirty="0">
                <a:solidFill>
                  <a:srgbClr val="222222"/>
                </a:solidFill>
                <a:effectLst/>
                <a:latin typeface="arial" panose="020B0604020202020204" pitchFamily="34" charset="0"/>
              </a:rPr>
              <a:t> abarca los campos de la pintura, escultura, literatura, decoración, fotografía y diseño de joyas, muebles y objetos.</a:t>
            </a:r>
            <a:endParaRPr lang="es-CL" sz="2400" dirty="0"/>
          </a:p>
        </p:txBody>
      </p:sp>
      <p:pic>
        <p:nvPicPr>
          <p:cNvPr id="3074" name="Picture 2" descr="Significado de Art nouveau - Qué es, Concepto, Definición y Características  - Significados">
            <a:extLst>
              <a:ext uri="{FF2B5EF4-FFF2-40B4-BE49-F238E27FC236}">
                <a16:creationId xmlns:a16="http://schemas.microsoft.com/office/drawing/2014/main" xmlns="" id="{8D2EE872-1B27-4270-AF68-4A491A3F0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009234"/>
            <a:ext cx="4580300" cy="2574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118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u="sng" dirty="0"/>
              <a:t>Manos a la obra</a:t>
            </a:r>
          </a:p>
        </p:txBody>
      </p:sp>
      <p:sp>
        <p:nvSpPr>
          <p:cNvPr id="3" name="Marcador de contenido 2"/>
          <p:cNvSpPr>
            <a:spLocks noGrp="1"/>
          </p:cNvSpPr>
          <p:nvPr>
            <p:ph idx="1"/>
          </p:nvPr>
        </p:nvSpPr>
        <p:spPr>
          <a:xfrm>
            <a:off x="456753" y="1201207"/>
            <a:ext cx="8229600" cy="4525963"/>
          </a:xfrm>
        </p:spPr>
        <p:txBody>
          <a:bodyPr>
            <a:normAutofit fontScale="92500" lnSpcReduction="10000"/>
          </a:bodyPr>
          <a:lstStyle/>
          <a:p>
            <a:pPr marL="0" indent="0">
              <a:buNone/>
            </a:pPr>
            <a:r>
              <a:rPr lang="es-CL" dirty="0"/>
              <a:t>Ahora que ya vimos y conocimos sobre diversos movimientos de arte antiguos, es momento de aplicar todos nuestros conocimientos en relación al movimiento fauvista. </a:t>
            </a:r>
          </a:p>
          <a:p>
            <a:pPr>
              <a:buFontTx/>
              <a:buChar char="-"/>
            </a:pPr>
            <a:r>
              <a:rPr lang="es-CL" dirty="0"/>
              <a:t>Cierra tus ojos e imagina un paisaje o alguna imagen que llame tú atención.</a:t>
            </a:r>
          </a:p>
          <a:p>
            <a:pPr>
              <a:buFontTx/>
              <a:buChar char="-"/>
            </a:pPr>
            <a:r>
              <a:rPr lang="es-CL" dirty="0"/>
              <a:t>Comienza a plasmar tú idea cambiando los colores comunes que utilizamos. </a:t>
            </a:r>
          </a:p>
          <a:p>
            <a:pPr>
              <a:buFontTx/>
              <a:buChar char="-"/>
            </a:pPr>
            <a:r>
              <a:rPr lang="es-CL" dirty="0"/>
              <a:t>No olvides que este movimiento resalta los colores. </a:t>
            </a:r>
          </a:p>
        </p:txBody>
      </p:sp>
    </p:spTree>
    <p:extLst>
      <p:ext uri="{BB962C8B-B14F-4D97-AF65-F5344CB8AC3E}">
        <p14:creationId xmlns:p14="http://schemas.microsoft.com/office/powerpoint/2010/main" val="176320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AF321C8-FA59-4059-97D6-DBFB1B7C44BD}"/>
              </a:ext>
            </a:extLst>
          </p:cNvPr>
          <p:cNvSpPr>
            <a:spLocks noGrp="1"/>
          </p:cNvSpPr>
          <p:nvPr>
            <p:ph type="title"/>
          </p:nvPr>
        </p:nvSpPr>
        <p:spPr/>
        <p:txBody>
          <a:bodyPr/>
          <a:lstStyle/>
          <a:p>
            <a:r>
              <a:rPr lang="es-CL" dirty="0"/>
              <a:t>¿Qué vamos a crear?</a:t>
            </a:r>
          </a:p>
        </p:txBody>
      </p:sp>
      <p:pic>
        <p:nvPicPr>
          <p:cNvPr id="1026" name="Picture 2" descr="Interlude by Gillian Mowbray | Pintura fauvista, Arte fauvismo, Arte naíf">
            <a:extLst>
              <a:ext uri="{FF2B5EF4-FFF2-40B4-BE49-F238E27FC236}">
                <a16:creationId xmlns:a16="http://schemas.microsoft.com/office/drawing/2014/main" xmlns="" id="{89AE232A-676E-446D-BDBA-4B45BF4413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396610"/>
            <a:ext cx="2752939" cy="27714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bujos del fauvismo faciles - Buscar con Google | Arte fauvismo, Arte,  Fauvismo">
            <a:extLst>
              <a:ext uri="{FF2B5EF4-FFF2-40B4-BE49-F238E27FC236}">
                <a16:creationId xmlns:a16="http://schemas.microsoft.com/office/drawing/2014/main" xmlns="" id="{9A03CF99-94BD-40F3-AC8D-1623DD842E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608" y="4289149"/>
            <a:ext cx="1838325" cy="24860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twork published by nina703 | Henri matisse, Matisse, Arte fauvismo">
            <a:extLst>
              <a:ext uri="{FF2B5EF4-FFF2-40B4-BE49-F238E27FC236}">
                <a16:creationId xmlns:a16="http://schemas.microsoft.com/office/drawing/2014/main" xmlns="" id="{19448B90-C4B2-4523-B22A-A8EBC251E7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1396610"/>
            <a:ext cx="3143250" cy="42862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20+ mejores imágenes de Fauvismo de Martina Shapiro | fauvismo, arte,  pinturas">
            <a:extLst>
              <a:ext uri="{FF2B5EF4-FFF2-40B4-BE49-F238E27FC236}">
                <a16:creationId xmlns:a16="http://schemas.microsoft.com/office/drawing/2014/main" xmlns="" id="{68E11E83-DD82-4A92-BC61-4061CF1EB7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3045" y="4606535"/>
            <a:ext cx="21240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6934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3214</TotalTime>
  <Words>398</Words>
  <Application>Microsoft Office PowerPoint</Application>
  <PresentationFormat>Presentación en pantalla (4:3)</PresentationFormat>
  <Paragraphs>64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PLANIFICACIÓN  CLASES VIRTUALES SEMANA N° 29 FECHA : 13- Octubre-2020</vt:lpstr>
      <vt:lpstr>Presentación de PowerPoint</vt:lpstr>
      <vt:lpstr>Reglas para una buena clase </vt:lpstr>
      <vt:lpstr>Inicio Activación Conocimientos Previos</vt:lpstr>
      <vt:lpstr>Movimiento Fauvista </vt:lpstr>
      <vt:lpstr>Movimiento Expresionista</vt:lpstr>
      <vt:lpstr>Art Nouveau </vt:lpstr>
      <vt:lpstr>Manos a la obra</vt:lpstr>
      <vt:lpstr>¿Qué vamos a crear?</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 Jean Piaget</dc:creator>
  <cp:lastModifiedBy>HP</cp:lastModifiedBy>
  <cp:revision>106</cp:revision>
  <dcterms:created xsi:type="dcterms:W3CDTF">2020-07-06T03:06:52Z</dcterms:created>
  <dcterms:modified xsi:type="dcterms:W3CDTF">2020-10-08T18:13:37Z</dcterms:modified>
</cp:coreProperties>
</file>