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64" r:id="rId17"/>
  </p:sldIdLst>
  <p:sldSz cx="9144000" cy="6858000" type="screen4x3"/>
  <p:notesSz cx="7772400" cy="10058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>
        <p:scale>
          <a:sx n="93" d="100"/>
          <a:sy n="93" d="100"/>
        </p:scale>
        <p:origin x="-654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3200" b="0" strike="noStrike" spc="-1">
                <a:latin typeface="Arial"/>
              </a:rPr>
              <a:t>Haga clic para modificar el estilo de subtítulo del patrón</a:t>
            </a:r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3200" b="0" strike="noStrike" spc="-1">
                <a:latin typeface="Arial"/>
              </a:rPr>
              <a:t>Haga clic para modificar el estilo de subtítulo del patrón</a:t>
            </a:r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Editar los estilos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C1D1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C2787D2-AF27-4217-A568-042F4455EDD6}" type="datetime">
              <a:rPr lang="es-CL" sz="1200" b="0" strike="noStrike" spc="-1">
                <a:solidFill>
                  <a:srgbClr val="8B8B8B"/>
                </a:solidFill>
                <a:latin typeface="Calibri"/>
              </a:rPr>
              <a:t>13-11-2020</a:t>
            </a:fld>
            <a:endParaRPr lang="es-MX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8C34E0-FE68-4B36-AB8C-589E3612428F}" type="slidenum">
              <a:rPr lang="es-CL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32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C1D1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C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CL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CL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CL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CL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7444836-A366-4230-BDC1-617A9E5E9798}" type="datetime">
              <a:rPr lang="es-CL" sz="1200" b="0" strike="noStrike" spc="-1">
                <a:solidFill>
                  <a:srgbClr val="8B8B8B"/>
                </a:solidFill>
                <a:latin typeface="Calibri"/>
              </a:rPr>
              <a:t>13-11-2020</a:t>
            </a:fld>
            <a:endParaRPr lang="es-MX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1CEB06D-201E-42E8-A74C-DC921FFC3F58}" type="slidenum">
              <a:rPr lang="es-CL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07320" y="1628640"/>
            <a:ext cx="7772040" cy="1779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CL" sz="2800" b="1" strike="noStrike" spc="-1" dirty="0">
                <a:solidFill>
                  <a:srgbClr val="000000"/>
                </a:solidFill>
                <a:latin typeface="Calibri"/>
              </a:rPr>
              <a:t>PLANIFICACIÓN  CLASES VIRTUALES</a:t>
            </a:r>
            <a:r>
              <a:rPr dirty="0"/>
              <a:t/>
            </a:r>
            <a:br>
              <a:rPr dirty="0"/>
            </a:br>
            <a:r>
              <a:rPr lang="es-CL" sz="2800" b="0" strike="noStrike" spc="-1" dirty="0">
                <a:solidFill>
                  <a:srgbClr val="000000"/>
                </a:solidFill>
                <a:latin typeface="Calibri"/>
              </a:rPr>
              <a:t>SEMANA </a:t>
            </a:r>
            <a:r>
              <a:rPr lang="es-CL" sz="2800" b="0" strike="noStrike" spc="-1" dirty="0" err="1">
                <a:solidFill>
                  <a:srgbClr val="000000"/>
                </a:solidFill>
                <a:latin typeface="Calibri"/>
              </a:rPr>
              <a:t>N°</a:t>
            </a:r>
            <a:r>
              <a:rPr lang="es-CL" sz="2800" b="0" strike="noStrike" spc="-1" dirty="0">
                <a:solidFill>
                  <a:srgbClr val="000000"/>
                </a:solidFill>
                <a:latin typeface="Calibri"/>
              </a:rPr>
              <a:t> 34</a:t>
            </a:r>
            <a:r>
              <a:rPr dirty="0"/>
              <a:t/>
            </a:r>
            <a:br>
              <a:rPr dirty="0"/>
            </a:br>
            <a:r>
              <a:rPr lang="es-CL" sz="2800" b="0" strike="noStrike" spc="-1" dirty="0">
                <a:solidFill>
                  <a:srgbClr val="000000"/>
                </a:solidFill>
                <a:latin typeface="Calibri"/>
              </a:rPr>
              <a:t>FECHA : Martes 17 de Noviembre 2020</a:t>
            </a:r>
          </a:p>
          <a:p>
            <a:pPr algn="ctr">
              <a:lnSpc>
                <a:spcPct val="100000"/>
              </a:lnSpc>
            </a:pPr>
            <a:r>
              <a:rPr lang="es-CL" sz="2800" spc="-1" dirty="0">
                <a:solidFill>
                  <a:srgbClr val="000000"/>
                </a:solidFill>
                <a:latin typeface="Calibri"/>
              </a:rPr>
              <a:t> Año</a:t>
            </a:r>
            <a:endParaRPr lang="es-C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251640" y="259200"/>
            <a:ext cx="1341000" cy="1158480"/>
          </a:xfrm>
          <a:prstGeom prst="rect">
            <a:avLst/>
          </a:prstGeom>
          <a:ln>
            <a:noFill/>
          </a:ln>
        </p:spPr>
      </p:pic>
      <p:pic>
        <p:nvPicPr>
          <p:cNvPr id="126" name="Picture 2"/>
          <p:cNvPicPr/>
          <p:nvPr/>
        </p:nvPicPr>
        <p:blipFill>
          <a:blip r:embed="rId3"/>
          <a:stretch/>
        </p:blipFill>
        <p:spPr>
          <a:xfrm>
            <a:off x="1259640" y="719640"/>
            <a:ext cx="8083080" cy="71892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Цифра 3 в стиле минни маус красная с бантом и ушками (Minnie Mouse Birthday  Party Number 3 with bows ears) #minniemouse em 2020 | Festa minnie vermelha  decoração, Aniversario minnie vermelha, Festa minnie">
            <a:extLst>
              <a:ext uri="{FF2B5EF4-FFF2-40B4-BE49-F238E27FC236}">
                <a16:creationId xmlns="" xmlns:a16="http://schemas.microsoft.com/office/drawing/2014/main" id="{66BB5C8B-9683-4F18-9357-80D187CB1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5423" r="9807" b="2845"/>
          <a:stretch/>
        </p:blipFill>
        <p:spPr bwMode="auto">
          <a:xfrm>
            <a:off x="3538330" y="3896139"/>
            <a:ext cx="569844" cy="10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06C80D41-1788-4CD3-A394-EE853750DB1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359704" y="4399720"/>
            <a:ext cx="2019656" cy="15798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831C1AF-BB4B-4A7E-A727-DBB284C2F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1" t="31664" r="57416" b="46110"/>
          <a:stretch/>
        </p:blipFill>
        <p:spPr>
          <a:xfrm>
            <a:off x="472612" y="2013735"/>
            <a:ext cx="2424700" cy="19418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6E3333D-C45E-40E5-AABD-8F69E78B9361}"/>
              </a:ext>
            </a:extLst>
          </p:cNvPr>
          <p:cNvSpPr/>
          <p:nvPr/>
        </p:nvSpPr>
        <p:spPr>
          <a:xfrm>
            <a:off x="827068" y="1035794"/>
            <a:ext cx="6375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Observa el siguiente video: https://www.youtube.com/watch?v=_m0v_QckG1s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7744F8D8-C959-4735-A3D5-95AF7A407430}"/>
              </a:ext>
            </a:extLst>
          </p:cNvPr>
          <p:cNvSpPr/>
          <p:nvPr/>
        </p:nvSpPr>
        <p:spPr>
          <a:xfrm>
            <a:off x="352188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Como viste en el video la tierra tiene un eje imaginario, en este eje gira nuestro planeta. Además, en él podemos encontrar en sus extremos a los hemisferios norte y sur. Los hemisferios son cada una de las partes en que está dividido el planeta Tierra, a partir de unas líneas imaginaria que lo dividen por la mitad: horizontalmente, la línea del Ecuador, divide al planeta en el hemisferio norte y el hemisferio sur, como representado en la siguiente imagen:</a:t>
            </a:r>
            <a:endParaRPr lang="es-CL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39D8076-4FAC-4B32-A77D-C3DDD3F6D5A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pic>
        <p:nvPicPr>
          <p:cNvPr id="7170" name="Picture 2" descr="Biblioteca para niños - El planeta Tierra">
            <a:extLst>
              <a:ext uri="{FF2B5EF4-FFF2-40B4-BE49-F238E27FC236}">
                <a16:creationId xmlns="" xmlns:a16="http://schemas.microsoft.com/office/drawing/2014/main" id="{9A5A5926-CDDC-4CD7-B17D-4A6DD32C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6" y="4287160"/>
            <a:ext cx="3199314" cy="20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0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A468F58-2B5A-440D-8260-4CF082840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1" t="24962" r="25506" b="25549"/>
          <a:stretch/>
        </p:blipFill>
        <p:spPr>
          <a:xfrm>
            <a:off x="467473" y="191012"/>
            <a:ext cx="3554858" cy="17136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A41E616-5A79-4CDC-A9B8-0BACC86A1264}"/>
              </a:ext>
            </a:extLst>
          </p:cNvPr>
          <p:cNvSpPr/>
          <p:nvPr/>
        </p:nvSpPr>
        <p:spPr>
          <a:xfrm>
            <a:off x="4202130" y="1910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El hecho de que cuando duermas aparezca la Luna y al despertar puedas ver el Sol, no es una casualidad. Efectivamente como nos explican en el video, el día, la noche y las estaciones del año son consecuencias de los movimientos que experimenta nuestro planeta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70161D3-2171-49D9-9596-461C6BE2EB76}"/>
              </a:ext>
            </a:extLst>
          </p:cNvPr>
          <p:cNvSpPr/>
          <p:nvPr/>
        </p:nvSpPr>
        <p:spPr>
          <a:xfrm>
            <a:off x="467472" y="2928282"/>
            <a:ext cx="7659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rotación es aquella que da lugar al día y la noche. La Tierra demora aproximadamente 24 horas en dar un giro completo sobre sí misma. Debido al movimiento de rotación de nuestro planeta y a su forma esférica, mientras en algunos países es de día, en otros es de noche. Por ejemplo, cuando en Chile es de día en Australia es de noche</a:t>
            </a:r>
            <a:endParaRPr lang="es-CL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="" xmlns:a16="http://schemas.microsoft.com/office/drawing/2014/main" id="{28A247C9-0CB8-4BA4-B2F2-FAE81E5271A3}"/>
              </a:ext>
            </a:extLst>
          </p:cNvPr>
          <p:cNvSpPr/>
          <p:nvPr/>
        </p:nvSpPr>
        <p:spPr>
          <a:xfrm>
            <a:off x="3061699" y="2130153"/>
            <a:ext cx="636998" cy="7981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C78449B-98D2-46F7-B255-C1B39AE53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50" t="56233" r="37135" b="11143"/>
          <a:stretch/>
        </p:blipFill>
        <p:spPr>
          <a:xfrm>
            <a:off x="6339155" y="4516735"/>
            <a:ext cx="2506895" cy="16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2F27495-E099-4B01-9538-3FD12978CF5F}"/>
              </a:ext>
            </a:extLst>
          </p:cNvPr>
          <p:cNvSpPr/>
          <p:nvPr/>
        </p:nvSpPr>
        <p:spPr>
          <a:xfrm>
            <a:off x="287676" y="236306"/>
            <a:ext cx="7325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movimiento de traslación es el que realiza la Tierra alrededor del Sol. Este movimiento se completa en aproximadamente 365 días, es decir, un año. Debido a la traslación y a la inclinación del eje terrestre se generan las estaciones del año: verano, otoño, invierno y primavera. La inclinación de la Tierra determina que los rayos del Sol incidan con diferente intensidad a lo largo del año sobre los hemisferios norte y sur, determinando las diferencias de estación entre ellos. 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5B8BB66-5D85-43AB-816A-4EFC30FE4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5" t="18873" r="26855" b="19973"/>
          <a:stretch/>
        </p:blipFill>
        <p:spPr>
          <a:xfrm>
            <a:off x="2054657" y="2311686"/>
            <a:ext cx="5397703" cy="369869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FE21188A-B7BA-49FF-AB21-F354B2A284D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78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C481D0-B5FB-4A15-ADF3-1EFC2531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1800" dirty="0"/>
              <a:t>Si quieres </a:t>
            </a:r>
            <a:r>
              <a:rPr lang="es-MX" sz="1800" dirty="0"/>
              <a:t>saber </a:t>
            </a:r>
            <a:r>
              <a:rPr lang="es-MX" sz="1800" dirty="0" err="1"/>
              <a:t>más,observa</a:t>
            </a:r>
            <a:r>
              <a:rPr lang="es-MX" sz="1800" dirty="0"/>
              <a:t> los siguientes videos:</a:t>
            </a:r>
            <a:br>
              <a:rPr lang="es-MX" sz="1800" dirty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/>
              <a:t> https://www.youtube.com/watch?v=j0iZfzHDCys https://www.youtube.com/watch?time_continue=1&amp;v=soQ5MN0nuMg&amp;feature=emb_title</a:t>
            </a:r>
            <a:endParaRPr lang="es-CL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CD9F829-BD54-4164-8533-343FCF55311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="" xmlns:a16="http://schemas.microsoft.com/office/drawing/2014/main" id="{C67C410A-FB25-4516-81F8-EAE06E94E513}"/>
              </a:ext>
            </a:extLst>
          </p:cNvPr>
          <p:cNvSpPr/>
          <p:nvPr/>
        </p:nvSpPr>
        <p:spPr>
          <a:xfrm>
            <a:off x="168496" y="2124589"/>
            <a:ext cx="2640458" cy="16898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 trabajar en el texto de estudio!!!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020D4598-27EF-41C0-AE43-E188B8D70012}"/>
              </a:ext>
            </a:extLst>
          </p:cNvPr>
          <p:cNvSpPr/>
          <p:nvPr/>
        </p:nvSpPr>
        <p:spPr>
          <a:xfrm>
            <a:off x="2749109" y="1171253"/>
            <a:ext cx="2958955" cy="201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Lectura página 46</a:t>
            </a:r>
          </a:p>
          <a:p>
            <a:pPr algn="ctr"/>
            <a:r>
              <a:rPr lang="es-CL" dirty="0"/>
              <a:t>Escritura página 47</a:t>
            </a:r>
          </a:p>
          <a:p>
            <a:pPr algn="ctr"/>
            <a:r>
              <a:rPr lang="es-CL" dirty="0" err="1"/>
              <a:t>Lectura,escritura</a:t>
            </a:r>
            <a:r>
              <a:rPr lang="es-CL" dirty="0"/>
              <a:t> y dibujo página 48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404759C-3554-4256-A249-376B481D6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5" t="59043" r="44045" b="22970"/>
          <a:stretch/>
        </p:blipFill>
        <p:spPr>
          <a:xfrm>
            <a:off x="5727438" y="1501814"/>
            <a:ext cx="3188787" cy="17740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597996F-C09D-4EE2-8395-D6A1A4A7AF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1" t="25118" r="44438" b="6977"/>
          <a:stretch/>
        </p:blipFill>
        <p:spPr>
          <a:xfrm>
            <a:off x="3942089" y="3359794"/>
            <a:ext cx="4349155" cy="38061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D0D182C-2974-46A2-91CA-D212285DBE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73" t="16276" r="40085" b="39799"/>
          <a:stretch/>
        </p:blipFill>
        <p:spPr>
          <a:xfrm>
            <a:off x="1021251" y="3942393"/>
            <a:ext cx="2235657" cy="26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="" xmlns:a16="http://schemas.microsoft.com/office/drawing/2014/main" id="{56617EEB-BC5E-4E46-AADB-23FD8E85C989}"/>
              </a:ext>
            </a:extLst>
          </p:cNvPr>
          <p:cNvSpPr/>
          <p:nvPr/>
        </p:nvSpPr>
        <p:spPr>
          <a:xfrm>
            <a:off x="580951" y="846000"/>
            <a:ext cx="7089169" cy="32697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AHORA TE INVITAMOS A RESPONDER EL TICKET DE SALIDA</a:t>
            </a:r>
          </a:p>
        </p:txBody>
      </p:sp>
      <p:pic>
        <p:nvPicPr>
          <p:cNvPr id="4098" name="Picture 2" descr="Ense�anza hermana de dibujos animados | Imagenes de niños estudiando, Niños  estudiando, Caricaturas de niños">
            <a:extLst>
              <a:ext uri="{FF2B5EF4-FFF2-40B4-BE49-F238E27FC236}">
                <a16:creationId xmlns="" xmlns:a16="http://schemas.microsoft.com/office/drawing/2014/main" id="{89E9F8FA-2295-4C5B-8375-69E9B1C6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73" y="3248239"/>
            <a:ext cx="459814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5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483640" y="260640"/>
            <a:ext cx="4248000" cy="93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 dirty="0">
                <a:solidFill>
                  <a:srgbClr val="000000"/>
                </a:solidFill>
                <a:latin typeface="Calibri"/>
              </a:rPr>
              <a:t>TICKET DE SALIDA</a:t>
            </a:r>
            <a:endParaRPr lang="es-MX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 dirty="0">
                <a:solidFill>
                  <a:srgbClr val="000000"/>
                </a:solidFill>
                <a:latin typeface="Calibri"/>
              </a:rPr>
              <a:t>ASIGNATURA CIENCIAS NATURALES </a:t>
            </a:r>
            <a:endParaRPr lang="es-MX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 dirty="0">
                <a:solidFill>
                  <a:srgbClr val="000000"/>
                </a:solidFill>
                <a:latin typeface="Calibri"/>
              </a:rPr>
              <a:t>SEMANA 34</a:t>
            </a:r>
            <a:endParaRPr lang="es-MX" sz="2000" b="0" strike="noStrike" spc="-1" dirty="0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67640" y="1530360"/>
            <a:ext cx="640836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</a:rPr>
              <a:t>Nombre: _______________________________________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6876000" y="2951195"/>
            <a:ext cx="3776501" cy="143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 dirty="0">
                <a:solidFill>
                  <a:srgbClr val="000000"/>
                </a:solidFill>
                <a:latin typeface="Calibri"/>
              </a:rPr>
              <a:t>Enviar fotografía de este ticket de salida al: </a:t>
            </a:r>
            <a:endParaRPr lang="es-MX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1800" b="0" strike="noStrike" spc="-1" dirty="0">
                <a:solidFill>
                  <a:srgbClr val="000000"/>
                </a:solidFill>
                <a:latin typeface="Calibri"/>
              </a:rPr>
              <a:t>Correo:</a:t>
            </a:r>
            <a:endParaRPr lang="es-MX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1800" b="0" strike="noStrike" spc="-1" dirty="0">
                <a:solidFill>
                  <a:srgbClr val="000000"/>
                </a:solidFill>
                <a:latin typeface="Calibri"/>
              </a:rPr>
              <a:t>Celular</a:t>
            </a:r>
            <a:r>
              <a:rPr lang="es-CL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(56)964506705</a:t>
            </a:r>
            <a:endParaRPr lang="es-MX" sz="1800" b="0" strike="noStrike" spc="-1" dirty="0">
              <a:latin typeface="Arial"/>
            </a:endParaRPr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7256160" y="186480"/>
            <a:ext cx="1254600" cy="1083960"/>
          </a:xfrm>
          <a:prstGeom prst="rect">
            <a:avLst/>
          </a:prstGeom>
          <a:ln>
            <a:noFill/>
          </a:ln>
        </p:spPr>
      </p:pic>
      <p:sp>
        <p:nvSpPr>
          <p:cNvPr id="156" name="CustomShape 5"/>
          <p:cNvSpPr/>
          <p:nvPr/>
        </p:nvSpPr>
        <p:spPr>
          <a:xfrm>
            <a:off x="154080" y="476640"/>
            <a:ext cx="1944000" cy="7938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400" b="1" strike="noStrike" spc="-1">
                <a:solidFill>
                  <a:srgbClr val="FFFFFF"/>
                </a:solidFill>
                <a:latin typeface="Calibri"/>
              </a:rPr>
              <a:t>CIERRE</a:t>
            </a:r>
            <a:endParaRPr lang="es-MX" sz="2400" b="0" strike="noStrike" spc="-1">
              <a:latin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22F4AAD-94D9-4989-BE0C-2FA9B464AFEA}"/>
              </a:ext>
            </a:extLst>
          </p:cNvPr>
          <p:cNvSpPr/>
          <p:nvPr/>
        </p:nvSpPr>
        <p:spPr>
          <a:xfrm>
            <a:off x="936000" y="2097834"/>
            <a:ext cx="7574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De acuerdo a lo recientemente visto, resuelve las siguientes actividades: </a:t>
            </a:r>
            <a:endParaRPr lang="es-CL" dirty="0"/>
          </a:p>
        </p:txBody>
      </p:sp>
      <p:sp>
        <p:nvSpPr>
          <p:cNvPr id="3" name="Elipse 2">
            <a:extLst>
              <a:ext uri="{FF2B5EF4-FFF2-40B4-BE49-F238E27FC236}">
                <a16:creationId xmlns="" xmlns:a16="http://schemas.microsoft.com/office/drawing/2014/main" id="{7A84C191-3E25-453F-9D99-B1931B6F6A20}"/>
              </a:ext>
            </a:extLst>
          </p:cNvPr>
          <p:cNvSpPr/>
          <p:nvPr/>
        </p:nvSpPr>
        <p:spPr>
          <a:xfrm>
            <a:off x="215922" y="2555065"/>
            <a:ext cx="560287" cy="5008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1.-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0681A51-5E27-4B6A-B5BB-AF3696D58352}"/>
              </a:ext>
            </a:extLst>
          </p:cNvPr>
          <p:cNvSpPr/>
          <p:nvPr/>
        </p:nvSpPr>
        <p:spPr>
          <a:xfrm>
            <a:off x="840442" y="2508954"/>
            <a:ext cx="7463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Observa las siguientes imágenes y escribe si fueron provocadas por el movimiento de rotación o traslación: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717F9E0-0B0D-44AC-A8E2-B248EB1B7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90" t="18617" r="28067" b="58553"/>
          <a:stretch/>
        </p:blipFill>
        <p:spPr>
          <a:xfrm>
            <a:off x="1269205" y="3294560"/>
            <a:ext cx="4874741" cy="126804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="" xmlns:a16="http://schemas.microsoft.com/office/drawing/2014/main" id="{ADF23F8E-D648-4476-BB3A-EAE34B8B88DE}"/>
              </a:ext>
            </a:extLst>
          </p:cNvPr>
          <p:cNvSpPr/>
          <p:nvPr/>
        </p:nvSpPr>
        <p:spPr>
          <a:xfrm>
            <a:off x="295731" y="4547684"/>
            <a:ext cx="560288" cy="5008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7DD927A-663D-4F65-BBDC-8D0EE3B544F8}"/>
              </a:ext>
            </a:extLst>
          </p:cNvPr>
          <p:cNvSpPr/>
          <p:nvPr/>
        </p:nvSpPr>
        <p:spPr>
          <a:xfrm>
            <a:off x="1126079" y="4733732"/>
            <a:ext cx="3597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Observa la siguiente imagen y explica brevemente que movimiento de la Tierra se está representando en ella: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91356AD-619B-4056-8621-DFF7BA12E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85" t="34136" r="37640" b="41610"/>
          <a:stretch/>
        </p:blipFill>
        <p:spPr>
          <a:xfrm>
            <a:off x="956736" y="6009827"/>
            <a:ext cx="2715084" cy="1530359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="" xmlns:a16="http://schemas.microsoft.com/office/drawing/2014/main" id="{6D8C1388-E8FC-4B9A-9053-F8C647985D27}"/>
              </a:ext>
            </a:extLst>
          </p:cNvPr>
          <p:cNvSpPr/>
          <p:nvPr/>
        </p:nvSpPr>
        <p:spPr>
          <a:xfrm>
            <a:off x="5565861" y="4788363"/>
            <a:ext cx="721923" cy="48399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3D4B436-68FE-4656-ACA7-16DA2CE8EA3A}"/>
              </a:ext>
            </a:extLst>
          </p:cNvPr>
          <p:cNvSpPr/>
          <p:nvPr/>
        </p:nvSpPr>
        <p:spPr>
          <a:xfrm>
            <a:off x="5125437" y="5272354"/>
            <a:ext cx="3597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Dibuja en tu cuaderno el movimiento que realiza la Tierra cuando gira sobre sí misma.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e 1"/>
          <p:cNvGraphicFramePr/>
          <p:nvPr>
            <p:extLst>
              <p:ext uri="{D42A27DB-BD31-4B8C-83A1-F6EECF244321}">
                <p14:modId xmlns:p14="http://schemas.microsoft.com/office/powerpoint/2010/main" val="2890058745"/>
              </p:ext>
            </p:extLst>
          </p:nvPr>
        </p:nvGraphicFramePr>
        <p:xfrm>
          <a:off x="723361" y="308225"/>
          <a:ext cx="7547335" cy="5306545"/>
        </p:xfrm>
        <a:graphic>
          <a:graphicData uri="http://schemas.openxmlformats.org/drawingml/2006/table">
            <a:tbl>
              <a:tblPr/>
              <a:tblGrid>
                <a:gridCol w="2236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1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64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ASIGNATURA /CURSO</a:t>
                      </a:r>
                      <a:endParaRPr lang="es-MX" sz="1200" b="0" strike="noStrike" spc="-1" dirty="0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Ciencias Naturales                                          3 Año</a:t>
                      </a: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2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NOMBRE DEL PROFESOR/A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Marlene Soto</a:t>
                      </a: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2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EDUCADORA DIFERENCIAL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Patricia Osorio</a:t>
                      </a: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6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APRENDIZAJE PRIORIZACIÓN NIVEL 1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Explicar, por medio de modelos, los movimientos de rotación y traslación, considerando sus efectos en la Tierra.</a:t>
                      </a:r>
                      <a:endParaRPr lang="es-CL" sz="1400" dirty="0"/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605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MX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200" b="1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</a:rPr>
                        <a:t>INDICADORES DE EVALUACIÓN PARA OA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s-MX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Describen el movimiento de rotación de la Tierra.</a:t>
                      </a:r>
                    </a:p>
                    <a:p>
                      <a:r>
                        <a:rPr lang="es-MX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*Explican el día y la noche en base al concepto de rotación.</a:t>
                      </a:r>
                    </a:p>
                    <a:p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*Comparan los movimientos de rotación y traslación de la Tierra.</a:t>
                      </a:r>
                    </a:p>
                    <a:p>
                      <a:endParaRPr lang="es-CL" dirty="0"/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18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CONTENIDO /HABILIDADES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Contenido:</a:t>
                      </a:r>
                    </a:p>
                    <a:p>
                      <a:r>
                        <a:rPr lang="es-CL" sz="1400" dirty="0"/>
                        <a:t>Rotación y traslación</a:t>
                      </a:r>
                    </a:p>
                    <a:p>
                      <a:endParaRPr lang="es-CL" sz="1400" dirty="0"/>
                    </a:p>
                    <a:p>
                      <a:r>
                        <a:rPr lang="es-CL" sz="1400" dirty="0"/>
                        <a:t>Habilidades:</a:t>
                      </a:r>
                    </a:p>
                    <a:p>
                      <a:r>
                        <a:rPr lang="es-MX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Observar, plantear preguntas, formular inferencias y predicciones, en forma guiada, sobre objetos y eventos del entorno.</a:t>
                      </a: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3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LA CLASE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Explicar los movimientos de rotación y traslación.</a:t>
                      </a: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EVALUACIÓN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Mediante Ticket de salida</a:t>
                      </a: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7524360" y="112680"/>
            <a:ext cx="986400" cy="8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C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s-CL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Picture 2"/>
          <p:cNvPicPr/>
          <p:nvPr/>
        </p:nvPicPr>
        <p:blipFill>
          <a:blip r:embed="rId2"/>
          <a:srcRect l="12694" r="12941"/>
          <a:stretch/>
        </p:blipFill>
        <p:spPr>
          <a:xfrm>
            <a:off x="0" y="-39240"/>
            <a:ext cx="9143640" cy="689688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251640" y="260640"/>
            <a:ext cx="18720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1600" b="0" i="1" strike="noStrike" spc="-1">
                <a:solidFill>
                  <a:srgbClr val="FF0000"/>
                </a:solidFill>
                <a:latin typeface="Calibri"/>
              </a:rPr>
              <a:t>Sugerencia</a:t>
            </a:r>
            <a:endParaRPr lang="es-MX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600" b="0" i="1" strike="noStrike" spc="-1">
                <a:solidFill>
                  <a:srgbClr val="FF0000"/>
                </a:solidFill>
                <a:latin typeface="Calibri"/>
              </a:rPr>
              <a:t>De reglas virtuales. Puede usar otras</a:t>
            </a:r>
            <a:endParaRPr lang="es-MX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/>
          <p:nvPr/>
        </p:nvPicPr>
        <p:blipFill>
          <a:blip r:embed="rId2"/>
          <a:srcRect l="13010" r="12625"/>
          <a:stretch/>
        </p:blipFill>
        <p:spPr>
          <a:xfrm>
            <a:off x="30960" y="10800"/>
            <a:ext cx="9112680" cy="688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11640" y="-310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4400" b="0" strike="noStrike" spc="-1">
                <a:solidFill>
                  <a:srgbClr val="000000"/>
                </a:solidFill>
                <a:latin typeface="Calibri"/>
              </a:rPr>
              <a:t>Importante:</a:t>
            </a:r>
          </a:p>
        </p:txBody>
      </p:sp>
      <p:pic>
        <p:nvPicPr>
          <p:cNvPr id="135" name="Picture 2" descr="Happy Dance Sticker by Ofix for iOS &amp; Android | GIPHY"/>
          <p:cNvPicPr/>
          <p:nvPr/>
        </p:nvPicPr>
        <p:blipFill>
          <a:blip r:embed="rId2"/>
          <a:stretch/>
        </p:blipFill>
        <p:spPr>
          <a:xfrm>
            <a:off x="2195640" y="350640"/>
            <a:ext cx="2160000" cy="216000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3607200" y="969120"/>
            <a:ext cx="5428800" cy="10191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</a:rPr>
              <a:t>Cuándo esté la animación de un lápiz, significa que debes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</a:rPr>
              <a:t>escribir en tu cuaderno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37" name="Picture 8" descr="Film Camera Sticker by Martina Martian for iOS &amp; Android | GIPHY"/>
          <p:cNvPicPr/>
          <p:nvPr/>
        </p:nvPicPr>
        <p:blipFill>
          <a:blip r:embed="rId3"/>
          <a:stretch/>
        </p:blipFill>
        <p:spPr>
          <a:xfrm>
            <a:off x="83520" y="1513800"/>
            <a:ext cx="2495880" cy="249588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2329200" y="2193840"/>
            <a:ext cx="6660000" cy="11930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</a:rPr>
              <a:t>Cuándo esté esta animación de una cámara fotográfica, significa que debes mandar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</a:rPr>
              <a:t>reporte sólo de esa actividad (una foto de la actividad)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39" name="Picture 2" descr="▷ Libros: Imágenes Animadas, Gifs y Animaciones ¡100% GRATIS!"/>
          <p:cNvPicPr/>
          <p:nvPr/>
        </p:nvPicPr>
        <p:blipFill>
          <a:blip r:embed="rId4"/>
          <a:stretch/>
        </p:blipFill>
        <p:spPr>
          <a:xfrm>
            <a:off x="2579760" y="3258720"/>
            <a:ext cx="1599840" cy="192852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4179960" y="3577320"/>
            <a:ext cx="4809240" cy="12913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 dirty="0">
                <a:solidFill>
                  <a:srgbClr val="000000"/>
                </a:solidFill>
                <a:latin typeface="Calibri"/>
              </a:rPr>
              <a:t>Cuándo esté esta animación de un libro, significa que debes </a:t>
            </a:r>
            <a:r>
              <a:rPr lang="es-CL" sz="1800" b="1" strike="noStrike" spc="-1" dirty="0">
                <a:solidFill>
                  <a:srgbClr val="000000"/>
                </a:solidFill>
                <a:latin typeface="Calibri"/>
              </a:rPr>
              <a:t>trabajar en tu </a:t>
            </a:r>
            <a:r>
              <a:rPr lang="es-CL" sz="1800" b="1" strike="noStrike" spc="-1" dirty="0" smtClean="0">
                <a:solidFill>
                  <a:srgbClr val="000000"/>
                </a:solidFill>
                <a:latin typeface="Calibri"/>
              </a:rPr>
              <a:t>libro.</a:t>
            </a:r>
            <a:endParaRPr lang="es-MX" sz="1800" b="0" strike="noStrike" spc="-1" dirty="0">
              <a:latin typeface="Arial"/>
            </a:endParaRPr>
          </a:p>
        </p:txBody>
      </p:sp>
      <p:pic>
        <p:nvPicPr>
          <p:cNvPr id="141" name="Picture 6" descr="Signo de Interrogación Animado (con imágenes) | Preguntas al azar ..."/>
          <p:cNvPicPr/>
          <p:nvPr/>
        </p:nvPicPr>
        <p:blipFill>
          <a:blip r:embed="rId5"/>
          <a:stretch/>
        </p:blipFill>
        <p:spPr>
          <a:xfrm>
            <a:off x="611640" y="4223160"/>
            <a:ext cx="1967760" cy="240336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2195640" y="5187600"/>
            <a:ext cx="6793560" cy="12913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</a:rPr>
              <a:t>Cuándo esté esta animación de un signo de pregunta, significa que debes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</a:rPr>
              <a:t>pensar y analizar, sin escribir en tu cuaderno. Responder de forma oral.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83520" y="116640"/>
            <a:ext cx="22453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1800" b="0" i="1" strike="noStrike" spc="-1">
                <a:solidFill>
                  <a:srgbClr val="FF0000"/>
                </a:solidFill>
                <a:latin typeface="Calibri"/>
              </a:rPr>
              <a:t>Sugerencia para usar en sus presentaciones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i="1" strike="noStrike" spc="-1">
                <a:solidFill>
                  <a:srgbClr val="FF0000"/>
                </a:solidFill>
                <a:latin typeface="Calibri"/>
              </a:rPr>
              <a:t>*optativo 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6"/>
          <a:stretch/>
        </p:blipFill>
        <p:spPr>
          <a:xfrm>
            <a:off x="7524360" y="112680"/>
            <a:ext cx="986400" cy="8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60640"/>
            <a:ext cx="8278200" cy="1330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s-CL" sz="4400" b="0" strike="noStrike" spc="-1" dirty="0">
                <a:solidFill>
                  <a:srgbClr val="000000"/>
                </a:solidFill>
                <a:latin typeface="Calibri"/>
              </a:rPr>
              <a:t>Inicio</a:t>
            </a:r>
            <a:r>
              <a:rPr dirty="0"/>
              <a:t/>
            </a:r>
            <a:br>
              <a:rPr dirty="0"/>
            </a:br>
            <a:r>
              <a:rPr lang="es-CL" sz="4400" b="0" strike="noStrike" spc="-1" dirty="0">
                <a:solidFill>
                  <a:srgbClr val="000000"/>
                </a:solidFill>
                <a:latin typeface="Calibri"/>
              </a:rPr>
              <a:t>Activación Conocimientos Previos</a:t>
            </a:r>
          </a:p>
        </p:txBody>
      </p:sp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="" xmlns:a16="http://schemas.microsoft.com/office/drawing/2014/main" id="{459D701E-F9A6-4247-A1C5-5A5D3ACD06CC}"/>
              </a:ext>
            </a:extLst>
          </p:cNvPr>
          <p:cNvSpPr/>
          <p:nvPr/>
        </p:nvSpPr>
        <p:spPr>
          <a:xfrm>
            <a:off x="825528" y="1483053"/>
            <a:ext cx="6626832" cy="343469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¿Cuáles son los mejores recuerdos que tienes de un día soleado?, ¿qué prefieres hacer en las noches?, ¿cómo podemos diferenciar entre el día y la noche?, ¿por qué se dice que la ocurrencia del día y la noche son muy importantes en nuestro planeta?,  ¿qué ocurre con la posición del Sol en el cielo a medida que transcurre el día?, ¿por qué ocurrirá el día y la noche?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2050" name="Picture 2" descr="Sonriente Personaje De Cara De Emoji De Dibujos Animados De Sol Amarillo  Con Expresión Feliz. Ilustración Aislada En El Fondo Blanco Fotos,  Retratos, Imágenes Y Fotografía De Archivo Libres De Derecho. Image">
            <a:extLst>
              <a:ext uri="{FF2B5EF4-FFF2-40B4-BE49-F238E27FC236}">
                <a16:creationId xmlns="" xmlns:a16="http://schemas.microsoft.com/office/drawing/2014/main" id="{402347A4-1EE1-49B4-983F-FB508788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16" y="1778040"/>
            <a:ext cx="1834631" cy="16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finición de noche - Qué es, Significado y Concepto">
            <a:extLst>
              <a:ext uri="{FF2B5EF4-FFF2-40B4-BE49-F238E27FC236}">
                <a16:creationId xmlns="" xmlns:a16="http://schemas.microsoft.com/office/drawing/2014/main" id="{C2228D5F-F24E-45E7-8875-2B58AEBB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4" y="1713943"/>
            <a:ext cx="1834631" cy="17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é causa las mareas?">
            <a:extLst>
              <a:ext uri="{FF2B5EF4-FFF2-40B4-BE49-F238E27FC236}">
                <a16:creationId xmlns="" xmlns:a16="http://schemas.microsoft.com/office/drawing/2014/main" id="{F1B77D1F-6803-46B3-ABE9-0B39FCF4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13" y="460316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staciones del año en francia (conoce un poco de ellas)">
            <a:extLst>
              <a:ext uri="{FF2B5EF4-FFF2-40B4-BE49-F238E27FC236}">
                <a16:creationId xmlns="" xmlns:a16="http://schemas.microsoft.com/office/drawing/2014/main" id="{4A9EEFFA-5A89-48AD-8979-ACE89641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" y="4584246"/>
            <a:ext cx="2523001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4400" b="0" strike="noStrike" spc="-1">
                <a:solidFill>
                  <a:srgbClr val="000000"/>
                </a:solidFill>
                <a:latin typeface="Calibri"/>
              </a:rPr>
              <a:t>Motivación </a:t>
            </a:r>
            <a:endParaRPr lang="es-CL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3C5348D-99BD-4772-A83E-1B5E5F8E55D5}"/>
              </a:ext>
            </a:extLst>
          </p:cNvPr>
          <p:cNvSpPr/>
          <p:nvPr/>
        </p:nvSpPr>
        <p:spPr>
          <a:xfrm>
            <a:off x="534258" y="1417320"/>
            <a:ext cx="6200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Observar objetos que rotan en torno a su eje como trompos o </a:t>
            </a:r>
            <a:r>
              <a:rPr lang="es-MX" dirty="0" smtClean="0"/>
              <a:t>pelotas .</a:t>
            </a:r>
            <a:r>
              <a:rPr lang="es-MX" dirty="0"/>
              <a:t>Para que tengan una noción más clara de cómo se relaciona la rotación de la Tierra con el día y la noche, se sugiere que elaboren un modelo explicativo del planeta Tierra y del Sol, </a:t>
            </a:r>
            <a:endParaRPr lang="es-CL" dirty="0"/>
          </a:p>
        </p:txBody>
      </p:sp>
      <p:pic>
        <p:nvPicPr>
          <p:cNvPr id="3074" name="Picture 2" descr="Trompo Madera - Enjoy the Circus">
            <a:extLst>
              <a:ext uri="{FF2B5EF4-FFF2-40B4-BE49-F238E27FC236}">
                <a16:creationId xmlns="" xmlns:a16="http://schemas.microsoft.com/office/drawing/2014/main" id="{95133782-6E47-44EE-BBCA-2CBC49093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17187" r="26826" b="18978"/>
          <a:stretch/>
        </p:blipFill>
        <p:spPr bwMode="auto">
          <a:xfrm>
            <a:off x="534257" y="2894648"/>
            <a:ext cx="1797611" cy="20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LOBO PELOTA DE FUTBOL">
            <a:extLst>
              <a:ext uri="{FF2B5EF4-FFF2-40B4-BE49-F238E27FC236}">
                <a16:creationId xmlns="" xmlns:a16="http://schemas.microsoft.com/office/drawing/2014/main" id="{E0CF3FBB-0C7D-4568-9753-288993E01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21260" r="6835" b="14472"/>
          <a:stretch/>
        </p:blipFill>
        <p:spPr bwMode="auto">
          <a:xfrm>
            <a:off x="6811770" y="1672990"/>
            <a:ext cx="1674686" cy="14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vimientos de la Tierra - La Naturaleza como ciencia">
            <a:extLst>
              <a:ext uri="{FF2B5EF4-FFF2-40B4-BE49-F238E27FC236}">
                <a16:creationId xmlns="" xmlns:a16="http://schemas.microsoft.com/office/drawing/2014/main" id="{7059E5C0-1FCB-496C-9219-EC4B2F5F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32" y="3137573"/>
            <a:ext cx="39147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2D580C6-CEB7-413C-8DFF-FFA8D1E6A7BC}"/>
              </a:ext>
            </a:extLst>
          </p:cNvPr>
          <p:cNvSpPr/>
          <p:nvPr/>
        </p:nvSpPr>
        <p:spPr>
          <a:xfrm>
            <a:off x="169524" y="14173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  <a:p>
            <a:r>
              <a:rPr lang="es-MX" dirty="0"/>
              <a:t>“Los Movimientos de la Tierra”</a:t>
            </a:r>
          </a:p>
          <a:p>
            <a:endParaRPr lang="es-MX" dirty="0"/>
          </a:p>
          <a:p>
            <a:r>
              <a:rPr lang="es-MX" dirty="0"/>
              <a:t> La Tierra es el planeta en que vivimos y en él se observan diferentes cambios, como por ejemplo, las estaciones del año y la presencia del día y la noche. Estos fenómenos ocurren gracias a que la Tierra siempre presenta importantes movimientos. Se denominan Traslación, que genera las estaciones, y Rotación, que origina el día y la noche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A2C03CF-41C1-4A10-84D3-D0933C217B1E}"/>
              </a:ext>
            </a:extLst>
          </p:cNvPr>
          <p:cNvSpPr/>
          <p:nvPr/>
        </p:nvSpPr>
        <p:spPr>
          <a:xfrm>
            <a:off x="4905910" y="1494121"/>
            <a:ext cx="40685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De esta forma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Este movimiento se demora aproximadamente 24 horas en dar un giro completo sobre sí misma. </a:t>
            </a:r>
          </a:p>
          <a:p>
            <a:r>
              <a:rPr lang="es-MX" dirty="0"/>
              <a:t>Al girar sobre su eje la Tierra es iluminada por el Sol, presentándose la claridad del día y en el otro lado la oscuridad de la noche.</a:t>
            </a:r>
            <a:endParaRPr lang="es-CL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85FADC4F-64F6-402B-B4F1-FA9B78DDDBFD}"/>
              </a:ext>
            </a:extLst>
          </p:cNvPr>
          <p:cNvSpPr/>
          <p:nvPr/>
        </p:nvSpPr>
        <p:spPr>
          <a:xfrm>
            <a:off x="4507787" y="2220913"/>
            <a:ext cx="916968" cy="4711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: hacia abajo 4">
            <a:extLst>
              <a:ext uri="{FF2B5EF4-FFF2-40B4-BE49-F238E27FC236}">
                <a16:creationId xmlns="" xmlns:a16="http://schemas.microsoft.com/office/drawing/2014/main" id="{ECC43606-736E-412A-AEC1-FFB49453EB4C}"/>
              </a:ext>
            </a:extLst>
          </p:cNvPr>
          <p:cNvSpPr/>
          <p:nvPr/>
        </p:nvSpPr>
        <p:spPr>
          <a:xfrm>
            <a:off x="6739847" y="1633081"/>
            <a:ext cx="523981" cy="8305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1E9E9ED-747B-4750-A152-E661DC19E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69" t="24270" r="57978" b="64201"/>
          <a:stretch/>
        </p:blipFill>
        <p:spPr>
          <a:xfrm>
            <a:off x="3734656" y="1408475"/>
            <a:ext cx="837344" cy="7003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F7B7EE6-6165-46FA-9A9A-8B4E88E30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26" t="37409" r="15169" b="33626"/>
          <a:stretch/>
        </p:blipFill>
        <p:spPr>
          <a:xfrm>
            <a:off x="3262042" y="4772402"/>
            <a:ext cx="3919593" cy="214159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64684B7-9FF2-4619-B700-F3C233A3F623}"/>
              </a:ext>
            </a:extLst>
          </p:cNvPr>
          <p:cNvSpPr/>
          <p:nvPr/>
        </p:nvSpPr>
        <p:spPr>
          <a:xfrm>
            <a:off x="2841832" y="4976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400" b="1" i="1" dirty="0"/>
              <a:t>“Explicar los movimientos de rotación y traslación”.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0ED8C6ED-0459-48C7-B99F-6CDB53B86782}"/>
              </a:ext>
            </a:extLst>
          </p:cNvPr>
          <p:cNvSpPr/>
          <p:nvPr/>
        </p:nvSpPr>
        <p:spPr>
          <a:xfrm>
            <a:off x="649841" y="194467"/>
            <a:ext cx="2153463" cy="12833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OBJETIVO DE LA CLASE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6D9873-8EAB-4543-AD19-1E8AAFE2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600" dirty="0"/>
              <a:t>Observa la siguiente imagen y responde las preguntas:</a:t>
            </a:r>
            <a:endParaRPr lang="es-CL" sz="16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A1A9CBA-3AEF-4375-86A9-3E5A978AC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91" t="31248" r="43371" b="44233"/>
          <a:stretch/>
        </p:blipFill>
        <p:spPr>
          <a:xfrm>
            <a:off x="215757" y="1492217"/>
            <a:ext cx="4181581" cy="393253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033D634-C72C-48B7-8408-D87811FF7D0F}"/>
              </a:ext>
            </a:extLst>
          </p:cNvPr>
          <p:cNvSpPr/>
          <p:nvPr/>
        </p:nvSpPr>
        <p:spPr>
          <a:xfrm>
            <a:off x="4571820" y="131440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1.¿Qué actividades realizas tú cuando en el cielo aparece la Luna? ____________________________________________________________________ ____________________________________________________________________</a:t>
            </a:r>
          </a:p>
          <a:p>
            <a:r>
              <a:rPr lang="es-MX" dirty="0"/>
              <a:t> </a:t>
            </a:r>
          </a:p>
          <a:p>
            <a:r>
              <a:rPr lang="es-MX" dirty="0"/>
              <a:t>2. ¿Qué actividades realizas tú cuando en el cielo aparece el Sol?</a:t>
            </a:r>
          </a:p>
          <a:p>
            <a:r>
              <a:rPr lang="es-MX" dirty="0"/>
              <a:t>____________________________________________________________________</a:t>
            </a:r>
          </a:p>
          <a:p>
            <a:r>
              <a:rPr lang="es-MX" dirty="0"/>
              <a:t>__________________________________</a:t>
            </a:r>
          </a:p>
          <a:p>
            <a:r>
              <a:rPr lang="es-MX" dirty="0"/>
              <a:t>__________________________________</a:t>
            </a:r>
            <a:endParaRPr lang="es-CL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AD6EE1E-10AC-4A8A-8F11-CD7758ACB44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403400" y="0"/>
            <a:ext cx="1283040" cy="1108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312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PPT PLANIFICACIÓN CLASES VIRTUALES JEAN PIAGET</Template>
  <TotalTime>121</TotalTime>
  <Words>983</Words>
  <Application>Microsoft Office PowerPoint</Application>
  <PresentationFormat>Presentación en pantalla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Observa la siguiente imagen y responde las preguntas:</vt:lpstr>
      <vt:lpstr>Presentación de PowerPoint</vt:lpstr>
      <vt:lpstr>Presentación de PowerPoint</vt:lpstr>
      <vt:lpstr>Presentación de PowerPoint</vt:lpstr>
      <vt:lpstr>Si quieres saber más,observa los siguientes videos:   https://www.youtube.com/watch?v=j0iZfzHDCys https://www.youtube.com/watch?time_continue=1&amp;v=soQ5MN0nuMg&amp;feature=emb_title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Eqwui</dc:creator>
  <dc:description/>
  <cp:lastModifiedBy>HP</cp:lastModifiedBy>
  <cp:revision>14</cp:revision>
  <dcterms:created xsi:type="dcterms:W3CDTF">2020-11-11T17:36:02Z</dcterms:created>
  <dcterms:modified xsi:type="dcterms:W3CDTF">2020-11-13T14:09:30Z</dcterms:modified>
  <dc:language>es-MX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