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0" r:id="rId3"/>
    <p:sldId id="256" r:id="rId4"/>
    <p:sldId id="346" r:id="rId5"/>
    <p:sldId id="362" r:id="rId6"/>
    <p:sldId id="314" r:id="rId7"/>
    <p:sldId id="359" r:id="rId8"/>
    <p:sldId id="288" r:id="rId9"/>
    <p:sldId id="342" r:id="rId10"/>
    <p:sldId id="361" r:id="rId11"/>
    <p:sldId id="356" r:id="rId12"/>
    <p:sldId id="354" r:id="rId13"/>
    <p:sldId id="355" r:id="rId14"/>
    <p:sldId id="357" r:id="rId15"/>
    <p:sldId id="343" r:id="rId16"/>
    <p:sldId id="358" r:id="rId17"/>
    <p:sldId id="349" r:id="rId18"/>
    <p:sldId id="352" r:id="rId19"/>
    <p:sldId id="347" r:id="rId20"/>
    <p:sldId id="345" r:id="rId21"/>
    <p:sldId id="360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86477" autoAdjust="0"/>
  </p:normalViewPr>
  <p:slideViewPr>
    <p:cSldViewPr>
      <p:cViewPr>
        <p:scale>
          <a:sx n="60" d="100"/>
          <a:sy n="60" d="100"/>
        </p:scale>
        <p:origin x="-166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fac2a0eb76b02001bd4e020/startV4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quizizz.com/join?gc=001424&amp;source=liveDashboa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hyperlink" Target="https://forms.gle/23sPTwdgBKNucAuu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34</a:t>
            </a:r>
            <a:br>
              <a:rPr lang="es-CL" sz="2800" dirty="0" smtClean="0"/>
            </a:br>
            <a:r>
              <a:rPr lang="es-CL" sz="2800" dirty="0" smtClean="0"/>
              <a:t>FECHA: LUNES 16 DE OCTUBRE</a:t>
            </a:r>
            <a:br>
              <a:rPr lang="es-CL" sz="2800" dirty="0" smtClean="0"/>
            </a:br>
            <a:r>
              <a:rPr lang="es-CL" sz="2800" dirty="0" smtClean="0"/>
              <a:t>CURSO: 3°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9463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Nube"/>
          <p:cNvSpPr/>
          <p:nvPr/>
        </p:nvSpPr>
        <p:spPr>
          <a:xfrm>
            <a:off x="827584" y="4365104"/>
            <a:ext cx="7677807" cy="15841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¿Qué diferencia hay entre mapa y plano?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7425"/>
            <a:ext cx="1498169" cy="18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4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7" y="188640"/>
            <a:ext cx="7681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251521" y="4346044"/>
            <a:ext cx="4322692" cy="10801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¿Qué salas están en el sector izquierdo del plano?</a:t>
            </a:r>
          </a:p>
        </p:txBody>
      </p:sp>
      <p:sp>
        <p:nvSpPr>
          <p:cNvPr id="5" name="4 Nube"/>
          <p:cNvSpPr/>
          <p:nvPr/>
        </p:nvSpPr>
        <p:spPr>
          <a:xfrm>
            <a:off x="5005004" y="4222256"/>
            <a:ext cx="3888432" cy="100811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¿La sala de qué curso está a la derecha de la sala del 3º A?</a:t>
            </a:r>
          </a:p>
        </p:txBody>
      </p:sp>
      <p:sp>
        <p:nvSpPr>
          <p:cNvPr id="6" name="5 Nube"/>
          <p:cNvSpPr/>
          <p:nvPr/>
        </p:nvSpPr>
        <p:spPr>
          <a:xfrm>
            <a:off x="32412" y="5589240"/>
            <a:ext cx="4201174" cy="100811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¿Dónde está ubicada la sala del 2º B? Da una breve descripción.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088086" y="2984817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Aquí tenemos un plano</a:t>
            </a:r>
          </a:p>
          <a:p>
            <a:pPr algn="ctr"/>
            <a:r>
              <a:rPr lang="es-CL" sz="2400" dirty="0" smtClean="0">
                <a:latin typeface="Comic Sans MS" pitchFamily="66" charset="0"/>
              </a:rPr>
              <a:t>¿Qué característica tiene?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19181" r="19301" b="59197"/>
          <a:stretch/>
        </p:blipFill>
        <p:spPr bwMode="auto">
          <a:xfrm>
            <a:off x="5148064" y="5426164"/>
            <a:ext cx="3745372" cy="136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51937"/>
            <a:ext cx="1425343" cy="17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571328" y="476672"/>
            <a:ext cx="7416824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" y="476672"/>
            <a:ext cx="8229600" cy="1143000"/>
          </a:xfrm>
        </p:spPr>
        <p:txBody>
          <a:bodyPr/>
          <a:lstStyle/>
          <a:p>
            <a:r>
              <a:rPr lang="es-CL" b="1" dirty="0" smtClean="0"/>
              <a:t>¿Qué orientación espacial?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" y="2060848"/>
            <a:ext cx="8229600" cy="2260848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/>
              <a:t>La </a:t>
            </a:r>
            <a:r>
              <a:rPr lang="es-CL" b="1" dirty="0"/>
              <a:t>orientación espacial </a:t>
            </a:r>
            <a:r>
              <a:rPr lang="es-CL" dirty="0"/>
              <a:t>nos hace personas más autónomas, porque permite que nos ubiquemos en </a:t>
            </a:r>
            <a:r>
              <a:rPr lang="es-CL" dirty="0" smtClean="0"/>
              <a:t>el espacio </a:t>
            </a:r>
            <a:r>
              <a:rPr lang="es-CL" dirty="0"/>
              <a:t>y podamos encontrar los lugares que buscamos.</a:t>
            </a:r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1472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4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1"/>
          <p:cNvSpPr/>
          <p:nvPr/>
        </p:nvSpPr>
        <p:spPr>
          <a:xfrm>
            <a:off x="1423226" y="-41281"/>
            <a:ext cx="6336704" cy="2060848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mic Sans MS" pitchFamily="66" charset="0"/>
              </a:rPr>
              <a:t>IMPORTANTE</a:t>
            </a:r>
          </a:p>
          <a:p>
            <a:pPr algn="ctr"/>
            <a:r>
              <a:rPr lang="es-CL" dirty="0" smtClean="0">
                <a:latin typeface="Comic Sans MS" pitchFamily="66" charset="0"/>
              </a:rPr>
              <a:t>Recordemos lo que es una fila y una columna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6565"/>
            <a:ext cx="3301579" cy="20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b="8513"/>
          <a:stretch/>
        </p:blipFill>
        <p:spPr bwMode="auto">
          <a:xfrm>
            <a:off x="4199126" y="2316644"/>
            <a:ext cx="4698124" cy="34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Nube"/>
          <p:cNvSpPr/>
          <p:nvPr/>
        </p:nvSpPr>
        <p:spPr>
          <a:xfrm rot="20712945">
            <a:off x="66794" y="4275721"/>
            <a:ext cx="4268050" cy="20882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¿Qué colores observas en la primera fila?</a:t>
            </a:r>
          </a:p>
          <a:p>
            <a:pPr algn="ctr"/>
            <a:r>
              <a:rPr lang="es-CL" dirty="0" smtClean="0">
                <a:latin typeface="Comic Sans MS" pitchFamily="66" charset="0"/>
              </a:rPr>
              <a:t>¿Qué colores observas en la columna del medio?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12757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9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39551" y="104054"/>
            <a:ext cx="5764449" cy="65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Observemos la siguiente situación:</a:t>
            </a:r>
            <a:endParaRPr lang="es-CL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nes Animadas del Colegio | Imagenes de niños estudiando, Imagenes  animadas, Niños estudian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58" y="4005064"/>
            <a:ext cx="226825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23383" r="26878" b="9813"/>
          <a:stretch/>
        </p:blipFill>
        <p:spPr bwMode="auto">
          <a:xfrm>
            <a:off x="323528" y="983354"/>
            <a:ext cx="7162550" cy="56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245758" y="1844824"/>
            <a:ext cx="173985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Pág</a:t>
            </a:r>
            <a:r>
              <a:rPr lang="es-CL" dirty="0" smtClean="0"/>
              <a:t>: 297</a:t>
            </a:r>
          </a:p>
          <a:p>
            <a:pPr algn="ctr"/>
            <a:r>
              <a:rPr lang="es-CL" dirty="0" smtClean="0"/>
              <a:t>Texto del estudiante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60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t="17888" r="30813" b="6250"/>
          <a:stretch/>
        </p:blipFill>
        <p:spPr bwMode="auto">
          <a:xfrm>
            <a:off x="470291" y="9127"/>
            <a:ext cx="6775467" cy="683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353291" y="1844824"/>
            <a:ext cx="173985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Pág</a:t>
            </a:r>
            <a:r>
              <a:rPr lang="es-CL" dirty="0" smtClean="0"/>
              <a:t>: 298</a:t>
            </a:r>
          </a:p>
          <a:p>
            <a:pPr algn="ctr"/>
            <a:r>
              <a:rPr lang="es-CL" dirty="0" smtClean="0"/>
              <a:t>Texto del estudiante</a:t>
            </a:r>
            <a:endParaRPr lang="es-CL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5" y="680118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54859" y="30877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9615" y="2601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728192" cy="22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7564" y="2759385"/>
            <a:ext cx="50405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quizizz.com/admin/quiz/5fac2a0eb76b02001bd4e020/startV4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6926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>
              <a:latin typeface="Comic Sans MS" pitchFamily="66" charset="0"/>
            </a:endParaRPr>
          </a:p>
        </p:txBody>
      </p:sp>
      <p:sp>
        <p:nvSpPr>
          <p:cNvPr id="2" name="1 Explosión 1"/>
          <p:cNvSpPr/>
          <p:nvPr/>
        </p:nvSpPr>
        <p:spPr>
          <a:xfrm>
            <a:off x="395536" y="103612"/>
            <a:ext cx="5544616" cy="191683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¡A </a:t>
            </a:r>
            <a:r>
              <a:rPr lang="es-CL" dirty="0">
                <a:latin typeface="Comic Sans MS" pitchFamily="66" charset="0"/>
              </a:rPr>
              <a:t>JUGAR EN </a:t>
            </a:r>
            <a:r>
              <a:rPr lang="es-CL" dirty="0" smtClean="0">
                <a:latin typeface="Comic Sans MS" pitchFamily="66" charset="0"/>
              </a:rPr>
              <a:t>QUIZIZZ!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84910" y="4715852"/>
            <a:ext cx="169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>
                <a:hlinkClick r:id="rId4"/>
              </a:rPr>
              <a:t>joinmyquiz.com</a:t>
            </a:r>
            <a:endParaRPr lang="es-CL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1223628" y="4396462"/>
            <a:ext cx="2952328" cy="10081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ESTUDIANTES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4484910" y="519662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Código: 001424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4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922804" y="731470"/>
            <a:ext cx="4176464" cy="2517711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136 y 137 del cuaderno de ejercicios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7460" r="32306" b="6250"/>
          <a:stretch/>
        </p:blipFill>
        <p:spPr bwMode="auto">
          <a:xfrm>
            <a:off x="249662" y="731470"/>
            <a:ext cx="4529792" cy="536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236608" y="244579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136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24569" r="35594" b="15086"/>
          <a:stretch/>
        </p:blipFill>
        <p:spPr bwMode="auto">
          <a:xfrm>
            <a:off x="467544" y="-15131"/>
            <a:ext cx="6297073" cy="68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2487"/>
              </p:ext>
            </p:extLst>
          </p:nvPr>
        </p:nvGraphicFramePr>
        <p:xfrm>
          <a:off x="323528" y="836712"/>
          <a:ext cx="8644550" cy="4971306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6628326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MATEMÁTICA/3°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DESAFÍO/ALERTA</a:t>
                      </a:r>
                      <a:r>
                        <a:rPr lang="es-CL" sz="140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  <a:r>
                        <a:rPr lang="es-CL" sz="140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s-CL" sz="1400" u="none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describir las unidades, decenas y centenas en números del 0 al 1 000, representando las cantidades de acuerdo a su valor posicional, con material concreto, pictórico y simbólico.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CLASE OA 14. </a:t>
                      </a:r>
                      <a:r>
                        <a:rPr lang="es-CL" sz="140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la localización de un objeto en un mapa simple o cuadrícula</a:t>
                      </a:r>
                      <a:endParaRPr lang="es-CL" sz="140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OA5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Explican el valor de cada cifra de números de tres dígitos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iguales de acuerdo a su posición, representando las posiciones de manera gráfica: cubito (unidades), barra (decenas), tabla cuadrada (centenas).</a:t>
                      </a:r>
                    </a:p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 OA14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un mapa sencillo; por ejemplo, un mapa de fantasía del entorno.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Otorgan letras o números a las columnas y filas en una cuadrícula de, por ejemplo, 6 x 5.</a:t>
                      </a:r>
                    </a:p>
                    <a:p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Señalan lugares en una cuadrícula a partir de las columnas y filas, utilizando letras o números.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Ubicación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un mapa o plano (coordenadas)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Comprender</a:t>
                      </a:r>
                      <a:r>
                        <a:rPr lang="es-CL" sz="1400" baseline="0" dirty="0" smtClean="0"/>
                        <a:t> características y diferencias de un mapa y plano. Ubican coordenadas en mapas y planos.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85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23707" r="36871" b="13793"/>
          <a:stretch/>
        </p:blipFill>
        <p:spPr bwMode="auto">
          <a:xfrm>
            <a:off x="827584" y="26732"/>
            <a:ext cx="5760640" cy="67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236608" y="244579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137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34</a:t>
            </a:r>
            <a:br>
              <a:rPr lang="es-CL" sz="2400" b="1" dirty="0" smtClean="0"/>
            </a:br>
            <a:r>
              <a:rPr lang="es-CL" sz="2400" b="1" dirty="0" smtClean="0"/>
              <a:t>Matemática 3°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63645" y="4005064"/>
            <a:ext cx="4002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forms.gle/23sPTwdgBKNucAuu5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9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816">
            <a:off x="6876256" y="110887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55275" y="28833"/>
            <a:ext cx="6406161" cy="43445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833"/>
            <a:ext cx="8229600" cy="434454"/>
          </a:xfrm>
        </p:spPr>
        <p:txBody>
          <a:bodyPr>
            <a:normAutofit fontScale="90000"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8" y="196574"/>
            <a:ext cx="1018909" cy="8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5785" y="570943"/>
            <a:ext cx="2664296" cy="324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RECORDEMOS</a:t>
            </a:r>
            <a:endParaRPr lang="es-C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35776" r="20239" b="18965"/>
          <a:stretch/>
        </p:blipFill>
        <p:spPr bwMode="auto">
          <a:xfrm>
            <a:off x="1302461" y="954821"/>
            <a:ext cx="6539078" cy="28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21874" r="17889" b="31320"/>
          <a:stretch/>
        </p:blipFill>
        <p:spPr bwMode="auto">
          <a:xfrm>
            <a:off x="1391797" y="3789348"/>
            <a:ext cx="6364447" cy="273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012160" y="3761523"/>
            <a:ext cx="1744084" cy="243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1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71600" y="409802"/>
            <a:ext cx="6406161" cy="43445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42" y="419481"/>
            <a:ext cx="8229600" cy="434454"/>
          </a:xfrm>
        </p:spPr>
        <p:txBody>
          <a:bodyPr>
            <a:normAutofit fontScale="90000"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775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98" y="196574"/>
            <a:ext cx="1018909" cy="8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8486" r="32994" b="25215"/>
          <a:stretch/>
        </p:blipFill>
        <p:spPr bwMode="auto">
          <a:xfrm>
            <a:off x="567011" y="1324301"/>
            <a:ext cx="7029325" cy="47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393305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098573" y="2708920"/>
            <a:ext cx="7204721" cy="288032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¿Cuál es la diferencia entre mapa y plano?</a:t>
            </a:r>
          </a:p>
          <a:p>
            <a:pPr algn="ctr"/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¿Recuerdas qué son las filas y columnas?</a:t>
            </a:r>
          </a:p>
          <a:p>
            <a:pPr algn="ctr"/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¿Alguna vez has dibujado un plano o mapa?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Si quisieras representar tu casa con un dibujo ¿Deberías dibujar un mapa o un plano?</a:t>
            </a:r>
          </a:p>
          <a:p>
            <a:pPr algn="ctr"/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Si quisieras representar la sexta región con un dibujo ¿Deberías dibujar un mapa o un plano?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" y="4653136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58" y="5416056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78897" y="23912"/>
            <a:ext cx="6480720" cy="838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Observemos el siguiente mapa</a:t>
            </a:r>
          </a:p>
          <a:p>
            <a:pPr algn="ctr"/>
            <a:r>
              <a:rPr lang="es-CL" sz="2800" dirty="0" smtClean="0"/>
              <a:t>¿Qué características tiene?</a:t>
            </a:r>
            <a:endParaRPr lang="es-CL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" y="1052736"/>
            <a:ext cx="4513893" cy="53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nube"/>
          <p:cNvSpPr/>
          <p:nvPr/>
        </p:nvSpPr>
        <p:spPr>
          <a:xfrm>
            <a:off x="4354654" y="1269897"/>
            <a:ext cx="4464496" cy="2664296"/>
          </a:xfrm>
          <a:prstGeom prst="cloudCallout">
            <a:avLst>
              <a:gd name="adj1" fmla="val 13421"/>
              <a:gd name="adj2" fmla="val 96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>
                <a:latin typeface="Comic Sans MS" pitchFamily="66" charset="0"/>
              </a:rPr>
              <a:t>Para describir la </a:t>
            </a:r>
            <a:r>
              <a:rPr lang="es-CL" sz="1600" dirty="0" smtClean="0">
                <a:latin typeface="Comic Sans MS" pitchFamily="66" charset="0"/>
              </a:rPr>
              <a:t>ubicación de </a:t>
            </a:r>
            <a:r>
              <a:rPr lang="es-CL" sz="1600" dirty="0">
                <a:latin typeface="Comic Sans MS" pitchFamily="66" charset="0"/>
              </a:rPr>
              <a:t>algo o </a:t>
            </a:r>
            <a:r>
              <a:rPr lang="es-CL" sz="1600" dirty="0" smtClean="0">
                <a:latin typeface="Comic Sans MS" pitchFamily="66" charset="0"/>
              </a:rPr>
              <a:t>alguien en </a:t>
            </a:r>
            <a:r>
              <a:rPr lang="es-CL" sz="1600" dirty="0">
                <a:latin typeface="Comic Sans MS" pitchFamily="66" charset="0"/>
              </a:rPr>
              <a:t>un plano, se pueden </a:t>
            </a:r>
            <a:r>
              <a:rPr lang="es-CL" sz="1600" dirty="0" smtClean="0">
                <a:latin typeface="Comic Sans MS" pitchFamily="66" charset="0"/>
              </a:rPr>
              <a:t>utilizar diferentes</a:t>
            </a:r>
            <a:r>
              <a:rPr lang="es-CL" sz="1600" dirty="0">
                <a:latin typeface="Comic Sans MS" pitchFamily="66" charset="0"/>
              </a:rPr>
              <a:t> </a:t>
            </a:r>
            <a:r>
              <a:rPr lang="es-CL" sz="1600" dirty="0" smtClean="0">
                <a:latin typeface="Comic Sans MS" pitchFamily="66" charset="0"/>
              </a:rPr>
              <a:t>puntos </a:t>
            </a:r>
            <a:r>
              <a:rPr lang="es-CL" sz="1600" dirty="0">
                <a:latin typeface="Comic Sans MS" pitchFamily="66" charset="0"/>
              </a:rPr>
              <a:t>de referencias y posiciones, </a:t>
            </a:r>
            <a:r>
              <a:rPr lang="es-CL" sz="1600" dirty="0" smtClean="0">
                <a:latin typeface="Comic Sans MS" pitchFamily="66" charset="0"/>
              </a:rPr>
              <a:t>como: </a:t>
            </a:r>
            <a:r>
              <a:rPr lang="es-CL" sz="1600" b="1" dirty="0" smtClean="0">
                <a:latin typeface="Comic Sans MS" pitchFamily="66" charset="0"/>
              </a:rPr>
              <a:t>arriba-abajo </a:t>
            </a:r>
            <a:r>
              <a:rPr lang="es-CL" sz="1600" b="1" dirty="0">
                <a:latin typeface="Comic Sans MS" pitchFamily="66" charset="0"/>
              </a:rPr>
              <a:t>o derecha-izquierda.</a:t>
            </a:r>
          </a:p>
        </p:txBody>
      </p:sp>
      <p:pic>
        <p:nvPicPr>
          <p:cNvPr id="4" name="Picture 3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" b="94872" l="9769" r="97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403"/>
          <a:stretch/>
        </p:blipFill>
        <p:spPr bwMode="auto">
          <a:xfrm>
            <a:off x="6817475" y="4625491"/>
            <a:ext cx="2141303" cy="22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50321"/>
            <a:ext cx="1295897" cy="15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57" y="1942403"/>
            <a:ext cx="5113656" cy="44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También podemos encontrar mapas y planos que tiene esta simbología</a:t>
            </a:r>
            <a:endParaRPr lang="es-C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6305"/>
          <a:stretch/>
        </p:blipFill>
        <p:spPr bwMode="auto">
          <a:xfrm>
            <a:off x="162695" y="1688287"/>
            <a:ext cx="3672408" cy="24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2381888" y="3671835"/>
            <a:ext cx="2952328" cy="2016224"/>
          </a:xfrm>
          <a:prstGeom prst="cloudCallout">
            <a:avLst>
              <a:gd name="adj1" fmla="val -64087"/>
              <a:gd name="adj2" fmla="val 4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Este dibujo se llama rosa de los vientos, y también sirve para orientarnos en un mapa o plano. </a:t>
            </a:r>
            <a:endParaRPr lang="es-CL" dirty="0"/>
          </a:p>
        </p:txBody>
      </p:sp>
      <p:pic>
        <p:nvPicPr>
          <p:cNvPr id="12292" name="Picture 4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" y="4317432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8172400" y="1942403"/>
            <a:ext cx="800113" cy="11265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356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12434</TotalTime>
  <Words>708</Words>
  <Application>Microsoft Office PowerPoint</Application>
  <PresentationFormat>Presentación en pantalla (4:3)</PresentationFormat>
  <Paragraphs>85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PARA CLASE VIRTUALES SEMANA N° 34 FECHA: LUNES 16 DE OCTUBRE CURSO: 3° A ASIGNATURA: MATEMÁTICA</vt:lpstr>
      <vt:lpstr>Presentación de PowerPoint</vt:lpstr>
      <vt:lpstr>Presentación de PowerPoint</vt:lpstr>
      <vt:lpstr>Importante:</vt:lpstr>
      <vt:lpstr>Desafío matemático:</vt:lpstr>
      <vt:lpstr>Desafío matemático:</vt:lpstr>
      <vt:lpstr>Para comenzar la clase y activar tus conocimientos, responde en forma oral, las siguientes preguntas:</vt:lpstr>
      <vt:lpstr>Presentación de PowerPoint</vt:lpstr>
      <vt:lpstr>También podemos encontrar mapas y planos que tiene esta simbología</vt:lpstr>
      <vt:lpstr>Presentación de PowerPoint</vt:lpstr>
      <vt:lpstr>Presentación de PowerPoint</vt:lpstr>
      <vt:lpstr>¿Qué orientación espacial?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34 Matemática 3°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157</cp:revision>
  <dcterms:created xsi:type="dcterms:W3CDTF">2020-07-06T03:06:52Z</dcterms:created>
  <dcterms:modified xsi:type="dcterms:W3CDTF">2020-11-13T01:43:59Z</dcterms:modified>
</cp:coreProperties>
</file>