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77" r:id="rId5"/>
    <p:sldId id="265" r:id="rId6"/>
    <p:sldId id="281" r:id="rId7"/>
    <p:sldId id="260" r:id="rId8"/>
    <p:sldId id="278" r:id="rId9"/>
    <p:sldId id="282" r:id="rId10"/>
    <p:sldId id="284" r:id="rId11"/>
    <p:sldId id="286" r:id="rId12"/>
    <p:sldId id="285" r:id="rId13"/>
    <p:sldId id="287" r:id="rId14"/>
    <p:sldId id="288" r:id="rId15"/>
    <p:sldId id="289" r:id="rId16"/>
    <p:sldId id="264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FFFF"/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>
        <p:scale>
          <a:sx n="70" d="100"/>
          <a:sy n="70" d="100"/>
        </p:scale>
        <p:origin x="-2814" y="-10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10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109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402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096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439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615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228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166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911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521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480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98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Q7PUKS5VsvXe40rfwXMl-3mbokoTH-FEb-xpYmXeAqs/edi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docs.google.com/forms/d/14_wJ8TUnVXzKWvjU0koHSBUZPTpQ8rfiLG1L__kLP4g/edi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es-CL" sz="1600" dirty="0" smtClean="0"/>
              <a:t>                                                                                     Rancagua </a:t>
            </a:r>
            <a:r>
              <a:rPr lang="es-CL" sz="1600" dirty="0"/>
              <a:t>, </a:t>
            </a:r>
            <a:r>
              <a:rPr lang="es-CL" sz="1600" dirty="0" smtClean="0"/>
              <a:t>25 de </a:t>
            </a:r>
            <a:r>
              <a:rPr lang="es-CL" sz="1600" dirty="0"/>
              <a:t>Mayo, 2020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 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PLANIFICACIÓN PARA EL </a:t>
            </a:r>
            <a:r>
              <a:rPr lang="es-CL" sz="2000" b="1" u="sng" dirty="0" smtClean="0"/>
              <a:t>AUTOAPRENDIZAJE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SEMANA </a:t>
            </a:r>
            <a:r>
              <a:rPr lang="es-CL" sz="2000" b="1" u="sng" dirty="0" smtClean="0"/>
              <a:t>9   </a:t>
            </a:r>
            <a:r>
              <a:rPr lang="es-CL" sz="2000" b="1" u="sng" dirty="0"/>
              <a:t>DEL    </a:t>
            </a:r>
            <a:r>
              <a:rPr lang="es-CL" sz="2000" b="1" u="sng" dirty="0" smtClean="0"/>
              <a:t>25 de </a:t>
            </a:r>
            <a:r>
              <a:rPr lang="es-CL" sz="2000" b="1" u="sng" dirty="0"/>
              <a:t>MAYO     AL    </a:t>
            </a:r>
            <a:r>
              <a:rPr lang="es-CL" sz="2000" b="1" u="sng" dirty="0" smtClean="0"/>
              <a:t>29 DE </a:t>
            </a:r>
            <a:r>
              <a:rPr lang="es-CL" sz="2000" b="1" u="sng" dirty="0"/>
              <a:t>MAYO 2020</a:t>
            </a:r>
            <a:r>
              <a:rPr lang="es-CL" sz="2000" dirty="0"/>
              <a:t/>
            </a:r>
            <a:br>
              <a:rPr lang="es-CL" sz="2000" dirty="0"/>
            </a:br>
            <a:endParaRPr lang="es-CL" sz="20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558359"/>
              </p:ext>
            </p:extLst>
          </p:nvPr>
        </p:nvGraphicFramePr>
        <p:xfrm>
          <a:off x="323528" y="1916833"/>
          <a:ext cx="8208912" cy="4784626"/>
        </p:xfrm>
        <a:graphic>
          <a:graphicData uri="http://schemas.openxmlformats.org/drawingml/2006/table">
            <a:tbl>
              <a:tblPr/>
              <a:tblGrid>
                <a:gridCol w="2357747"/>
                <a:gridCol w="5851165"/>
              </a:tblGrid>
              <a:tr h="1726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TÍTULO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Unidad 1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ASIGNATURA/CURSO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MATEMÁTICA </a:t>
                      </a:r>
                      <a:r>
                        <a:rPr lang="es-CL" sz="1200" dirty="0" smtClean="0">
                          <a:effectLst/>
                          <a:latin typeface="Calibri"/>
                        </a:rPr>
                        <a:t>4° 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BÁSICO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 PROFESORA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/>
                        </a:rPr>
                        <a:t>Constanza Estefani Barrios Valenzuela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CONTENIDO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71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OBJETIVO DE APRENDIZAJE DE LA UNIDAD 1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(OA 1) Representar y describir números del 0 al 10.000: contándolos de 10 en 10, de 100 en 100, de 1 000 en 1.000; leyéndolos y escribiéndolos; representándolos en forma concreta, pictórica y simbólica; comparándolos y ordenándolos en la recta numérica o la tabla posicional;  identificando el valor posicional de los dígitos hasta la decena de mil; componiendo y descomponiendo números naturales hasta 10 000 en forma aditiva, de acuerdo a su valor posicional.</a:t>
                      </a:r>
                    </a:p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(OA 3) Demostrar que comprenden la adición y la sustracción de números hasta 1 000: usando estrategias personales para realizar estas operaciones; descomponiendo los números involucrados; estimando sumas y diferencias; resolviendo problemas rutinarios y no rutinarios que incluyan adiciones y sustracciones;  aplicando los algoritmos, progresivamente, en la adición de hasta 4 sumandos y en la sustracción de hasta un sustraendo.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OBJETIVO DE LA CLASE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Retroalimentar 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y evaluar contenido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2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MOTIVACIÓN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DESAFÍO: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Problema del día</a:t>
                      </a: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325"/>
            <a:ext cx="459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2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1124744"/>
            <a:ext cx="6768752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Componer y descomponer cantidades</a:t>
            </a:r>
            <a:endParaRPr lang="es-CL" sz="3200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2" t="48695" r="36120" b="22084"/>
          <a:stretch/>
        </p:blipFill>
        <p:spPr bwMode="auto">
          <a:xfrm>
            <a:off x="611560" y="2132856"/>
            <a:ext cx="833243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4644008" y="224644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4644008" y="224644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omic Sans MS" pitchFamily="66" charset="0"/>
              </a:rPr>
              <a:t>Recordemos algunas estrategias para sumar</a:t>
            </a:r>
            <a:endParaRPr lang="es-CL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2" t="18610" r="25560" b="38293"/>
          <a:stretch/>
        </p:blipFill>
        <p:spPr bwMode="auto">
          <a:xfrm>
            <a:off x="641445" y="2021843"/>
            <a:ext cx="7602963" cy="281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015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1" t="28685" r="30070" b="12920"/>
          <a:stretch/>
        </p:blipFill>
        <p:spPr bwMode="auto">
          <a:xfrm>
            <a:off x="1439652" y="1124744"/>
            <a:ext cx="6264696" cy="505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4644008" y="224644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omic Sans MS" pitchFamily="66" charset="0"/>
              </a:rPr>
              <a:t>Recordemos algunas estrategias para restar</a:t>
            </a:r>
            <a:endParaRPr lang="es-CL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8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04844" y="47667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>
                <a:solidFill>
                  <a:srgbClr val="0070C0"/>
                </a:solidFill>
                <a:latin typeface="Comic Sans MS" pitchFamily="66" charset="0"/>
              </a:rPr>
              <a:t>ACTIVIDAD</a:t>
            </a:r>
            <a:r>
              <a:rPr lang="es-CL" dirty="0" smtClean="0">
                <a:solidFill>
                  <a:srgbClr val="0070C0"/>
                </a:solidFill>
                <a:latin typeface="Comic Sans MS" pitchFamily="66" charset="0"/>
              </a:rPr>
              <a:t>: Te invito a realizar los siguientes ejercicios en tu cuaderno. Estos ejercicios están relacionados con el contenido reforzado  y te ayudará a prepararte para la evaluación siguiente.</a:t>
            </a:r>
            <a:endParaRPr lang="es-CL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70" y="1880682"/>
            <a:ext cx="7142163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96" y="3250456"/>
            <a:ext cx="7142163" cy="9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52" y="4485360"/>
            <a:ext cx="6480175" cy="157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Winnie Pooh | Imagenes de disney, Dibujos, Fondo de pantalla os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3741078"/>
            <a:ext cx="31051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3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35" y="139340"/>
            <a:ext cx="6623050" cy="236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42" y="2499953"/>
            <a:ext cx="7412661" cy="415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Pin de Antonia Ortega en CONSTRUYE FRASES BAILAR | Niños bailando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84268"/>
            <a:ext cx="2425340" cy="242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7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1" t="18050" r="12553" b="11987"/>
          <a:stretch/>
        </p:blipFill>
        <p:spPr bwMode="auto">
          <a:xfrm>
            <a:off x="1043608" y="1832791"/>
            <a:ext cx="7128792" cy="485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50292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Winnie Pooh GIF - Winnie Pooh The - Discover &amp; Share GIFs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6604"/>
            <a:ext cx="1656184" cy="173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55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556792"/>
            <a:ext cx="6552728" cy="1080120"/>
          </a:xfrm>
        </p:spPr>
        <p:txBody>
          <a:bodyPr>
            <a:noAutofit/>
          </a:bodyPr>
          <a:lstStyle/>
          <a:p>
            <a:r>
              <a:rPr lang="es-CL" sz="3200" dirty="0" smtClean="0"/>
              <a:t>Responde la siguiente evaluación formativa haciendo clic en el siguiente link</a:t>
            </a:r>
            <a:endParaRPr lang="es-CL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2996952"/>
            <a:ext cx="6707088" cy="1440160"/>
          </a:xfrm>
        </p:spPr>
        <p:txBody>
          <a:bodyPr>
            <a:normAutofit/>
          </a:bodyPr>
          <a:lstStyle/>
          <a:p>
            <a:r>
              <a:rPr lang="es-CL" sz="2400" dirty="0">
                <a:hlinkClick r:id="rId3"/>
              </a:rPr>
              <a:t>https://docs.google.com/forms/d/1Q7PUKS5VsvXe40rfwXMl-3mbokoTH-FEb-xpYmXeAqs/edit</a:t>
            </a:r>
            <a:endParaRPr lang="es-CL" sz="2400" dirty="0"/>
          </a:p>
        </p:txBody>
      </p:sp>
      <p:pic>
        <p:nvPicPr>
          <p:cNvPr id="5124" name="Picture 4" descr="Snoopy imagenes infantiles y gifs animados | Gifs snoopy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582" y="4221088"/>
            <a:ext cx="24479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1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731985"/>
              </p:ext>
            </p:extLst>
          </p:nvPr>
        </p:nvGraphicFramePr>
        <p:xfrm>
          <a:off x="457200" y="1600200"/>
          <a:ext cx="8147248" cy="3137471"/>
        </p:xfrm>
        <a:graphic>
          <a:graphicData uri="http://schemas.openxmlformats.org/drawingml/2006/table">
            <a:tbl>
              <a:tblPr/>
              <a:tblGrid>
                <a:gridCol w="2340036"/>
                <a:gridCol w="5807212"/>
              </a:tblGrid>
              <a:tr h="17983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ACTIVIDAD(ES) Y RECURSOS PEDAGÓGICOS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sng" dirty="0">
                          <a:effectLst/>
                          <a:latin typeface="Calibri"/>
                        </a:rPr>
                        <a:t>Actividades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: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Problema del día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Preguntas 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de inicio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Retroalimentan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</a:t>
                      </a:r>
                      <a:r>
                        <a:rPr lang="es-CL" sz="1200" dirty="0" smtClean="0">
                          <a:effectLst/>
                          <a:latin typeface="Calibri"/>
                        </a:rPr>
                        <a:t>contenidos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vistos en las clases anteriores.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Responden Evaluación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sng" dirty="0">
                          <a:effectLst/>
                          <a:latin typeface="Calibri"/>
                        </a:rPr>
                        <a:t>Recursos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: 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PPT en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forma digital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Evaluación  en formato digital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EVALUACIÓN</a:t>
                      </a:r>
                      <a:endParaRPr lang="es-CL" sz="120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 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/>
                        </a:rPr>
                        <a:t>EVALUACIÓN FORMATIVA (ticket de salida)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ESTE MÓDULO DEBE SER ENVIADO AL SIGUIENTE CORREO ELECTRÓNICO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Responder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evaluación formativa en link</a:t>
                      </a:r>
                      <a:r>
                        <a:rPr lang="es-CL" sz="1200" dirty="0" smtClean="0">
                          <a:hlinkClick r:id="rId2"/>
                        </a:rPr>
                        <a:t>https://docs.google.com/forms/d/14_wJ8TUnVXzKWvjU0koHSBUZPTpQ8rfiLG1L__kLP4g/edit</a:t>
                      </a:r>
                      <a:r>
                        <a:rPr lang="es-CL" sz="1200" baseline="0" dirty="0" smtClean="0"/>
                        <a:t> </a:t>
                      </a:r>
                      <a:endParaRPr lang="es-CL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35893"/>
            <a:ext cx="459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99592" y="2169497"/>
            <a:ext cx="710977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CL" sz="2000" dirty="0" smtClean="0">
                <a:latin typeface="Comic Sans MS" pitchFamily="66" charset="0"/>
              </a:rPr>
              <a:t>No imprimas esta presentación, pues este </a:t>
            </a:r>
            <a:r>
              <a:rPr lang="es-CL" sz="2000" dirty="0" err="1" smtClean="0">
                <a:latin typeface="Comic Sans MS" pitchFamily="66" charset="0"/>
              </a:rPr>
              <a:t>power</a:t>
            </a:r>
            <a:r>
              <a:rPr lang="es-CL" sz="2000" dirty="0" smtClean="0">
                <a:latin typeface="Comic Sans MS" pitchFamily="66" charset="0"/>
              </a:rPr>
              <a:t> </a:t>
            </a:r>
            <a:r>
              <a:rPr lang="es-CL" sz="2000" dirty="0" err="1" smtClean="0">
                <a:latin typeface="Comic Sans MS" pitchFamily="66" charset="0"/>
              </a:rPr>
              <a:t>point</a:t>
            </a:r>
            <a:r>
              <a:rPr lang="es-CL" sz="2000" dirty="0" smtClean="0">
                <a:latin typeface="Comic Sans MS" pitchFamily="66" charset="0"/>
              </a:rPr>
              <a:t> te servirá para retroalimentar lo aprendido.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2000" dirty="0" smtClean="0">
                <a:latin typeface="Comic Sans MS" pitchFamily="66" charset="0"/>
              </a:rPr>
              <a:t>Puedes tomar apuntes en tu cuaderno si es necesario.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2000" dirty="0" smtClean="0">
                <a:latin typeface="Comic Sans MS" pitchFamily="66" charset="0"/>
              </a:rPr>
              <a:t>De no poder escuchar los audios de esta presentación, te recomiendo descargar la aplicación WPS Office.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2000" dirty="0" smtClean="0">
                <a:latin typeface="Comic Sans MS" pitchFamily="66" charset="0"/>
              </a:rPr>
              <a:t>Al finalizar esta presentación  debes ingresar al link sugerido y responder la evaluación que será formativa.</a:t>
            </a:r>
          </a:p>
          <a:p>
            <a:pPr marL="285750" indent="-285750">
              <a:buFont typeface="Arial" pitchFamily="34" charset="0"/>
              <a:buChar char="•"/>
            </a:pPr>
            <a:endParaRPr lang="es-CL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6347048" cy="1143000"/>
          </a:xfrm>
        </p:spPr>
        <p:txBody>
          <a:bodyPr/>
          <a:lstStyle/>
          <a:p>
            <a:r>
              <a:rPr lang="es-CL" sz="4000" b="1" dirty="0" smtClean="0">
                <a:latin typeface="Comic Sans MS" pitchFamily="66" charset="0"/>
              </a:rPr>
              <a:t>Recomendaciones</a:t>
            </a:r>
            <a:endParaRPr lang="es-CL" b="1" dirty="0">
              <a:latin typeface="Comic Sans MS" pitchFamily="66" charset="0"/>
            </a:endParaRP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2240" y="228600"/>
            <a:ext cx="609600" cy="609600"/>
          </a:xfrm>
          <a:prstGeom prst="rect">
            <a:avLst/>
          </a:prstGeom>
        </p:spPr>
      </p:pic>
      <p:pic>
        <p:nvPicPr>
          <p:cNvPr id="6146" name="Picture 2" descr="Snoopy Embrace GIF - Snoopy Embrace Hug - Descubre &amp; Comparte GIF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09120"/>
            <a:ext cx="1943818" cy="17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42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4"/>
            <a:ext cx="9144000" cy="684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611" y="378873"/>
            <a:ext cx="8229600" cy="1143000"/>
          </a:xfrm>
        </p:spPr>
        <p:txBody>
          <a:bodyPr/>
          <a:lstStyle/>
          <a:p>
            <a:r>
              <a:rPr lang="es-CL" dirty="0" smtClean="0">
                <a:latin typeface="Comic Sans MS" pitchFamily="66" charset="0"/>
              </a:rPr>
              <a:t>PROBLEMA DEL DÍA</a:t>
            </a:r>
            <a:endParaRPr lang="es-CL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1528132" y="3284984"/>
            <a:ext cx="6245751" cy="2263018"/>
            <a:chOff x="1462" y="658"/>
            <a:chExt cx="10067" cy="2125"/>
          </a:xfrm>
        </p:grpSpPr>
        <p:sp>
          <p:nvSpPr>
            <p:cNvPr id="8" name="AutoShape 10"/>
            <p:cNvSpPr>
              <a:spLocks/>
            </p:cNvSpPr>
            <p:nvPr/>
          </p:nvSpPr>
          <p:spPr bwMode="auto">
            <a:xfrm>
              <a:off x="1484" y="680"/>
              <a:ext cx="10024" cy="2"/>
            </a:xfrm>
            <a:custGeom>
              <a:avLst/>
              <a:gdLst>
                <a:gd name="T0" fmla="+- 0 1485 1485"/>
                <a:gd name="T1" fmla="*/ T0 w 10024"/>
                <a:gd name="T2" fmla="+- 0 5282 1485"/>
                <a:gd name="T3" fmla="*/ T2 w 10024"/>
                <a:gd name="T4" fmla="+- 0 5325 1485"/>
                <a:gd name="T5" fmla="*/ T4 w 10024"/>
                <a:gd name="T6" fmla="+- 0 11508 1485"/>
                <a:gd name="T7" fmla="*/ T6 w 10024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10024">
                  <a:moveTo>
                    <a:pt x="0" y="0"/>
                  </a:moveTo>
                  <a:lnTo>
                    <a:pt x="3797" y="0"/>
                  </a:lnTo>
                  <a:moveTo>
                    <a:pt x="3840" y="0"/>
                  </a:moveTo>
                  <a:lnTo>
                    <a:pt x="10023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303" y="658"/>
              <a:ext cx="0" cy="146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0" name="AutoShape 8"/>
            <p:cNvSpPr>
              <a:spLocks/>
            </p:cNvSpPr>
            <p:nvPr/>
          </p:nvSpPr>
          <p:spPr bwMode="auto">
            <a:xfrm>
              <a:off x="1484" y="2096"/>
              <a:ext cx="10024" cy="2"/>
            </a:xfrm>
            <a:custGeom>
              <a:avLst/>
              <a:gdLst>
                <a:gd name="T0" fmla="+- 0 1485 1485"/>
                <a:gd name="T1" fmla="*/ T0 w 10024"/>
                <a:gd name="T2" fmla="+- 0 5282 1485"/>
                <a:gd name="T3" fmla="*/ T2 w 10024"/>
                <a:gd name="T4" fmla="+- 0 5325 1485"/>
                <a:gd name="T5" fmla="*/ T4 w 10024"/>
                <a:gd name="T6" fmla="+- 0 11508 1485"/>
                <a:gd name="T7" fmla="*/ T6 w 10024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10024">
                  <a:moveTo>
                    <a:pt x="0" y="0"/>
                  </a:moveTo>
                  <a:lnTo>
                    <a:pt x="3797" y="0"/>
                  </a:lnTo>
                  <a:moveTo>
                    <a:pt x="3840" y="0"/>
                  </a:moveTo>
                  <a:lnTo>
                    <a:pt x="10023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62" y="660"/>
              <a:ext cx="0" cy="212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485" y="2761"/>
              <a:ext cx="10023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11529" y="660"/>
              <a:ext cx="0" cy="212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1572" y="2127"/>
              <a:ext cx="1170" cy="27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Respuesta: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5413" y="707"/>
              <a:ext cx="1241" cy="27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Operatoria: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1572" y="707"/>
              <a:ext cx="686" cy="27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Datos: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18 Rectángulo"/>
          <p:cNvSpPr/>
          <p:nvPr/>
        </p:nvSpPr>
        <p:spPr>
          <a:xfrm>
            <a:off x="1450587" y="1844824"/>
            <a:ext cx="63741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dirty="0" smtClean="0">
                <a:latin typeface="Comic Sans MS" pitchFamily="66" charset="0"/>
              </a:rPr>
              <a:t>En una fábrica de empanadas hicieron 1 237 empanadas de pino, 879 de mariscos y el resto de camarón queso. Si en total fabricaron 2 568 empanadas ¿Cuántas hicieron de camarón queso?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987824" y="1138746"/>
            <a:ext cx="4068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i="1" dirty="0" smtClean="0">
                <a:latin typeface="Comic Sans MS" pitchFamily="66" charset="0"/>
              </a:rPr>
              <a:t>Resuélvelo en tu cuaderno</a:t>
            </a:r>
            <a:endParaRPr lang="es-CL" sz="1600" i="1" dirty="0">
              <a:latin typeface="Comic Sans MS" pitchFamily="66" charset="0"/>
            </a:endParaRPr>
          </a:p>
        </p:txBody>
      </p:sp>
      <p:pic>
        <p:nvPicPr>
          <p:cNvPr id="7170" name="Picture 2" descr="disney gif animado - Buscar con Google (con imágenes) | Dibujos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95" y="3257514"/>
            <a:ext cx="1150092" cy="163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8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1196752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410611" y="2564904"/>
            <a:ext cx="6322777" cy="2736304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¿Qué hemos trabajo durante este mes</a:t>
            </a: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¿</a:t>
            </a: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Qué contenidos les ha costado comprender? </a:t>
            </a:r>
            <a:endParaRPr lang="es-CL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¿</a:t>
            </a: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Qué contenidos les ha sido fácil aprender? </a:t>
            </a:r>
          </a:p>
        </p:txBody>
      </p:sp>
    </p:spTree>
    <p:extLst>
      <p:ext uri="{BB962C8B-B14F-4D97-AF65-F5344CB8AC3E}">
        <p14:creationId xmlns:p14="http://schemas.microsoft.com/office/powerpoint/2010/main" val="1909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I.E. REPÚBLICA DE VENEZUELA LUIS GONZALO PULGARÍN R lugopu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298144"/>
            <a:ext cx="5544615" cy="41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4766051" y="260648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4"/>
            <a:ext cx="9144000" cy="684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4644008" y="224644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2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/>
          </a:bodyPr>
          <a:lstStyle/>
          <a:p>
            <a:r>
              <a:rPr lang="es-CL" dirty="0" smtClean="0">
                <a:latin typeface="Comic Sans MS" pitchFamily="66" charset="0"/>
              </a:rPr>
              <a:t>Bloques de base 10</a:t>
            </a:r>
            <a:endParaRPr lang="es-CL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352" y="1700808"/>
            <a:ext cx="4572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Llamada de flecha hacia arriba"/>
          <p:cNvSpPr/>
          <p:nvPr/>
        </p:nvSpPr>
        <p:spPr>
          <a:xfrm>
            <a:off x="2051720" y="3861048"/>
            <a:ext cx="1656184" cy="209418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CENTENA (C)</a:t>
            </a:r>
          </a:p>
          <a:p>
            <a:pPr algn="ctr"/>
            <a:r>
              <a:rPr lang="es-CL" dirty="0" smtClean="0"/>
              <a:t>Representa el 100 y le llamaremos  PLACAS</a:t>
            </a:r>
            <a:endParaRPr lang="es-CL" dirty="0"/>
          </a:p>
        </p:txBody>
      </p:sp>
      <p:sp>
        <p:nvSpPr>
          <p:cNvPr id="11" name="10 Llamada de flecha hacia arriba"/>
          <p:cNvSpPr/>
          <p:nvPr/>
        </p:nvSpPr>
        <p:spPr>
          <a:xfrm>
            <a:off x="4001134" y="3877714"/>
            <a:ext cx="1656184" cy="209418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DECENA(D)</a:t>
            </a:r>
          </a:p>
          <a:p>
            <a:pPr algn="ctr"/>
            <a:r>
              <a:rPr lang="es-CL" dirty="0" smtClean="0"/>
              <a:t>Representa el 10 y le llamaremos  BARRAS</a:t>
            </a:r>
            <a:endParaRPr lang="es-CL" dirty="0"/>
          </a:p>
        </p:txBody>
      </p:sp>
      <p:sp>
        <p:nvSpPr>
          <p:cNvPr id="12" name="11 Llamada de flecha hacia arriba"/>
          <p:cNvSpPr/>
          <p:nvPr/>
        </p:nvSpPr>
        <p:spPr>
          <a:xfrm>
            <a:off x="5796136" y="3896938"/>
            <a:ext cx="1656184" cy="209418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UNIDAD(U)</a:t>
            </a:r>
          </a:p>
          <a:p>
            <a:pPr algn="ctr"/>
            <a:r>
              <a:rPr lang="es-CL" dirty="0" smtClean="0"/>
              <a:t>Representa el 1y le llamaremos  CUBO</a:t>
            </a:r>
            <a:endParaRPr lang="es-CL" dirty="0"/>
          </a:p>
        </p:txBody>
      </p:sp>
      <p:pic>
        <p:nvPicPr>
          <p:cNvPr id="8194" name="Picture 2" descr="Chip 'n' Dale: Mini Size (con imágenes) | Gif animados, Emoticonos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772816"/>
            <a:ext cx="31623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0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5059259" y="224644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9" t="46782" r="37413" b="17397"/>
          <a:stretch/>
        </p:blipFill>
        <p:spPr bwMode="auto">
          <a:xfrm>
            <a:off x="1115615" y="1916832"/>
            <a:ext cx="6974229" cy="338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2483768" y="1052736"/>
            <a:ext cx="381642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VALOR POSICIONAL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39682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4644008" y="224644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2" t="27612" r="36636" b="44030"/>
          <a:stretch/>
        </p:blipFill>
        <p:spPr bwMode="auto">
          <a:xfrm>
            <a:off x="755576" y="2132856"/>
            <a:ext cx="7189668" cy="282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887947" y="1363666"/>
            <a:ext cx="5965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latin typeface="Comic Sans MS" pitchFamily="66" charset="0"/>
              </a:rPr>
              <a:t>Contando diversas cantidades</a:t>
            </a:r>
            <a:endParaRPr lang="es-CL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515</Words>
  <Application>Microsoft Office PowerPoint</Application>
  <PresentationFormat>Presentación en pantalla (4:3)</PresentationFormat>
  <Paragraphs>70</Paragraphs>
  <Slides>16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                                                                                     Rancagua , 25 de Mayo, 2020   PLANIFICACIÓN PARA EL AUTOAPRENDIZAJE SEMANA 9   DEL    25 de MAYO     AL    29 DE MAYO 2020 </vt:lpstr>
      <vt:lpstr>Presentación de PowerPoint</vt:lpstr>
      <vt:lpstr>Recomendaciones</vt:lpstr>
      <vt:lpstr>PROBLEMA DEL DÍA</vt:lpstr>
      <vt:lpstr>Para comenzar la clase y activar tus conocimientos, responde en forma oral, las siguientes preguntas:</vt:lpstr>
      <vt:lpstr>Presentación de PowerPoint</vt:lpstr>
      <vt:lpstr>Bloques de base 10</vt:lpstr>
      <vt:lpstr>Presentación de PowerPoint</vt:lpstr>
      <vt:lpstr>Presentación de PowerPoint</vt:lpstr>
      <vt:lpstr>Componer y descomponer cantidades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Responde la siguiente evaluación formativa haciendo clic en el siguiente link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Rodrigo</cp:lastModifiedBy>
  <cp:revision>40</cp:revision>
  <dcterms:created xsi:type="dcterms:W3CDTF">2020-05-18T01:13:33Z</dcterms:created>
  <dcterms:modified xsi:type="dcterms:W3CDTF">2020-05-26T14:11:17Z</dcterms:modified>
</cp:coreProperties>
</file>