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57" r:id="rId2"/>
    <p:sldId id="258" r:id="rId3"/>
    <p:sldId id="299" r:id="rId4"/>
    <p:sldId id="277" r:id="rId5"/>
    <p:sldId id="265" r:id="rId6"/>
    <p:sldId id="296" r:id="rId7"/>
    <p:sldId id="294" r:id="rId8"/>
    <p:sldId id="292" r:id="rId9"/>
    <p:sldId id="295" r:id="rId10"/>
    <p:sldId id="298" r:id="rId11"/>
    <p:sldId id="284" r:id="rId12"/>
  </p:sldIdLst>
  <p:sldSz cx="9144000" cy="6858000" type="screen4x3"/>
  <p:notesSz cx="6858000" cy="9144000"/>
  <p:defaultTextStyle>
    <a:defPPr>
      <a:defRPr lang="es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FF"/>
    <a:srgbClr val="FFFF99"/>
    <a:srgbClr val="99CCFF"/>
    <a:srgbClr val="00FF00"/>
    <a:srgbClr val="00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940675A-B579-460E-94D1-54222C63F5DA}" styleName="Sin estilo, cuadrícula de la tab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60" autoAdjust="0"/>
    <p:restoredTop sz="94660"/>
  </p:normalViewPr>
  <p:slideViewPr>
    <p:cSldViewPr>
      <p:cViewPr>
        <p:scale>
          <a:sx n="70" d="100"/>
          <a:sy n="70" d="100"/>
        </p:scale>
        <p:origin x="-1386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074012-0956-447F-98F9-1B273017D676}" type="datetimeFigureOut">
              <a:rPr lang="es-CL" smtClean="0"/>
              <a:t>12-06-2020</a:t>
            </a:fld>
            <a:endParaRPr lang="es-CL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L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131D3F-1F24-4B6B-B3A6-F37A237DA77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4358944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131D3F-1F24-4B6B-B3A6-F37A237DA77F}" type="slidenum">
              <a:rPr lang="es-CL" smtClean="0"/>
              <a:t>6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5333051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467A8-C3ED-44C8-BF6E-EF096A61B013}" type="datetimeFigureOut">
              <a:rPr lang="es-CL" smtClean="0"/>
              <a:t>12-06-2020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F5660-5BFF-417C-845D-54EB58F57CE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6601059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467A8-C3ED-44C8-BF6E-EF096A61B013}" type="datetimeFigureOut">
              <a:rPr lang="es-CL" smtClean="0"/>
              <a:t>12-06-2020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F5660-5BFF-417C-845D-54EB58F57CE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6710993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467A8-C3ED-44C8-BF6E-EF096A61B013}" type="datetimeFigureOut">
              <a:rPr lang="es-CL" smtClean="0"/>
              <a:t>12-06-2020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F5660-5BFF-417C-845D-54EB58F57CE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8240250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467A8-C3ED-44C8-BF6E-EF096A61B013}" type="datetimeFigureOut">
              <a:rPr lang="es-CL" smtClean="0"/>
              <a:t>12-06-2020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F5660-5BFF-417C-845D-54EB58F57CE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8909680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467A8-C3ED-44C8-BF6E-EF096A61B013}" type="datetimeFigureOut">
              <a:rPr lang="es-CL" smtClean="0"/>
              <a:t>12-06-2020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F5660-5BFF-417C-845D-54EB58F57CE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5043922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467A8-C3ED-44C8-BF6E-EF096A61B013}" type="datetimeFigureOut">
              <a:rPr lang="es-CL" smtClean="0"/>
              <a:t>12-06-2020</a:t>
            </a:fld>
            <a:endParaRPr lang="es-C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F5660-5BFF-417C-845D-54EB58F57CE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0361522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467A8-C3ED-44C8-BF6E-EF096A61B013}" type="datetimeFigureOut">
              <a:rPr lang="es-CL" smtClean="0"/>
              <a:t>12-06-2020</a:t>
            </a:fld>
            <a:endParaRPr lang="es-CL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F5660-5BFF-417C-845D-54EB58F57CE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3022843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467A8-C3ED-44C8-BF6E-EF096A61B013}" type="datetimeFigureOut">
              <a:rPr lang="es-CL" smtClean="0"/>
              <a:t>12-06-2020</a:t>
            </a:fld>
            <a:endParaRPr lang="es-CL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F5660-5BFF-417C-845D-54EB58F57CE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8616634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467A8-C3ED-44C8-BF6E-EF096A61B013}" type="datetimeFigureOut">
              <a:rPr lang="es-CL" smtClean="0"/>
              <a:t>12-06-2020</a:t>
            </a:fld>
            <a:endParaRPr lang="es-CL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F5660-5BFF-417C-845D-54EB58F57CE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5791147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467A8-C3ED-44C8-BF6E-EF096A61B013}" type="datetimeFigureOut">
              <a:rPr lang="es-CL" smtClean="0"/>
              <a:t>12-06-2020</a:t>
            </a:fld>
            <a:endParaRPr lang="es-C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F5660-5BFF-417C-845D-54EB58F57CE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1652194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L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467A8-C3ED-44C8-BF6E-EF096A61B013}" type="datetimeFigureOut">
              <a:rPr lang="es-CL" smtClean="0"/>
              <a:t>12-06-2020</a:t>
            </a:fld>
            <a:endParaRPr lang="es-C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F5660-5BFF-417C-845D-54EB58F57CE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7248049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D467A8-C3ED-44C8-BF6E-EF096A61B013}" type="datetimeFigureOut">
              <a:rPr lang="es-CL" smtClean="0"/>
              <a:t>12-06-2020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3F5660-5BFF-417C-845D-54EB58F57CE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7598469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3.png"/><Relationship Id="rId5" Type="http://schemas.openxmlformats.org/officeDocument/2006/relationships/hyperlink" Target="https://docs.google.com/forms/d/e/1FAIpQLScRk5geFGoSfSz7Ttm5IFwroCMZ-eTgyoewmv1CEihMmKHsUw/viewform" TargetMode="External"/><Relationship Id="rId4" Type="http://schemas.openxmlformats.org/officeDocument/2006/relationships/image" Target="../media/image8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mailto:constanza.barrios@colegio-jenpiaget.cl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hyperlink" Target="mailto:Constanza.barrios@colegio-jeanpiaget.cl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.png"/><Relationship Id="rId5" Type="http://schemas.openxmlformats.org/officeDocument/2006/relationships/image" Target="../media/image4.gif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.png"/><Relationship Id="rId5" Type="http://schemas.openxmlformats.org/officeDocument/2006/relationships/image" Target="../media/image5.gif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3.png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www.youtube.com/watch?v=-m4OfiQPL4Y" TargetMode="Externa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hyperlink" Target="https://www.youtube.com/watch?v=0HKcx2UG6dE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3.png"/><Relationship Id="rId4" Type="http://schemas.openxmlformats.org/officeDocument/2006/relationships/image" Target="../media/image7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354162"/>
          </a:xfrm>
        </p:spPr>
        <p:txBody>
          <a:bodyPr>
            <a:noAutofit/>
          </a:bodyPr>
          <a:lstStyle/>
          <a:p>
            <a:r>
              <a:rPr lang="es-CL" sz="1600" dirty="0" smtClean="0"/>
              <a:t>                                                                                     </a:t>
            </a:r>
            <a:r>
              <a:rPr lang="es-CL" sz="2000" dirty="0"/>
              <a:t/>
            </a:r>
            <a:br>
              <a:rPr lang="es-CL" sz="2000" dirty="0"/>
            </a:br>
            <a:r>
              <a:rPr lang="es-CL" sz="2000" b="1" u="sng" dirty="0"/>
              <a:t> </a:t>
            </a:r>
            <a:r>
              <a:rPr lang="es-CL" sz="2000" dirty="0"/>
              <a:t/>
            </a:r>
            <a:br>
              <a:rPr lang="es-CL" sz="2000" dirty="0"/>
            </a:br>
            <a:r>
              <a:rPr lang="es-CL" sz="2000" b="1" u="sng" dirty="0"/>
              <a:t>PLANIFICACIÓN PARA EL </a:t>
            </a:r>
            <a:r>
              <a:rPr lang="es-CL" sz="2000" b="1" u="sng" dirty="0" smtClean="0"/>
              <a:t>AUTOAPRENDIZAJE</a:t>
            </a:r>
            <a:r>
              <a:rPr lang="es-CL" sz="2000" dirty="0"/>
              <a:t/>
            </a:r>
            <a:br>
              <a:rPr lang="es-CL" sz="2000" dirty="0"/>
            </a:br>
            <a:r>
              <a:rPr lang="es-CL" sz="2000" b="1" u="sng" dirty="0"/>
              <a:t>SEMANA </a:t>
            </a:r>
            <a:r>
              <a:rPr lang="es-CL" sz="2000" b="1" u="sng" dirty="0" smtClean="0"/>
              <a:t>12 DEL    15  DE JUNIO AL    19  DE JUNIO 2020</a:t>
            </a:r>
            <a:r>
              <a:rPr lang="es-CL" sz="2000" dirty="0"/>
              <a:t/>
            </a:r>
            <a:br>
              <a:rPr lang="es-CL" sz="2000" dirty="0"/>
            </a:br>
            <a:endParaRPr lang="es-CL" sz="2000" dirty="0"/>
          </a:p>
        </p:txBody>
      </p:sp>
      <p:graphicFrame>
        <p:nvGraphicFramePr>
          <p:cNvPr id="4" name="3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93674734"/>
              </p:ext>
            </p:extLst>
          </p:nvPr>
        </p:nvGraphicFramePr>
        <p:xfrm>
          <a:off x="323528" y="1916833"/>
          <a:ext cx="8208912" cy="3325332"/>
        </p:xfrm>
        <a:graphic>
          <a:graphicData uri="http://schemas.openxmlformats.org/drawingml/2006/table">
            <a:tbl>
              <a:tblPr/>
              <a:tblGrid>
                <a:gridCol w="2357747"/>
                <a:gridCol w="5851165"/>
              </a:tblGrid>
              <a:tr h="172633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L" sz="1200" b="1" dirty="0">
                          <a:effectLst/>
                          <a:latin typeface="Calibri"/>
                        </a:rPr>
                        <a:t>TÍTULO</a:t>
                      </a:r>
                      <a:endParaRPr lang="es-CL" sz="1200" dirty="0">
                        <a:effectLst/>
                        <a:latin typeface="Calibri"/>
                      </a:endParaRPr>
                    </a:p>
                  </a:txBody>
                  <a:tcPr marL="29481" marR="29481" marT="14741" marB="147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L" sz="120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Unidad 1</a:t>
                      </a:r>
                      <a:endParaRPr lang="es-CL" sz="1200">
                        <a:effectLst/>
                        <a:latin typeface="Calibri"/>
                      </a:endParaRPr>
                    </a:p>
                  </a:txBody>
                  <a:tcPr marL="29481" marR="29481" marT="14741" marB="147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1300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L" sz="1200" b="1">
                          <a:effectLst/>
                          <a:latin typeface="Calibri"/>
                        </a:rPr>
                        <a:t>ASIGNATURA/CURSO</a:t>
                      </a:r>
                      <a:endParaRPr lang="es-CL" sz="1200">
                        <a:effectLst/>
                        <a:latin typeface="Calibri"/>
                      </a:endParaRPr>
                    </a:p>
                  </a:txBody>
                  <a:tcPr marL="29481" marR="29481" marT="14741" marB="147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L" sz="1200" dirty="0">
                          <a:effectLst/>
                          <a:latin typeface="Calibri"/>
                        </a:rPr>
                        <a:t>MATEMÁTICA </a:t>
                      </a:r>
                      <a:r>
                        <a:rPr lang="es-CL" sz="1200" dirty="0" smtClean="0">
                          <a:effectLst/>
                          <a:latin typeface="Calibri"/>
                        </a:rPr>
                        <a:t>4° </a:t>
                      </a:r>
                      <a:r>
                        <a:rPr lang="es-CL" sz="1200" dirty="0">
                          <a:effectLst/>
                          <a:latin typeface="Calibri"/>
                        </a:rPr>
                        <a:t>BÁSICO</a:t>
                      </a:r>
                    </a:p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L" sz="1200" dirty="0"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9481" marR="29481" marT="14741" marB="147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1300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L" sz="1200" b="1" dirty="0">
                          <a:effectLst/>
                          <a:latin typeface="Calibri"/>
                        </a:rPr>
                        <a:t> PROFESORA</a:t>
                      </a:r>
                      <a:endParaRPr lang="es-CL" sz="1200" dirty="0">
                        <a:effectLst/>
                        <a:latin typeface="Calibri"/>
                      </a:endParaRPr>
                    </a:p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L" sz="1200" b="1" dirty="0">
                          <a:effectLst/>
                          <a:latin typeface="Calibri"/>
                        </a:rPr>
                        <a:t> </a:t>
                      </a:r>
                      <a:endParaRPr lang="es-CL" sz="1200" dirty="0">
                        <a:effectLst/>
                        <a:latin typeface="Calibri"/>
                      </a:endParaRPr>
                    </a:p>
                  </a:txBody>
                  <a:tcPr marL="29481" marR="29481" marT="14741" marB="147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L" sz="1200" dirty="0">
                          <a:effectLst/>
                          <a:latin typeface="Calibri"/>
                        </a:rPr>
                        <a:t>Constanza </a:t>
                      </a:r>
                      <a:r>
                        <a:rPr lang="es-CL" sz="1200" dirty="0" err="1">
                          <a:effectLst/>
                          <a:latin typeface="Calibri"/>
                        </a:rPr>
                        <a:t>Estefani</a:t>
                      </a:r>
                      <a:r>
                        <a:rPr lang="es-CL" sz="1200" dirty="0">
                          <a:effectLst/>
                          <a:latin typeface="Calibri"/>
                        </a:rPr>
                        <a:t> Barrios Valenzuela</a:t>
                      </a:r>
                    </a:p>
                  </a:txBody>
                  <a:tcPr marL="29481" marR="29481" marT="14741" marB="147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2633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L" sz="1200" b="1">
                          <a:effectLst/>
                          <a:latin typeface="Calibri"/>
                        </a:rPr>
                        <a:t>CONTENIDO</a:t>
                      </a:r>
                      <a:endParaRPr lang="es-CL" sz="1200">
                        <a:effectLst/>
                        <a:latin typeface="Calibri"/>
                      </a:endParaRPr>
                    </a:p>
                  </a:txBody>
                  <a:tcPr marL="29481" marR="29481" marT="14741" marB="147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L" sz="1200" smtClean="0">
                          <a:effectLst/>
                          <a:latin typeface="Calibri"/>
                        </a:rPr>
                        <a:t>Divisiones</a:t>
                      </a:r>
                      <a:endParaRPr lang="es-CL" sz="1200" dirty="0">
                        <a:effectLst/>
                        <a:latin typeface="Calibri"/>
                      </a:endParaRPr>
                    </a:p>
                  </a:txBody>
                  <a:tcPr marL="29481" marR="29481" marT="14741" marB="147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61716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L" sz="1200" b="1" dirty="0">
                          <a:effectLst/>
                          <a:latin typeface="Calibri"/>
                        </a:rPr>
                        <a:t>OBJETIVO DE APRENDIZAJE DE LA UNIDAD 1 </a:t>
                      </a:r>
                      <a:endParaRPr lang="es-CL" sz="1200" dirty="0">
                        <a:effectLst/>
                        <a:latin typeface="Calibri"/>
                      </a:endParaRPr>
                    </a:p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L" sz="1200" b="1" dirty="0">
                          <a:effectLst/>
                          <a:latin typeface="Calibri"/>
                        </a:rPr>
                        <a:t> </a:t>
                      </a:r>
                      <a:endParaRPr lang="es-CL" sz="1200" dirty="0">
                        <a:effectLst/>
                        <a:latin typeface="Calibri"/>
                      </a:endParaRPr>
                    </a:p>
                  </a:txBody>
                  <a:tcPr marL="29481" marR="29481" marT="14741" marB="147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4000"/>
                        </a:lnSpc>
                      </a:pPr>
                      <a:r>
                        <a:rPr lang="es-CL" sz="12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(OA 6) Demostrar que comprenden la división con dividendos de dos dígitos y divisores de un dígito: usando estrategias para dividir, con o sin material concreto; utilizando la relación que existe entre la división y la multiplicación; estimando el cociente; aplicando la estrategia por descomposición del dividendo; aplicando el algoritmo de la división.</a:t>
                      </a:r>
                      <a:endParaRPr lang="es-CL" sz="1000" dirty="0">
                        <a:effectLst/>
                        <a:latin typeface="Calibri"/>
                      </a:endParaRPr>
                    </a:p>
                  </a:txBody>
                  <a:tcPr marL="29481" marR="29481" marT="14741" marB="147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2469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L" sz="1200" b="1">
                          <a:effectLst/>
                          <a:latin typeface="Calibri"/>
                        </a:rPr>
                        <a:t>OBJETIVO DE LA CLASE</a:t>
                      </a:r>
                      <a:endParaRPr lang="es-CL" sz="1200">
                        <a:effectLst/>
                        <a:latin typeface="Calibri"/>
                      </a:endParaRPr>
                    </a:p>
                  </a:txBody>
                  <a:tcPr marL="29481" marR="29481" marT="14741" marB="147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L" sz="1200" dirty="0" smtClean="0">
                          <a:effectLst/>
                          <a:latin typeface="+mn-lt"/>
                        </a:rPr>
                        <a:t>Resolver problemas rutinarios utilizando la operatoria</a:t>
                      </a:r>
                      <a:r>
                        <a:rPr lang="es-CL" sz="1200" baseline="0" dirty="0" smtClean="0">
                          <a:effectLst/>
                          <a:latin typeface="+mn-lt"/>
                        </a:rPr>
                        <a:t> de división</a:t>
                      </a:r>
                      <a:endParaRPr lang="es-CL" sz="1200" baseline="0" dirty="0" smtClean="0">
                        <a:effectLst/>
                        <a:latin typeface="Calibri"/>
                      </a:endParaRPr>
                    </a:p>
                  </a:txBody>
                  <a:tcPr marL="29481" marR="29481" marT="14741" marB="147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54291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L" sz="1200" b="1" dirty="0">
                          <a:effectLst/>
                          <a:latin typeface="Calibri"/>
                        </a:rPr>
                        <a:t>MOTIVACIÓN </a:t>
                      </a:r>
                      <a:endParaRPr lang="es-CL" sz="1200" dirty="0">
                        <a:effectLst/>
                        <a:latin typeface="Calibri"/>
                      </a:endParaRPr>
                    </a:p>
                  </a:txBody>
                  <a:tcPr marL="29481" marR="29481" marT="14741" marB="147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L" sz="1200" dirty="0" smtClean="0">
                          <a:effectLst/>
                          <a:latin typeface="Calibri"/>
                        </a:rPr>
                        <a:t>DESAFÍO:</a:t>
                      </a:r>
                      <a:r>
                        <a:rPr lang="es-CL" sz="1200" baseline="0" dirty="0" smtClean="0">
                          <a:effectLst/>
                          <a:latin typeface="Calibri"/>
                        </a:rPr>
                        <a:t> Problema del día</a:t>
                      </a:r>
                      <a:r>
                        <a:rPr lang="es-CL" sz="1200" dirty="0">
                          <a:solidFill>
                            <a:srgbClr val="000000"/>
                          </a:solidFill>
                          <a:effectLst/>
                          <a:latin typeface="ArialMT"/>
                        </a:rPr>
                        <a:t> </a:t>
                      </a:r>
                      <a:endParaRPr lang="es-CL" sz="1200" dirty="0">
                        <a:effectLst/>
                        <a:latin typeface="Calibri"/>
                      </a:endParaRPr>
                    </a:p>
                  </a:txBody>
                  <a:tcPr marL="29481" marR="29481" marT="14741" marB="147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1026" name="Picture 2" descr="C:\Users\EQUIPO~1\AppData\Local\Temp\ksohtml8800\wps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12325"/>
            <a:ext cx="4591050" cy="657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5217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Rectángulo redondeado"/>
          <p:cNvSpPr/>
          <p:nvPr/>
        </p:nvSpPr>
        <p:spPr>
          <a:xfrm>
            <a:off x="2616901" y="121097"/>
            <a:ext cx="3798168" cy="63039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450473" y="62593"/>
            <a:ext cx="6131024" cy="706090"/>
          </a:xfrm>
        </p:spPr>
        <p:txBody>
          <a:bodyPr>
            <a:normAutofit fontScale="90000"/>
          </a:bodyPr>
          <a:lstStyle/>
          <a:p>
            <a:r>
              <a:rPr lang="es-CL" dirty="0" smtClean="0"/>
              <a:t>Ticket de salida</a:t>
            </a:r>
            <a:endParaRPr lang="es-CL" dirty="0"/>
          </a:p>
        </p:txBody>
      </p:sp>
      <p:pic>
        <p:nvPicPr>
          <p:cNvPr id="2056" name="Picture 8" descr="Ventanas | juegos-yay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8" y="4077072"/>
            <a:ext cx="2857500" cy="1971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4 Rectángulo"/>
          <p:cNvSpPr/>
          <p:nvPr/>
        </p:nvSpPr>
        <p:spPr>
          <a:xfrm>
            <a:off x="593812" y="2636912"/>
            <a:ext cx="821197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L" dirty="0">
                <a:hlinkClick r:id="rId5"/>
              </a:rPr>
              <a:t>https://docs.google.com/forms/d/e/1FAIpQLScRk5geFGoSfSz7Ttm5IFwroCMZ-eTgyoewmv1CEihMmKHsUw/viewform</a:t>
            </a:r>
            <a:endParaRPr lang="es-CL" dirty="0"/>
          </a:p>
        </p:txBody>
      </p:sp>
      <p:sp>
        <p:nvSpPr>
          <p:cNvPr id="6" name="5 Llamada de flecha hacia abajo"/>
          <p:cNvSpPr/>
          <p:nvPr/>
        </p:nvSpPr>
        <p:spPr>
          <a:xfrm>
            <a:off x="2319741" y="974405"/>
            <a:ext cx="4392488" cy="1512168"/>
          </a:xfrm>
          <a:prstGeom prst="down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 smtClean="0"/>
              <a:t>Responde ticket de salida en el siguiente link</a:t>
            </a:r>
            <a:endParaRPr lang="es-CL" dirty="0"/>
          </a:p>
        </p:txBody>
      </p:sp>
      <p:sp>
        <p:nvSpPr>
          <p:cNvPr id="8" name="7 Llamada ovalada"/>
          <p:cNvSpPr/>
          <p:nvPr/>
        </p:nvSpPr>
        <p:spPr>
          <a:xfrm>
            <a:off x="3410891" y="3470690"/>
            <a:ext cx="5434191" cy="3270677"/>
          </a:xfrm>
          <a:prstGeom prst="wedgeEllipseCallout">
            <a:avLst>
              <a:gd name="adj1" fmla="val -68323"/>
              <a:gd name="adj2" fmla="val 204"/>
            </a:avLst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b="1" dirty="0" smtClean="0"/>
              <a:t>Importante: al ingresar al link se envía automáticamente tu ticket de salida, no es necesario sacar foto.</a:t>
            </a:r>
          </a:p>
          <a:p>
            <a:pPr algn="ctr"/>
            <a:endParaRPr lang="es-CL" sz="2000" b="1" dirty="0" smtClean="0"/>
          </a:p>
          <a:p>
            <a:pPr algn="ctr"/>
            <a:r>
              <a:rPr lang="es-CL" b="1" i="1" dirty="0" smtClean="0"/>
              <a:t>Si no puedes responder tu ticket de salida de forma online copia </a:t>
            </a:r>
            <a:r>
              <a:rPr lang="es-CL" sz="1600" i="1" dirty="0" smtClean="0"/>
              <a:t>en tu cuaderno la pregunta y  la respuesta y luego envías un foto.</a:t>
            </a:r>
          </a:p>
          <a:p>
            <a:pPr algn="ctr"/>
            <a:r>
              <a:rPr lang="es-CL" b="1" i="1" dirty="0" smtClean="0"/>
              <a:t>Revisa la siguiente presentación</a:t>
            </a:r>
            <a:endParaRPr lang="es-CL" b="1" i="1" dirty="0"/>
          </a:p>
        </p:txBody>
      </p:sp>
      <p:sp>
        <p:nvSpPr>
          <p:cNvPr id="9" name="8 Flecha abajo"/>
          <p:cNvSpPr/>
          <p:nvPr/>
        </p:nvSpPr>
        <p:spPr>
          <a:xfrm>
            <a:off x="5724128" y="6381328"/>
            <a:ext cx="864096" cy="360039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4" name="My_AudioRecord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452320" y="76854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64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09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1 Título"/>
          <p:cNvSpPr>
            <a:spLocks noGrp="1"/>
          </p:cNvSpPr>
          <p:nvPr>
            <p:ph type="title"/>
          </p:nvPr>
        </p:nvSpPr>
        <p:spPr>
          <a:xfrm>
            <a:off x="611560" y="55057"/>
            <a:ext cx="6131024" cy="493623"/>
          </a:xfrm>
        </p:spPr>
        <p:txBody>
          <a:bodyPr>
            <a:normAutofit fontScale="90000"/>
          </a:bodyPr>
          <a:lstStyle/>
          <a:p>
            <a:r>
              <a:rPr lang="es-CL" dirty="0" smtClean="0"/>
              <a:t>Ticket de salida</a:t>
            </a:r>
            <a:endParaRPr lang="es-CL" dirty="0"/>
          </a:p>
        </p:txBody>
      </p:sp>
      <p:sp>
        <p:nvSpPr>
          <p:cNvPr id="9" name="8 Rectángulo redondeado"/>
          <p:cNvSpPr/>
          <p:nvPr/>
        </p:nvSpPr>
        <p:spPr>
          <a:xfrm>
            <a:off x="6948264" y="54109"/>
            <a:ext cx="1944216" cy="171051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sz="1200" dirty="0">
                <a:solidFill>
                  <a:schemeClr val="tx1"/>
                </a:solidFill>
              </a:rPr>
              <a:t>Envía una foto de este ticket respondido (</a:t>
            </a:r>
            <a:r>
              <a:rPr lang="es-CL" sz="1200" b="1" dirty="0">
                <a:solidFill>
                  <a:schemeClr val="tx1"/>
                </a:solidFill>
              </a:rPr>
              <a:t>puedes responder lo en tu cuaderno</a:t>
            </a:r>
            <a:r>
              <a:rPr lang="es-CL" sz="1200" dirty="0">
                <a:solidFill>
                  <a:schemeClr val="tx1"/>
                </a:solidFill>
              </a:rPr>
              <a:t>) al correo: </a:t>
            </a:r>
            <a:r>
              <a:rPr lang="es-CL" sz="1200" dirty="0">
                <a:solidFill>
                  <a:schemeClr val="tx1"/>
                </a:solidFill>
                <a:hlinkClick r:id="rId2"/>
              </a:rPr>
              <a:t>constanza.barrios@colegio-jenpiaget.cl</a:t>
            </a:r>
            <a:r>
              <a:rPr lang="es-CL" sz="1200" dirty="0">
                <a:solidFill>
                  <a:schemeClr val="tx1"/>
                </a:solidFill>
              </a:rPr>
              <a:t> o al celular: +56945834458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33" t="12059" r="28149" b="15484"/>
          <a:stretch/>
        </p:blipFill>
        <p:spPr bwMode="auto">
          <a:xfrm>
            <a:off x="251519" y="739909"/>
            <a:ext cx="4130783" cy="4176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3" t="12431" r="28149" b="54109"/>
          <a:stretch/>
        </p:blipFill>
        <p:spPr bwMode="auto">
          <a:xfrm>
            <a:off x="203725" y="4941168"/>
            <a:ext cx="4337771" cy="1813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39" t="11333" r="27657" b="16934"/>
          <a:stretch/>
        </p:blipFill>
        <p:spPr bwMode="auto">
          <a:xfrm>
            <a:off x="4838830" y="1916832"/>
            <a:ext cx="4134869" cy="36972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Explosión 2"/>
          <p:cNvSpPr/>
          <p:nvPr/>
        </p:nvSpPr>
        <p:spPr>
          <a:xfrm rot="20972634">
            <a:off x="5065129" y="5278990"/>
            <a:ext cx="4134869" cy="1396801"/>
          </a:xfrm>
          <a:prstGeom prst="irregularSeal2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1400" b="1" dirty="0" smtClean="0">
                <a:solidFill>
                  <a:schemeClr val="tx1"/>
                </a:solidFill>
              </a:rPr>
              <a:t>Sólo hacer si no tiene acceso al ticket  de salida online</a:t>
            </a:r>
            <a:endParaRPr lang="es-CL" sz="1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6377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34504849"/>
              </p:ext>
            </p:extLst>
          </p:nvPr>
        </p:nvGraphicFramePr>
        <p:xfrm>
          <a:off x="457200" y="1600200"/>
          <a:ext cx="8147248" cy="3563166"/>
        </p:xfrm>
        <a:graphic>
          <a:graphicData uri="http://schemas.openxmlformats.org/drawingml/2006/table">
            <a:tbl>
              <a:tblPr/>
              <a:tblGrid>
                <a:gridCol w="2340036"/>
                <a:gridCol w="5807212"/>
              </a:tblGrid>
              <a:tr h="1798347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L" sz="1200" b="1" dirty="0">
                          <a:effectLst/>
                          <a:latin typeface="Calibri"/>
                        </a:rPr>
                        <a:t>ACTIVIDAD(ES) Y RECURSOS PEDAGÓGICOS </a:t>
                      </a:r>
                      <a:endParaRPr lang="es-CL" sz="1200" dirty="0">
                        <a:effectLst/>
                        <a:latin typeface="Calibri"/>
                      </a:endParaRPr>
                    </a:p>
                  </a:txBody>
                  <a:tcPr marL="29481" marR="29481" marT="14741" marB="147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L" sz="1200" b="1" u="sng" dirty="0" smtClean="0">
                          <a:effectLst/>
                          <a:latin typeface="+mn-lt"/>
                        </a:rPr>
                        <a:t>Actividades:</a:t>
                      </a:r>
                    </a:p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L" sz="1200" b="0" u="none" dirty="0" smtClean="0">
                          <a:effectLst/>
                          <a:latin typeface="+mn-lt"/>
                        </a:rPr>
                        <a:t>•</a:t>
                      </a:r>
                      <a:r>
                        <a:rPr lang="es-CL" sz="1200" b="0" u="none" baseline="0" dirty="0" smtClean="0">
                          <a:effectLst/>
                          <a:latin typeface="+mn-lt"/>
                        </a:rPr>
                        <a:t> </a:t>
                      </a:r>
                      <a:r>
                        <a:rPr lang="es-CL" sz="1200" b="0" u="none" dirty="0" smtClean="0">
                          <a:effectLst/>
                          <a:latin typeface="+mn-lt"/>
                        </a:rPr>
                        <a:t>Problema del día</a:t>
                      </a:r>
                    </a:p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L" sz="1200" b="0" u="none" dirty="0" smtClean="0">
                          <a:effectLst/>
                          <a:latin typeface="+mn-lt"/>
                        </a:rPr>
                        <a:t>•</a:t>
                      </a:r>
                      <a:r>
                        <a:rPr lang="es-CL" sz="1200" b="0" u="none" baseline="0" dirty="0" smtClean="0">
                          <a:effectLst/>
                          <a:latin typeface="+mn-lt"/>
                        </a:rPr>
                        <a:t> </a:t>
                      </a:r>
                      <a:r>
                        <a:rPr lang="es-CL" sz="1200" b="0" u="none" dirty="0" smtClean="0">
                          <a:effectLst/>
                          <a:latin typeface="+mn-lt"/>
                        </a:rPr>
                        <a:t>Preguntas de inicio</a:t>
                      </a:r>
                    </a:p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L" sz="1200" b="0" u="none" dirty="0" smtClean="0">
                          <a:effectLst/>
                          <a:latin typeface="+mn-lt"/>
                        </a:rPr>
                        <a:t>•</a:t>
                      </a:r>
                      <a:r>
                        <a:rPr lang="es-CL" sz="1200" b="0" u="none" baseline="0" dirty="0" smtClean="0">
                          <a:effectLst/>
                          <a:latin typeface="+mn-lt"/>
                        </a:rPr>
                        <a:t> </a:t>
                      </a:r>
                      <a:r>
                        <a:rPr lang="es-CL" sz="1200" b="0" u="none" dirty="0" smtClean="0">
                          <a:effectLst/>
                          <a:latin typeface="+mn-lt"/>
                        </a:rPr>
                        <a:t>Recordar algunos conceptos importantes</a:t>
                      </a:r>
                    </a:p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L" sz="1200" b="0" u="none" dirty="0" smtClean="0">
                          <a:effectLst/>
                          <a:latin typeface="+mn-lt"/>
                        </a:rPr>
                        <a:t>•</a:t>
                      </a:r>
                      <a:r>
                        <a:rPr lang="es-CL" sz="1200" b="0" u="none" baseline="0" dirty="0" smtClean="0">
                          <a:effectLst/>
                          <a:latin typeface="+mn-lt"/>
                        </a:rPr>
                        <a:t> </a:t>
                      </a:r>
                      <a:r>
                        <a:rPr lang="es-CL" sz="1200" b="0" u="none" dirty="0" smtClean="0">
                          <a:effectLst/>
                          <a:latin typeface="+mn-lt"/>
                        </a:rPr>
                        <a:t>Observan videos explicativos</a:t>
                      </a:r>
                    </a:p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L" sz="1200" b="0" u="none" dirty="0" smtClean="0">
                          <a:effectLst/>
                          <a:latin typeface="+mn-lt"/>
                        </a:rPr>
                        <a:t>•</a:t>
                      </a:r>
                      <a:r>
                        <a:rPr lang="es-CL" sz="1200" b="0" u="none" baseline="0" dirty="0" smtClean="0">
                          <a:effectLst/>
                          <a:latin typeface="+mn-lt"/>
                        </a:rPr>
                        <a:t> </a:t>
                      </a:r>
                      <a:r>
                        <a:rPr lang="es-CL" sz="1200" b="0" u="none" dirty="0" smtClean="0">
                          <a:effectLst/>
                          <a:latin typeface="+mn-lt"/>
                        </a:rPr>
                        <a:t>Realizan ejercicios relacionados con el contenido</a:t>
                      </a:r>
                    </a:p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L" sz="1200" b="1" u="sng" dirty="0" smtClean="0">
                          <a:effectLst/>
                          <a:latin typeface="+mn-lt"/>
                        </a:rPr>
                        <a:t>Recursos: </a:t>
                      </a:r>
                    </a:p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L" sz="1200" b="0" u="none" dirty="0" smtClean="0">
                          <a:effectLst/>
                          <a:latin typeface="+mn-lt"/>
                        </a:rPr>
                        <a:t>•</a:t>
                      </a:r>
                      <a:r>
                        <a:rPr lang="es-CL" sz="1200" b="0" u="none" baseline="0" dirty="0" smtClean="0">
                          <a:effectLst/>
                          <a:latin typeface="+mn-lt"/>
                        </a:rPr>
                        <a:t> </a:t>
                      </a:r>
                      <a:r>
                        <a:rPr lang="es-CL" sz="1200" b="0" u="none" dirty="0" smtClean="0">
                          <a:effectLst/>
                          <a:latin typeface="+mn-lt"/>
                        </a:rPr>
                        <a:t>Guía en forma digital</a:t>
                      </a:r>
                    </a:p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L" sz="1200" b="0" u="none" dirty="0" smtClean="0">
                          <a:effectLst/>
                          <a:latin typeface="+mn-lt"/>
                        </a:rPr>
                        <a:t>•</a:t>
                      </a:r>
                      <a:r>
                        <a:rPr lang="es-CL" sz="1200" b="0" u="none" baseline="0" dirty="0" smtClean="0">
                          <a:effectLst/>
                          <a:latin typeface="+mn-lt"/>
                        </a:rPr>
                        <a:t> </a:t>
                      </a:r>
                      <a:r>
                        <a:rPr lang="es-CL" sz="1200" b="0" u="none" dirty="0" smtClean="0">
                          <a:effectLst/>
                          <a:latin typeface="+mn-lt"/>
                        </a:rPr>
                        <a:t>Cuaderno de la asignatura</a:t>
                      </a:r>
                    </a:p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L" sz="1200" b="0" u="none" dirty="0" smtClean="0">
                          <a:effectLst/>
                          <a:latin typeface="+mn-lt"/>
                        </a:rPr>
                        <a:t>•</a:t>
                      </a:r>
                      <a:r>
                        <a:rPr lang="es-CL" sz="1200" b="0" u="none" baseline="0" dirty="0" smtClean="0">
                          <a:effectLst/>
                          <a:latin typeface="+mn-lt"/>
                        </a:rPr>
                        <a:t> </a:t>
                      </a:r>
                      <a:r>
                        <a:rPr lang="es-CL" sz="1200" b="0" u="none" dirty="0" smtClean="0">
                          <a:effectLst/>
                          <a:latin typeface="+mn-lt"/>
                        </a:rPr>
                        <a:t>Lápiz</a:t>
                      </a:r>
                    </a:p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L" sz="1200" b="0" u="none" dirty="0" smtClean="0">
                          <a:effectLst/>
                          <a:latin typeface="+mn-lt"/>
                        </a:rPr>
                        <a:t>•</a:t>
                      </a:r>
                      <a:r>
                        <a:rPr lang="es-CL" sz="1200" b="0" u="none" baseline="0" dirty="0" smtClean="0">
                          <a:effectLst/>
                          <a:latin typeface="+mn-lt"/>
                        </a:rPr>
                        <a:t> </a:t>
                      </a:r>
                      <a:r>
                        <a:rPr lang="es-CL" sz="1200" b="0" u="none" dirty="0" smtClean="0">
                          <a:effectLst/>
                          <a:latin typeface="+mn-lt"/>
                        </a:rPr>
                        <a:t>Goma </a:t>
                      </a:r>
                    </a:p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L" sz="1200" b="0" u="none" dirty="0" smtClean="0">
                          <a:effectLst/>
                          <a:latin typeface="+mn-lt"/>
                        </a:rPr>
                        <a:t>•</a:t>
                      </a:r>
                      <a:r>
                        <a:rPr lang="es-CL" sz="1200" b="0" u="none" baseline="0" dirty="0" smtClean="0">
                          <a:effectLst/>
                          <a:latin typeface="+mn-lt"/>
                        </a:rPr>
                        <a:t> </a:t>
                      </a:r>
                      <a:r>
                        <a:rPr lang="es-CL" sz="1200" b="0" u="none" dirty="0" smtClean="0">
                          <a:effectLst/>
                          <a:latin typeface="+mn-lt"/>
                        </a:rPr>
                        <a:t>Acceso a video explicativo.</a:t>
                      </a:r>
                      <a:endParaRPr lang="es-CL" sz="1200" b="0" u="none" dirty="0">
                        <a:effectLst/>
                        <a:latin typeface="+mn-lt"/>
                      </a:endParaRPr>
                    </a:p>
                  </a:txBody>
                  <a:tcPr marL="29481" marR="29481" marT="14741" marB="147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6368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L" sz="1200" b="1">
                          <a:effectLst/>
                          <a:latin typeface="Calibri"/>
                        </a:rPr>
                        <a:t>EVALUACIÓN</a:t>
                      </a:r>
                      <a:endParaRPr lang="es-CL" sz="1200">
                        <a:effectLst/>
                        <a:latin typeface="Calibri"/>
                      </a:endParaRPr>
                    </a:p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L" sz="1200" b="1">
                          <a:effectLst/>
                          <a:latin typeface="Calibri"/>
                        </a:rPr>
                        <a:t> </a:t>
                      </a:r>
                      <a:endParaRPr lang="es-CL" sz="1200">
                        <a:effectLst/>
                        <a:latin typeface="Calibri"/>
                      </a:endParaRPr>
                    </a:p>
                  </a:txBody>
                  <a:tcPr marL="29481" marR="29481" marT="14741" marB="147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L" sz="1200">
                          <a:effectLst/>
                          <a:latin typeface="Calibri"/>
                        </a:rPr>
                        <a:t>EVALUACIÓN FORMATIVA (ticket de salida)</a:t>
                      </a:r>
                    </a:p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L" sz="1200"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9481" marR="29481" marT="14741" marB="147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60141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L" sz="1200" b="1" dirty="0">
                          <a:effectLst/>
                          <a:latin typeface="Calibri"/>
                        </a:rPr>
                        <a:t>ESTE MÓDULO DEBE SER ENVIADO AL SIGUIENTE CORREO ELECTRÓNICO</a:t>
                      </a:r>
                      <a:endParaRPr lang="es-CL" sz="1200" dirty="0">
                        <a:effectLst/>
                        <a:latin typeface="Calibri"/>
                      </a:endParaRPr>
                    </a:p>
                  </a:txBody>
                  <a:tcPr marL="29481" marR="29481" marT="14741" marB="147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L" sz="1200" dirty="0" smtClean="0">
                          <a:effectLst/>
                          <a:latin typeface="+mn-lt"/>
                        </a:rPr>
                        <a:t>Enviando fotografía del TICKET DE SALIDA a: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L" sz="1200" dirty="0" smtClean="0">
                          <a:effectLst/>
                          <a:latin typeface="+mn-lt"/>
                        </a:rPr>
                        <a:t>Celular (</a:t>
                      </a:r>
                      <a:r>
                        <a:rPr lang="es-CL" sz="1200" dirty="0" err="1" smtClean="0">
                          <a:effectLst/>
                          <a:latin typeface="+mn-lt"/>
                        </a:rPr>
                        <a:t>whatssap</a:t>
                      </a:r>
                      <a:r>
                        <a:rPr lang="es-CL" sz="1200" dirty="0" smtClean="0">
                          <a:effectLst/>
                          <a:latin typeface="+mn-lt"/>
                        </a:rPr>
                        <a:t>): +56945834458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L" sz="1200" smtClean="0">
                          <a:effectLst/>
                          <a:latin typeface="+mn-lt"/>
                        </a:rPr>
                        <a:t>Correo electrónico: </a:t>
                      </a:r>
                      <a:r>
                        <a:rPr lang="es-CL" sz="1200" smtClean="0">
                          <a:effectLst/>
                          <a:latin typeface="+mn-lt"/>
                          <a:hlinkClick r:id="rId2"/>
                        </a:rPr>
                        <a:t>Constanza.barrios@colegio-jeanpiaget.cl</a:t>
                      </a:r>
                      <a:r>
                        <a:rPr lang="es-CL" sz="1200" smtClean="0">
                          <a:effectLst/>
                          <a:latin typeface="+mn-lt"/>
                        </a:rPr>
                        <a:t>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CL" sz="1200" dirty="0">
                        <a:effectLst/>
                        <a:latin typeface="Calibri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L" sz="1200" dirty="0"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9481" marR="29481" marT="14741" marB="147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2050" name="Picture 2" descr="C:\Users\EQUIPO~1\AppData\Local\Temp\ksohtml8800\wps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8" y="235893"/>
            <a:ext cx="4591050" cy="657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4445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638"/>
            <a:ext cx="9144000" cy="6907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3 Rectángulo redondeado"/>
          <p:cNvSpPr/>
          <p:nvPr/>
        </p:nvSpPr>
        <p:spPr>
          <a:xfrm>
            <a:off x="2555776" y="2492896"/>
            <a:ext cx="3744416" cy="648072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245432"/>
            <a:ext cx="8229600" cy="1143000"/>
          </a:xfrm>
        </p:spPr>
        <p:txBody>
          <a:bodyPr>
            <a:normAutofit/>
          </a:bodyPr>
          <a:lstStyle/>
          <a:p>
            <a:r>
              <a:rPr lang="es-CL" sz="3600" dirty="0" smtClean="0">
                <a:latin typeface="Comic Sans MS" pitchFamily="66" charset="0"/>
              </a:rPr>
              <a:t>Para comenzar:</a:t>
            </a:r>
            <a:endParaRPr lang="es-CL" sz="3600" dirty="0">
              <a:latin typeface="Comic Sans MS" pitchFamily="66" charset="0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223628" y="3212976"/>
            <a:ext cx="6696744" cy="3362672"/>
          </a:xfrm>
        </p:spPr>
        <p:txBody>
          <a:bodyPr>
            <a:noAutofit/>
          </a:bodyPr>
          <a:lstStyle/>
          <a:p>
            <a:pPr algn="just"/>
            <a:r>
              <a:rPr lang="es-CL" sz="2400" dirty="0" smtClean="0">
                <a:solidFill>
                  <a:srgbClr val="0070C0"/>
                </a:solidFill>
                <a:latin typeface="Comic Sans MS" pitchFamily="66" charset="0"/>
              </a:rPr>
              <a:t>Recuerda que no es necesario imprimir este </a:t>
            </a:r>
            <a:r>
              <a:rPr lang="es-CL" sz="2400" dirty="0" err="1" smtClean="0">
                <a:solidFill>
                  <a:srgbClr val="0070C0"/>
                </a:solidFill>
                <a:latin typeface="Comic Sans MS" pitchFamily="66" charset="0"/>
              </a:rPr>
              <a:t>power</a:t>
            </a:r>
            <a:r>
              <a:rPr lang="es-CL" sz="2400" dirty="0" smtClean="0">
                <a:solidFill>
                  <a:srgbClr val="0070C0"/>
                </a:solidFill>
                <a:latin typeface="Comic Sans MS" pitchFamily="66" charset="0"/>
              </a:rPr>
              <a:t> </a:t>
            </a:r>
            <a:r>
              <a:rPr lang="es-CL" sz="2400" dirty="0" err="1" smtClean="0">
                <a:solidFill>
                  <a:srgbClr val="0070C0"/>
                </a:solidFill>
                <a:latin typeface="Comic Sans MS" pitchFamily="66" charset="0"/>
              </a:rPr>
              <a:t>point</a:t>
            </a:r>
            <a:r>
              <a:rPr lang="es-CL" sz="2400" dirty="0" smtClean="0">
                <a:solidFill>
                  <a:srgbClr val="0070C0"/>
                </a:solidFill>
                <a:latin typeface="Comic Sans MS" pitchFamily="66" charset="0"/>
              </a:rPr>
              <a:t>.</a:t>
            </a:r>
          </a:p>
          <a:p>
            <a:pPr algn="just"/>
            <a:r>
              <a:rPr lang="es-CL" sz="2400" dirty="0" smtClean="0">
                <a:solidFill>
                  <a:srgbClr val="0070C0"/>
                </a:solidFill>
                <a:latin typeface="Comic Sans MS" pitchFamily="66" charset="0"/>
              </a:rPr>
              <a:t>Te sugiero descargar en tu </a:t>
            </a:r>
            <a:r>
              <a:rPr lang="es-CL" sz="2400" dirty="0" err="1" smtClean="0">
                <a:solidFill>
                  <a:srgbClr val="0070C0"/>
                </a:solidFill>
                <a:latin typeface="Comic Sans MS" pitchFamily="66" charset="0"/>
              </a:rPr>
              <a:t>tablet</a:t>
            </a:r>
            <a:r>
              <a:rPr lang="es-CL" sz="2400" dirty="0" smtClean="0">
                <a:solidFill>
                  <a:srgbClr val="0070C0"/>
                </a:solidFill>
                <a:latin typeface="Comic Sans MS" pitchFamily="66" charset="0"/>
              </a:rPr>
              <a:t>, PC o celular la aplicación WPS </a:t>
            </a:r>
            <a:r>
              <a:rPr lang="es-CL" sz="2400" dirty="0" err="1" smtClean="0">
                <a:solidFill>
                  <a:srgbClr val="0070C0"/>
                </a:solidFill>
                <a:latin typeface="Comic Sans MS" pitchFamily="66" charset="0"/>
              </a:rPr>
              <a:t>Oficce</a:t>
            </a:r>
            <a:r>
              <a:rPr lang="es-CL" sz="2400" dirty="0" smtClean="0">
                <a:solidFill>
                  <a:srgbClr val="0070C0"/>
                </a:solidFill>
                <a:latin typeface="Comic Sans MS" pitchFamily="66" charset="0"/>
              </a:rPr>
              <a:t>, que permite escuchar los audios sin problema.</a:t>
            </a:r>
          </a:p>
          <a:p>
            <a:pPr algn="just"/>
            <a:r>
              <a:rPr lang="es-CL" sz="2400" dirty="0" smtClean="0">
                <a:solidFill>
                  <a:srgbClr val="0070C0"/>
                </a:solidFill>
                <a:latin typeface="Comic Sans MS" pitchFamily="66" charset="0"/>
              </a:rPr>
              <a:t>Recuerda que tu reporte es el ticket de salida, las otras actividades deben quedar registradas en el cuaderno o el libro.</a:t>
            </a:r>
            <a:endParaRPr lang="es-CL" sz="2400" dirty="0">
              <a:solidFill>
                <a:srgbClr val="0070C0"/>
              </a:solidFill>
              <a:latin typeface="Comic Sans MS" pitchFamily="66" charset="0"/>
            </a:endParaRPr>
          </a:p>
        </p:txBody>
      </p:sp>
      <p:pic>
        <p:nvPicPr>
          <p:cNvPr id="5" name="My_AudioRecord[3]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7584" y="22768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884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14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638"/>
            <a:ext cx="9144000" cy="6907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48445" y="2114514"/>
            <a:ext cx="8229600" cy="1143000"/>
          </a:xfrm>
        </p:spPr>
        <p:txBody>
          <a:bodyPr/>
          <a:lstStyle/>
          <a:p>
            <a:r>
              <a:rPr lang="es-CL" dirty="0" smtClean="0">
                <a:latin typeface="Comic Sans MS" pitchFamily="66" charset="0"/>
              </a:rPr>
              <a:t>PROBLEMA DEL DÍA</a:t>
            </a:r>
            <a:endParaRPr lang="es-CL" dirty="0">
              <a:latin typeface="Comic Sans MS" pitchFamily="66" charset="0"/>
            </a:endParaRPr>
          </a:p>
        </p:txBody>
      </p:sp>
      <p:sp>
        <p:nvSpPr>
          <p:cNvPr id="6" name="Rectangle 1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7" name="Group 1"/>
          <p:cNvGrpSpPr>
            <a:grpSpLocks/>
          </p:cNvGrpSpPr>
          <p:nvPr/>
        </p:nvGrpSpPr>
        <p:grpSpPr bwMode="auto">
          <a:xfrm>
            <a:off x="1574261" y="4374396"/>
            <a:ext cx="6245751" cy="2263018"/>
            <a:chOff x="1462" y="658"/>
            <a:chExt cx="10067" cy="2125"/>
          </a:xfrm>
        </p:grpSpPr>
        <p:sp>
          <p:nvSpPr>
            <p:cNvPr id="8" name="AutoShape 10"/>
            <p:cNvSpPr>
              <a:spLocks/>
            </p:cNvSpPr>
            <p:nvPr/>
          </p:nvSpPr>
          <p:spPr bwMode="auto">
            <a:xfrm>
              <a:off x="1484" y="680"/>
              <a:ext cx="10024" cy="2"/>
            </a:xfrm>
            <a:custGeom>
              <a:avLst/>
              <a:gdLst>
                <a:gd name="T0" fmla="+- 0 1485 1485"/>
                <a:gd name="T1" fmla="*/ T0 w 10024"/>
                <a:gd name="T2" fmla="+- 0 5282 1485"/>
                <a:gd name="T3" fmla="*/ T2 w 10024"/>
                <a:gd name="T4" fmla="+- 0 5325 1485"/>
                <a:gd name="T5" fmla="*/ T4 w 10024"/>
                <a:gd name="T6" fmla="+- 0 11508 1485"/>
                <a:gd name="T7" fmla="*/ T6 w 10024"/>
              </a:gdLst>
              <a:ahLst/>
              <a:cxnLst>
                <a:cxn ang="0">
                  <a:pos x="T1" y="0"/>
                </a:cxn>
                <a:cxn ang="0">
                  <a:pos x="T3" y="0"/>
                </a:cxn>
                <a:cxn ang="0">
                  <a:pos x="T5" y="0"/>
                </a:cxn>
                <a:cxn ang="0">
                  <a:pos x="T7" y="0"/>
                </a:cxn>
              </a:cxnLst>
              <a:rect l="0" t="0" r="r" b="b"/>
              <a:pathLst>
                <a:path w="10024">
                  <a:moveTo>
                    <a:pt x="0" y="0"/>
                  </a:moveTo>
                  <a:lnTo>
                    <a:pt x="3797" y="0"/>
                  </a:lnTo>
                  <a:moveTo>
                    <a:pt x="3840" y="0"/>
                  </a:moveTo>
                  <a:lnTo>
                    <a:pt x="10023" y="0"/>
                  </a:lnTo>
                </a:path>
              </a:pathLst>
            </a:custGeom>
            <a:noFill/>
            <a:ln w="38100">
              <a:solidFill>
                <a:srgbClr val="00B0F0"/>
              </a:solidFill>
              <a:prstDash val="sysDash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L"/>
            </a:p>
          </p:txBody>
        </p:sp>
        <p:sp>
          <p:nvSpPr>
            <p:cNvPr id="9" name="Line 9"/>
            <p:cNvSpPr>
              <a:spLocks noChangeShapeType="1"/>
            </p:cNvSpPr>
            <p:nvPr/>
          </p:nvSpPr>
          <p:spPr bwMode="auto">
            <a:xfrm>
              <a:off x="5303" y="658"/>
              <a:ext cx="0" cy="1460"/>
            </a:xfrm>
            <a:prstGeom prst="line">
              <a:avLst/>
            </a:prstGeom>
            <a:noFill/>
            <a:ln w="38100">
              <a:solidFill>
                <a:srgbClr val="00B0F0"/>
              </a:solidFill>
              <a:prstDash val="sysDash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L"/>
            </a:p>
          </p:txBody>
        </p:sp>
        <p:sp>
          <p:nvSpPr>
            <p:cNvPr id="10" name="AutoShape 8"/>
            <p:cNvSpPr>
              <a:spLocks/>
            </p:cNvSpPr>
            <p:nvPr/>
          </p:nvSpPr>
          <p:spPr bwMode="auto">
            <a:xfrm>
              <a:off x="1484" y="2096"/>
              <a:ext cx="10024" cy="2"/>
            </a:xfrm>
            <a:custGeom>
              <a:avLst/>
              <a:gdLst>
                <a:gd name="T0" fmla="+- 0 1485 1485"/>
                <a:gd name="T1" fmla="*/ T0 w 10024"/>
                <a:gd name="T2" fmla="+- 0 5282 1485"/>
                <a:gd name="T3" fmla="*/ T2 w 10024"/>
                <a:gd name="T4" fmla="+- 0 5325 1485"/>
                <a:gd name="T5" fmla="*/ T4 w 10024"/>
                <a:gd name="T6" fmla="+- 0 11508 1485"/>
                <a:gd name="T7" fmla="*/ T6 w 10024"/>
              </a:gdLst>
              <a:ahLst/>
              <a:cxnLst>
                <a:cxn ang="0">
                  <a:pos x="T1" y="0"/>
                </a:cxn>
                <a:cxn ang="0">
                  <a:pos x="T3" y="0"/>
                </a:cxn>
                <a:cxn ang="0">
                  <a:pos x="T5" y="0"/>
                </a:cxn>
                <a:cxn ang="0">
                  <a:pos x="T7" y="0"/>
                </a:cxn>
              </a:cxnLst>
              <a:rect l="0" t="0" r="r" b="b"/>
              <a:pathLst>
                <a:path w="10024">
                  <a:moveTo>
                    <a:pt x="0" y="0"/>
                  </a:moveTo>
                  <a:lnTo>
                    <a:pt x="3797" y="0"/>
                  </a:lnTo>
                  <a:moveTo>
                    <a:pt x="3840" y="0"/>
                  </a:moveTo>
                  <a:lnTo>
                    <a:pt x="10023" y="0"/>
                  </a:lnTo>
                </a:path>
              </a:pathLst>
            </a:custGeom>
            <a:noFill/>
            <a:ln w="38100">
              <a:solidFill>
                <a:srgbClr val="00B0F0"/>
              </a:solidFill>
              <a:prstDash val="sysDash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L"/>
            </a:p>
          </p:txBody>
        </p:sp>
        <p:sp>
          <p:nvSpPr>
            <p:cNvPr id="11" name="Line 7"/>
            <p:cNvSpPr>
              <a:spLocks noChangeShapeType="1"/>
            </p:cNvSpPr>
            <p:nvPr/>
          </p:nvSpPr>
          <p:spPr bwMode="auto">
            <a:xfrm>
              <a:off x="1462" y="660"/>
              <a:ext cx="0" cy="2123"/>
            </a:xfrm>
            <a:prstGeom prst="line">
              <a:avLst/>
            </a:prstGeom>
            <a:noFill/>
            <a:ln w="38100">
              <a:solidFill>
                <a:srgbClr val="00B0F0"/>
              </a:solidFill>
              <a:prstDash val="sysDash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L"/>
            </a:p>
          </p:txBody>
        </p:sp>
        <p:sp>
          <p:nvSpPr>
            <p:cNvPr id="12" name="Line 6"/>
            <p:cNvSpPr>
              <a:spLocks noChangeShapeType="1"/>
            </p:cNvSpPr>
            <p:nvPr/>
          </p:nvSpPr>
          <p:spPr bwMode="auto">
            <a:xfrm>
              <a:off x="1485" y="2761"/>
              <a:ext cx="10023" cy="0"/>
            </a:xfrm>
            <a:prstGeom prst="line">
              <a:avLst/>
            </a:prstGeom>
            <a:noFill/>
            <a:ln w="38100">
              <a:solidFill>
                <a:srgbClr val="00B0F0"/>
              </a:solidFill>
              <a:prstDash val="sysDash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L" dirty="0"/>
            </a:p>
          </p:txBody>
        </p:sp>
        <p:sp>
          <p:nvSpPr>
            <p:cNvPr id="13" name="Line 5"/>
            <p:cNvSpPr>
              <a:spLocks noChangeShapeType="1"/>
            </p:cNvSpPr>
            <p:nvPr/>
          </p:nvSpPr>
          <p:spPr bwMode="auto">
            <a:xfrm>
              <a:off x="11529" y="660"/>
              <a:ext cx="0" cy="2123"/>
            </a:xfrm>
            <a:prstGeom prst="line">
              <a:avLst/>
            </a:prstGeom>
            <a:noFill/>
            <a:ln w="38100">
              <a:solidFill>
                <a:srgbClr val="00B0F0"/>
              </a:solidFill>
              <a:prstDash val="sysDash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L"/>
            </a:p>
          </p:txBody>
        </p:sp>
        <p:sp>
          <p:nvSpPr>
            <p:cNvPr id="14" name="Text Box 4"/>
            <p:cNvSpPr txBox="1">
              <a:spLocks noChangeArrowheads="1"/>
            </p:cNvSpPr>
            <p:nvPr/>
          </p:nvSpPr>
          <p:spPr bwMode="auto">
            <a:xfrm>
              <a:off x="1572" y="2127"/>
              <a:ext cx="1170" cy="270"/>
            </a:xfrm>
            <a:prstGeom prst="rect">
              <a:avLst/>
            </a:prstGeom>
            <a:noFill/>
            <a:ln w="9525">
              <a:solidFill>
                <a:srgbClr val="00B0F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ES" sz="11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Century Gothic" pitchFamily="34" charset="0"/>
                  <a:cs typeface="Century Gothic" pitchFamily="34" charset="0"/>
                </a:rPr>
                <a:t>Respuesta:</a:t>
              </a:r>
              <a:endParaRPr kumimoji="0" lang="es-E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" name="Text Box 3"/>
            <p:cNvSpPr txBox="1">
              <a:spLocks noChangeArrowheads="1"/>
            </p:cNvSpPr>
            <p:nvPr/>
          </p:nvSpPr>
          <p:spPr bwMode="auto">
            <a:xfrm>
              <a:off x="5413" y="707"/>
              <a:ext cx="1241" cy="270"/>
            </a:xfrm>
            <a:prstGeom prst="rect">
              <a:avLst/>
            </a:prstGeom>
            <a:noFill/>
            <a:ln w="9525">
              <a:solidFill>
                <a:srgbClr val="00B0F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ES" sz="11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Century Gothic" pitchFamily="34" charset="0"/>
                  <a:cs typeface="Century Gothic" pitchFamily="34" charset="0"/>
                </a:rPr>
                <a:t>Operatoria:</a:t>
              </a:r>
              <a:endParaRPr kumimoji="0" lang="es-E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6" name="Text Box 2"/>
            <p:cNvSpPr txBox="1">
              <a:spLocks noChangeArrowheads="1"/>
            </p:cNvSpPr>
            <p:nvPr/>
          </p:nvSpPr>
          <p:spPr bwMode="auto">
            <a:xfrm>
              <a:off x="1572" y="707"/>
              <a:ext cx="686" cy="270"/>
            </a:xfrm>
            <a:prstGeom prst="rect">
              <a:avLst/>
            </a:prstGeom>
            <a:noFill/>
            <a:ln w="9525">
              <a:solidFill>
                <a:srgbClr val="00B0F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ES" sz="11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Century Gothic" pitchFamily="34" charset="0"/>
                  <a:cs typeface="Century Gothic" pitchFamily="34" charset="0"/>
                </a:rPr>
                <a:t>Datos:</a:t>
              </a:r>
              <a:endParaRPr kumimoji="0" lang="es-E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9" name="18 Rectángulo"/>
          <p:cNvSpPr/>
          <p:nvPr/>
        </p:nvSpPr>
        <p:spPr>
          <a:xfrm>
            <a:off x="525118" y="3257514"/>
            <a:ext cx="835292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L" sz="2000" dirty="0">
                <a:latin typeface="Comic Sans MS" pitchFamily="66" charset="0"/>
              </a:rPr>
              <a:t>Vicente tiene una bolsa con 330 bolitas que ha coleccionado. Su primo Juan dice que él tiene la tercera parte de lo que tiene Vicente.</a:t>
            </a:r>
          </a:p>
          <a:p>
            <a:pPr algn="ctr"/>
            <a:r>
              <a:rPr lang="es-CL" sz="2000" dirty="0">
                <a:latin typeface="Comic Sans MS" pitchFamily="66" charset="0"/>
              </a:rPr>
              <a:t>¿Cuántas bolitas tiene Juan?</a:t>
            </a:r>
          </a:p>
        </p:txBody>
      </p:sp>
      <p:sp>
        <p:nvSpPr>
          <p:cNvPr id="3" name="2 CuadroTexto"/>
          <p:cNvSpPr txBox="1"/>
          <p:nvPr/>
        </p:nvSpPr>
        <p:spPr>
          <a:xfrm>
            <a:off x="3275856" y="2965621"/>
            <a:ext cx="40683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600" i="1" dirty="0" smtClean="0">
                <a:latin typeface="Comic Sans MS" pitchFamily="66" charset="0"/>
              </a:rPr>
              <a:t>Resuélvelo en tu cuaderno</a:t>
            </a:r>
            <a:endParaRPr lang="es-CL" sz="1600" i="1" dirty="0">
              <a:latin typeface="Comic Sans MS" pitchFamily="66" charset="0"/>
            </a:endParaRPr>
          </a:p>
        </p:txBody>
      </p:sp>
      <p:pic>
        <p:nvPicPr>
          <p:cNvPr id="7170" name="Picture 2" descr="disney gif animado - Buscar con Google (con imágenes) | Dibujos ...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57" y="4778667"/>
            <a:ext cx="1150092" cy="1634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3 CuadroTexto"/>
          <p:cNvSpPr txBox="1"/>
          <p:nvPr/>
        </p:nvSpPr>
        <p:spPr>
          <a:xfrm>
            <a:off x="4396462" y="5102965"/>
            <a:ext cx="25199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b="1" dirty="0"/>
              <a:t>330: 3 </a:t>
            </a:r>
            <a:r>
              <a:rPr lang="es-CL" b="1" dirty="0" smtClean="0"/>
              <a:t>=</a:t>
            </a:r>
            <a:endParaRPr lang="es-CL" dirty="0"/>
          </a:p>
        </p:txBody>
      </p:sp>
      <p:pic>
        <p:nvPicPr>
          <p:cNvPr id="5" name="My_AudioRecord[2]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1051" y="92730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2805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00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638"/>
            <a:ext cx="9144000" cy="6907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446615" y="2928912"/>
            <a:ext cx="6408712" cy="1008112"/>
          </a:xfrm>
        </p:spPr>
        <p:txBody>
          <a:bodyPr>
            <a:noAutofit/>
          </a:bodyPr>
          <a:lstStyle/>
          <a:p>
            <a:r>
              <a:rPr lang="es-CL" sz="2000" dirty="0" smtClean="0">
                <a:latin typeface="Comic Sans MS" pitchFamily="66" charset="0"/>
              </a:rPr>
              <a:t>Para comenzar la clase y activar tus conocimientos, responde en </a:t>
            </a:r>
            <a:r>
              <a:rPr lang="es-CL" sz="2000" b="1" dirty="0" smtClean="0">
                <a:latin typeface="Comic Sans MS" pitchFamily="66" charset="0"/>
              </a:rPr>
              <a:t>forma oral</a:t>
            </a:r>
            <a:r>
              <a:rPr lang="es-CL" sz="2000" dirty="0" smtClean="0">
                <a:latin typeface="Comic Sans MS" pitchFamily="66" charset="0"/>
              </a:rPr>
              <a:t>, las siguientes preguntas:</a:t>
            </a:r>
            <a:endParaRPr lang="es-CL" sz="2000" dirty="0">
              <a:latin typeface="Comic Sans MS" pitchFamily="66" charset="0"/>
            </a:endParaRPr>
          </a:p>
        </p:txBody>
      </p:sp>
      <p:sp>
        <p:nvSpPr>
          <p:cNvPr id="4" name="3 Rectángulo redondeado"/>
          <p:cNvSpPr/>
          <p:nvPr/>
        </p:nvSpPr>
        <p:spPr>
          <a:xfrm>
            <a:off x="1446615" y="4077072"/>
            <a:ext cx="6322777" cy="2304256"/>
          </a:xfrm>
          <a:prstGeom prst="roundRect">
            <a:avLst/>
          </a:prstGeom>
          <a:solidFill>
            <a:srgbClr val="00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sz="2000" dirty="0" smtClean="0">
              <a:solidFill>
                <a:schemeClr val="tx1"/>
              </a:solidFill>
              <a:latin typeface="Comic Sans MS" pitchFamily="66" charset="0"/>
            </a:endParaRPr>
          </a:p>
          <a:p>
            <a:pPr algn="ctr"/>
            <a:r>
              <a:rPr lang="es-CL" sz="2000" dirty="0">
                <a:solidFill>
                  <a:schemeClr val="tx1"/>
                </a:solidFill>
                <a:latin typeface="Comic Sans MS" pitchFamily="66" charset="0"/>
              </a:rPr>
              <a:t>¿Qué recuerdan de lo aprendido  en la clase anterior? </a:t>
            </a:r>
            <a:endParaRPr lang="es-CL" sz="2000" dirty="0" smtClean="0">
              <a:solidFill>
                <a:schemeClr val="tx1"/>
              </a:solidFill>
              <a:latin typeface="Comic Sans MS" pitchFamily="66" charset="0"/>
            </a:endParaRPr>
          </a:p>
          <a:p>
            <a:pPr algn="ctr"/>
            <a:r>
              <a:rPr lang="es-CL" sz="2000" dirty="0" smtClean="0">
                <a:solidFill>
                  <a:schemeClr val="tx1"/>
                </a:solidFill>
                <a:latin typeface="Comic Sans MS" pitchFamily="66" charset="0"/>
              </a:rPr>
              <a:t>¿</a:t>
            </a:r>
            <a:r>
              <a:rPr lang="es-CL" sz="2000" dirty="0">
                <a:solidFill>
                  <a:schemeClr val="tx1"/>
                </a:solidFill>
                <a:latin typeface="Comic Sans MS" pitchFamily="66" charset="0"/>
              </a:rPr>
              <a:t>Qué es la división? </a:t>
            </a:r>
            <a:endParaRPr lang="es-CL" sz="2000" dirty="0" smtClean="0">
              <a:solidFill>
                <a:schemeClr val="tx1"/>
              </a:solidFill>
              <a:latin typeface="Comic Sans MS" pitchFamily="66" charset="0"/>
            </a:endParaRPr>
          </a:p>
          <a:p>
            <a:pPr algn="ctr"/>
            <a:r>
              <a:rPr lang="es-CL" sz="2000" dirty="0" smtClean="0">
                <a:solidFill>
                  <a:schemeClr val="tx1"/>
                </a:solidFill>
                <a:latin typeface="Comic Sans MS" pitchFamily="66" charset="0"/>
              </a:rPr>
              <a:t>¿</a:t>
            </a:r>
            <a:r>
              <a:rPr lang="es-CL" sz="2000" dirty="0">
                <a:solidFill>
                  <a:schemeClr val="tx1"/>
                </a:solidFill>
                <a:latin typeface="Comic Sans MS" pitchFamily="66" charset="0"/>
              </a:rPr>
              <a:t>Cuándo podemos utilizar la división? </a:t>
            </a:r>
            <a:endParaRPr lang="es-CL" sz="2000" dirty="0" smtClean="0">
              <a:solidFill>
                <a:schemeClr val="tx1"/>
              </a:solidFill>
              <a:latin typeface="Comic Sans MS" pitchFamily="66" charset="0"/>
            </a:endParaRPr>
          </a:p>
          <a:p>
            <a:pPr algn="ctr"/>
            <a:r>
              <a:rPr lang="es-CL" sz="2000" dirty="0" smtClean="0">
                <a:solidFill>
                  <a:schemeClr val="tx1"/>
                </a:solidFill>
                <a:latin typeface="Comic Sans MS" pitchFamily="66" charset="0"/>
              </a:rPr>
              <a:t>¿</a:t>
            </a:r>
            <a:r>
              <a:rPr lang="es-CL" sz="2000" dirty="0">
                <a:solidFill>
                  <a:schemeClr val="tx1"/>
                </a:solidFill>
                <a:latin typeface="Comic Sans MS" pitchFamily="66" charset="0"/>
              </a:rPr>
              <a:t>Para qué nos puede servir la división en nuestro diario vivir?</a:t>
            </a:r>
            <a:endParaRPr lang="es-CL" sz="2400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5" name="4 Elipse"/>
          <p:cNvSpPr/>
          <p:nvPr/>
        </p:nvSpPr>
        <p:spPr>
          <a:xfrm>
            <a:off x="1331640" y="2420888"/>
            <a:ext cx="6984776" cy="576064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sz="1600" b="1" dirty="0" smtClean="0">
                <a:latin typeface="Comic Sans MS" pitchFamily="66" charset="0"/>
              </a:rPr>
              <a:t>ACTIVANDO NUESTROS CONOCIMIENTOS</a:t>
            </a:r>
            <a:endParaRPr lang="es-CL" sz="1600" b="1" dirty="0">
              <a:latin typeface="Comic Sans MS" pitchFamily="66" charset="0"/>
            </a:endParaRPr>
          </a:p>
        </p:txBody>
      </p:sp>
      <p:pic>
        <p:nvPicPr>
          <p:cNvPr id="2052" name="Picture 4" descr="▷ Snoopy: Imágenes Animadas, Gifs y Animaciones ¡100% GRATIS!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5264" y="5401960"/>
            <a:ext cx="1185885" cy="1132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My_AudioRecord[2]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11560" y="566342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909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43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Explosión 1"/>
          <p:cNvSpPr/>
          <p:nvPr/>
        </p:nvSpPr>
        <p:spPr>
          <a:xfrm>
            <a:off x="1578326" y="2708919"/>
            <a:ext cx="5904656" cy="1933823"/>
          </a:xfrm>
          <a:prstGeom prst="irregularSeal1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sz="2400" b="1" dirty="0" smtClean="0">
                <a:latin typeface="Comic Sans MS" pitchFamily="66" charset="0"/>
              </a:rPr>
              <a:t>LA DIVISIÓN</a:t>
            </a:r>
            <a:endParaRPr lang="es-CL" sz="2400" b="1" dirty="0">
              <a:latin typeface="Comic Sans MS" pitchFamily="66" charset="0"/>
            </a:endParaRPr>
          </a:p>
        </p:txBody>
      </p:sp>
      <p:sp>
        <p:nvSpPr>
          <p:cNvPr id="6" name="5 Nube"/>
          <p:cNvSpPr/>
          <p:nvPr/>
        </p:nvSpPr>
        <p:spPr>
          <a:xfrm>
            <a:off x="611560" y="214936"/>
            <a:ext cx="3024336" cy="792088"/>
          </a:xfrm>
          <a:prstGeom prst="cloud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b="1" dirty="0" smtClean="0">
                <a:latin typeface="Comic Sans MS" pitchFamily="66" charset="0"/>
              </a:rPr>
              <a:t>RECORDEMOS</a:t>
            </a:r>
            <a:endParaRPr lang="es-CL" b="1" dirty="0">
              <a:latin typeface="Comic Sans MS" pitchFamily="66" charset="0"/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2650265" y="4642743"/>
            <a:ext cx="18803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800" dirty="0" smtClean="0">
                <a:solidFill>
                  <a:srgbClr val="7030A0"/>
                </a:solidFill>
                <a:latin typeface="Comic Sans MS" pitchFamily="66" charset="0"/>
              </a:rPr>
              <a:t>Reparto</a:t>
            </a:r>
            <a:endParaRPr lang="es-CL" dirty="0">
              <a:solidFill>
                <a:srgbClr val="7030A0"/>
              </a:solidFill>
              <a:latin typeface="Comic Sans MS" pitchFamily="66" charset="0"/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4661156" y="4653136"/>
            <a:ext cx="20882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800" dirty="0" smtClean="0">
                <a:solidFill>
                  <a:srgbClr val="7030A0"/>
                </a:solidFill>
                <a:latin typeface="Comic Sans MS" pitchFamily="66" charset="0"/>
              </a:rPr>
              <a:t>Fraccionar </a:t>
            </a:r>
            <a:endParaRPr lang="es-CL" dirty="0">
              <a:solidFill>
                <a:srgbClr val="7030A0"/>
              </a:solidFill>
              <a:latin typeface="Comic Sans MS" pitchFamily="66" charset="0"/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6649245" y="4129241"/>
            <a:ext cx="18803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800" dirty="0" smtClean="0">
                <a:solidFill>
                  <a:srgbClr val="7030A0"/>
                </a:solidFill>
                <a:latin typeface="Comic Sans MS" pitchFamily="66" charset="0"/>
              </a:rPr>
              <a:t>Separar</a:t>
            </a:r>
            <a:endParaRPr lang="es-CL" dirty="0">
              <a:solidFill>
                <a:srgbClr val="7030A0"/>
              </a:solidFill>
              <a:latin typeface="Comic Sans MS" pitchFamily="66" charset="0"/>
            </a:endParaRPr>
          </a:p>
        </p:txBody>
      </p:sp>
      <p:sp>
        <p:nvSpPr>
          <p:cNvPr id="12" name="11 CuadroTexto"/>
          <p:cNvSpPr txBox="1"/>
          <p:nvPr/>
        </p:nvSpPr>
        <p:spPr>
          <a:xfrm>
            <a:off x="804068" y="4087861"/>
            <a:ext cx="18803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800" dirty="0" smtClean="0">
                <a:solidFill>
                  <a:srgbClr val="7030A0"/>
                </a:solidFill>
                <a:latin typeface="Comic Sans MS" pitchFamily="66" charset="0"/>
              </a:rPr>
              <a:t>Agrupar</a:t>
            </a:r>
            <a:endParaRPr lang="es-CL" dirty="0">
              <a:solidFill>
                <a:srgbClr val="7030A0"/>
              </a:solidFill>
              <a:latin typeface="Comic Sans MS" pitchFamily="66" charset="0"/>
            </a:endParaRPr>
          </a:p>
        </p:txBody>
      </p:sp>
      <p:sp>
        <p:nvSpPr>
          <p:cNvPr id="13" name="12 Cerrar llave"/>
          <p:cNvSpPr/>
          <p:nvPr/>
        </p:nvSpPr>
        <p:spPr>
          <a:xfrm rot="5400000">
            <a:off x="4138897" y="1412776"/>
            <a:ext cx="936104" cy="8136904"/>
          </a:xfrm>
          <a:prstGeom prst="rightBrace">
            <a:avLst>
              <a:gd name="adj1" fmla="val 8333"/>
              <a:gd name="adj2" fmla="val 49123"/>
            </a:avLst>
          </a:prstGeom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4" name="13 CuadroTexto"/>
          <p:cNvSpPr txBox="1"/>
          <p:nvPr/>
        </p:nvSpPr>
        <p:spPr>
          <a:xfrm>
            <a:off x="3040717" y="6072395"/>
            <a:ext cx="32408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2800" dirty="0">
                <a:solidFill>
                  <a:srgbClr val="FF0000"/>
                </a:solidFill>
                <a:latin typeface="Comic Sans MS" pitchFamily="66" charset="0"/>
              </a:rPr>
              <a:t>E</a:t>
            </a:r>
            <a:r>
              <a:rPr lang="es-CL" sz="2800" dirty="0" smtClean="0">
                <a:solidFill>
                  <a:srgbClr val="FF0000"/>
                </a:solidFill>
                <a:latin typeface="Comic Sans MS" pitchFamily="66" charset="0"/>
              </a:rPr>
              <a:t>quitativamente</a:t>
            </a:r>
            <a:endParaRPr lang="es-CL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15" name="14 CuadroTexto"/>
          <p:cNvSpPr txBox="1"/>
          <p:nvPr/>
        </p:nvSpPr>
        <p:spPr>
          <a:xfrm>
            <a:off x="6237007" y="2210523"/>
            <a:ext cx="20882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800" dirty="0" smtClean="0">
                <a:solidFill>
                  <a:srgbClr val="00B050"/>
                </a:solidFill>
                <a:latin typeface="Comic Sans MS" pitchFamily="66" charset="0"/>
              </a:rPr>
              <a:t>Cociente</a:t>
            </a:r>
            <a:endParaRPr lang="es-CL" dirty="0">
              <a:solidFill>
                <a:srgbClr val="00B050"/>
              </a:solidFill>
              <a:latin typeface="Comic Sans MS" pitchFamily="66" charset="0"/>
            </a:endParaRPr>
          </a:p>
        </p:txBody>
      </p:sp>
      <p:sp>
        <p:nvSpPr>
          <p:cNvPr id="16" name="15 CuadroTexto"/>
          <p:cNvSpPr txBox="1"/>
          <p:nvPr/>
        </p:nvSpPr>
        <p:spPr>
          <a:xfrm>
            <a:off x="3914423" y="1948913"/>
            <a:ext cx="20882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800" dirty="0" smtClean="0">
                <a:solidFill>
                  <a:srgbClr val="00B050"/>
                </a:solidFill>
                <a:latin typeface="Comic Sans MS" pitchFamily="66" charset="0"/>
              </a:rPr>
              <a:t>Divisor</a:t>
            </a:r>
            <a:endParaRPr lang="es-CL" dirty="0">
              <a:solidFill>
                <a:srgbClr val="00B050"/>
              </a:solidFill>
              <a:latin typeface="Comic Sans MS" pitchFamily="66" charset="0"/>
            </a:endParaRPr>
          </a:p>
        </p:txBody>
      </p:sp>
      <p:sp>
        <p:nvSpPr>
          <p:cNvPr id="17" name="16 CuadroTexto"/>
          <p:cNvSpPr txBox="1"/>
          <p:nvPr/>
        </p:nvSpPr>
        <p:spPr>
          <a:xfrm>
            <a:off x="910113" y="2239177"/>
            <a:ext cx="20882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800" dirty="0" smtClean="0">
                <a:solidFill>
                  <a:srgbClr val="00B050"/>
                </a:solidFill>
                <a:latin typeface="Comic Sans MS" pitchFamily="66" charset="0"/>
              </a:rPr>
              <a:t>Dividendo</a:t>
            </a:r>
            <a:endParaRPr lang="es-CL" dirty="0">
              <a:solidFill>
                <a:srgbClr val="00B050"/>
              </a:solidFill>
              <a:latin typeface="Comic Sans MS" pitchFamily="66" charset="0"/>
            </a:endParaRPr>
          </a:p>
        </p:txBody>
      </p:sp>
      <p:sp>
        <p:nvSpPr>
          <p:cNvPr id="18" name="17 Cerrar llave"/>
          <p:cNvSpPr/>
          <p:nvPr/>
        </p:nvSpPr>
        <p:spPr>
          <a:xfrm rot="16200000">
            <a:off x="4169060" y="-2064371"/>
            <a:ext cx="936104" cy="8136904"/>
          </a:xfrm>
          <a:prstGeom prst="rightBrace">
            <a:avLst>
              <a:gd name="adj1" fmla="val 8333"/>
              <a:gd name="adj2" fmla="val 49123"/>
            </a:avLst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9" name="18 CuadroTexto"/>
          <p:cNvSpPr txBox="1"/>
          <p:nvPr/>
        </p:nvSpPr>
        <p:spPr>
          <a:xfrm>
            <a:off x="3040717" y="1012808"/>
            <a:ext cx="32408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2800" dirty="0" smtClean="0">
                <a:solidFill>
                  <a:srgbClr val="FF0000"/>
                </a:solidFill>
                <a:latin typeface="Comic Sans MS" pitchFamily="66" charset="0"/>
              </a:rPr>
              <a:t>Sus partes</a:t>
            </a:r>
            <a:endParaRPr lang="es-CL" dirty="0">
              <a:solidFill>
                <a:srgbClr val="FF0000"/>
              </a:solidFill>
              <a:latin typeface="Comic Sans MS" pitchFamily="66" charset="0"/>
            </a:endParaRPr>
          </a:p>
        </p:txBody>
      </p:sp>
      <p:pic>
        <p:nvPicPr>
          <p:cNvPr id="20" name="My_AudioRecord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201553" y="40320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1168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187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638"/>
            <a:ext cx="9144000" cy="6907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6" t="36380" r="24792" b="25933"/>
          <a:stretch/>
        </p:blipFill>
        <p:spPr bwMode="auto">
          <a:xfrm>
            <a:off x="955917" y="3645024"/>
            <a:ext cx="7232166" cy="2304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5 Rectángulo redondeado"/>
          <p:cNvSpPr/>
          <p:nvPr/>
        </p:nvSpPr>
        <p:spPr>
          <a:xfrm>
            <a:off x="1403648" y="2590488"/>
            <a:ext cx="6336704" cy="84248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2800" b="1" dirty="0" smtClean="0">
                <a:solidFill>
                  <a:schemeClr val="tx1"/>
                </a:solidFill>
                <a:latin typeface="Comic Sans MS" pitchFamily="66" charset="0"/>
              </a:rPr>
              <a:t>Relación entre división y multiplicación</a:t>
            </a:r>
            <a:endParaRPr lang="es-CL" sz="3600" dirty="0">
              <a:solidFill>
                <a:schemeClr val="tx1"/>
              </a:solidFill>
              <a:latin typeface="Comic Sans MS" pitchFamily="66" charset="0"/>
            </a:endParaRPr>
          </a:p>
        </p:txBody>
      </p:sp>
      <p:pic>
        <p:nvPicPr>
          <p:cNvPr id="2" name="My_AudioRecord[1]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204970" y="5949280"/>
            <a:ext cx="609600" cy="609600"/>
          </a:xfrm>
          <a:prstGeom prst="rect">
            <a:avLst/>
          </a:prstGeom>
        </p:spPr>
      </p:pic>
      <p:sp>
        <p:nvSpPr>
          <p:cNvPr id="7" name="6 Rectángulo redondeado"/>
          <p:cNvSpPr/>
          <p:nvPr/>
        </p:nvSpPr>
        <p:spPr>
          <a:xfrm>
            <a:off x="467544" y="6093295"/>
            <a:ext cx="3600400" cy="504485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sz="2800" b="1" dirty="0">
                <a:solidFill>
                  <a:schemeClr val="tx1"/>
                </a:solidFill>
                <a:latin typeface="Comic Sans MS" pitchFamily="66" charset="0"/>
              </a:rPr>
              <a:t>Recordemos</a:t>
            </a:r>
            <a:endParaRPr lang="es-CL" sz="3600" dirty="0">
              <a:solidFill>
                <a:schemeClr val="tx1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3183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6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638"/>
            <a:ext cx="9144000" cy="6907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My_AudioRecord[7]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7945" y="6021288"/>
            <a:ext cx="609600" cy="609600"/>
          </a:xfrm>
        </p:spPr>
      </p:pic>
      <p:sp>
        <p:nvSpPr>
          <p:cNvPr id="4" name="16 Elipse"/>
          <p:cNvSpPr/>
          <p:nvPr/>
        </p:nvSpPr>
        <p:spPr>
          <a:xfrm>
            <a:off x="611560" y="2492896"/>
            <a:ext cx="7632848" cy="3672408"/>
          </a:xfrm>
          <a:prstGeom prst="ellipse">
            <a:avLst/>
          </a:prstGeom>
          <a:ln w="38100"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0"/>
              </a:spcAft>
            </a:pPr>
            <a:r>
              <a:rPr lang="es-CL" dirty="0">
                <a:effectLst/>
                <a:latin typeface="Comic Sans MS"/>
                <a:ea typeface="Calibri"/>
                <a:cs typeface="Arial"/>
              </a:rPr>
              <a:t>Para entender de mejor manera alguna de las estrategias te sugiero hacer link en los siguientes enlaces:</a:t>
            </a:r>
            <a:endParaRPr lang="es-CL" dirty="0">
              <a:effectLst/>
              <a:ea typeface="Calibri"/>
              <a:cs typeface="Times New Roman"/>
            </a:endParaRPr>
          </a:p>
          <a:p>
            <a:pPr algn="ctr">
              <a:spcAft>
                <a:spcPts val="0"/>
              </a:spcAft>
            </a:pPr>
            <a:r>
              <a:rPr lang="es-CL" dirty="0">
                <a:effectLst/>
                <a:latin typeface="Comic Sans MS"/>
                <a:ea typeface="Calibri"/>
                <a:cs typeface="Arial"/>
              </a:rPr>
              <a:t> </a:t>
            </a:r>
            <a:endParaRPr lang="es-CL" dirty="0">
              <a:effectLst/>
              <a:ea typeface="Calibri"/>
              <a:cs typeface="Times New Roman"/>
            </a:endParaRPr>
          </a:p>
          <a:p>
            <a:pPr algn="ctr">
              <a:spcAft>
                <a:spcPts val="0"/>
              </a:spcAft>
            </a:pPr>
            <a:r>
              <a:rPr lang="es-ES" sz="1400" dirty="0">
                <a:effectLst/>
                <a:latin typeface="Comic Sans MS"/>
                <a:ea typeface="Calibri"/>
                <a:cs typeface="Times New Roman"/>
              </a:rPr>
              <a:t>División con algoritmo convencional: </a:t>
            </a:r>
            <a:r>
              <a:rPr lang="es-ES" sz="1400" u="sng" dirty="0">
                <a:solidFill>
                  <a:srgbClr val="0000FF"/>
                </a:solidFill>
                <a:effectLst/>
                <a:latin typeface="Comic Sans MS"/>
                <a:ea typeface="Calibri"/>
                <a:cs typeface="Times New Roman"/>
                <a:hlinkClick r:id="rId6"/>
              </a:rPr>
              <a:t>https://www.youtube.com/watch?v=0HKcx2UG6dE</a:t>
            </a:r>
            <a:endParaRPr lang="es-CL" dirty="0">
              <a:effectLst/>
              <a:ea typeface="Calibri"/>
              <a:cs typeface="Times New Roman"/>
            </a:endParaRPr>
          </a:p>
          <a:p>
            <a:pPr algn="ctr">
              <a:spcAft>
                <a:spcPts val="0"/>
              </a:spcAft>
            </a:pPr>
            <a:r>
              <a:rPr lang="es-ES" sz="1400" dirty="0">
                <a:effectLst/>
                <a:latin typeface="Comic Sans MS"/>
                <a:ea typeface="Calibri"/>
                <a:cs typeface="Times New Roman"/>
              </a:rPr>
              <a:t>División de forma pictórica utilizando bloques de base 10: </a:t>
            </a:r>
            <a:r>
              <a:rPr lang="es-ES" sz="1400" u="sng" dirty="0">
                <a:solidFill>
                  <a:srgbClr val="0000FF"/>
                </a:solidFill>
                <a:effectLst/>
                <a:latin typeface="Comic Sans MS"/>
                <a:ea typeface="Calibri"/>
                <a:cs typeface="Times New Roman"/>
                <a:hlinkClick r:id="rId7"/>
              </a:rPr>
              <a:t>https://</a:t>
            </a:r>
            <a:r>
              <a:rPr lang="es-ES" sz="1400" u="sng" dirty="0" smtClean="0">
                <a:solidFill>
                  <a:srgbClr val="0000FF"/>
                </a:solidFill>
                <a:effectLst/>
                <a:latin typeface="Comic Sans MS"/>
                <a:ea typeface="Calibri"/>
                <a:cs typeface="Times New Roman"/>
                <a:hlinkClick r:id="rId7"/>
              </a:rPr>
              <a:t>www.youtube.com/watch?v</a:t>
            </a:r>
            <a:r>
              <a:rPr lang="es-ES" sz="1400" u="sng" dirty="0">
                <a:solidFill>
                  <a:srgbClr val="0000FF"/>
                </a:solidFill>
                <a:effectLst/>
                <a:latin typeface="Comic Sans MS"/>
                <a:ea typeface="Calibri"/>
                <a:cs typeface="Times New Roman"/>
                <a:hlinkClick r:id="rId7"/>
              </a:rPr>
              <a:t>=-m4OfiQPL4Y</a:t>
            </a:r>
            <a:r>
              <a:rPr lang="es-ES" sz="1400" dirty="0">
                <a:effectLst/>
                <a:latin typeface="Comic Sans MS"/>
                <a:ea typeface="Calibri"/>
                <a:cs typeface="Times New Roman"/>
              </a:rPr>
              <a:t> </a:t>
            </a:r>
            <a:endParaRPr lang="es-CL" dirty="0">
              <a:effectLst/>
              <a:ea typeface="Calibri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s-ES" dirty="0">
                <a:effectLst/>
                <a:ea typeface="Calibri"/>
                <a:cs typeface="Times New Roman"/>
              </a:rPr>
              <a:t> </a:t>
            </a:r>
            <a:endParaRPr lang="es-CL" dirty="0">
              <a:effectLst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498638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69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Llamada de nube"/>
          <p:cNvSpPr/>
          <p:nvPr/>
        </p:nvSpPr>
        <p:spPr>
          <a:xfrm>
            <a:off x="0" y="0"/>
            <a:ext cx="8244408" cy="2996952"/>
          </a:xfrm>
          <a:prstGeom prst="cloudCallout">
            <a:avLst>
              <a:gd name="adj1" fmla="val 19830"/>
              <a:gd name="adj2" fmla="val 69846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sz="2000" b="1" dirty="0" smtClean="0">
                <a:latin typeface="Comic Sans MS" pitchFamily="66" charset="0"/>
              </a:rPr>
              <a:t>ACTIVIDAD</a:t>
            </a:r>
            <a:r>
              <a:rPr lang="es-CL" sz="2000" dirty="0" smtClean="0">
                <a:latin typeface="Comic Sans MS" pitchFamily="66" charset="0"/>
              </a:rPr>
              <a:t>: Realiza los ejercicios de división planteados en la </a:t>
            </a:r>
            <a:r>
              <a:rPr lang="es-CL" sz="2000" b="1" dirty="0" smtClean="0">
                <a:latin typeface="Comic Sans MS" pitchFamily="66" charset="0"/>
              </a:rPr>
              <a:t>actividad 3</a:t>
            </a:r>
            <a:r>
              <a:rPr lang="es-CL" sz="2000" dirty="0" smtClean="0">
                <a:latin typeface="Comic Sans MS" pitchFamily="66" charset="0"/>
              </a:rPr>
              <a:t> de la </a:t>
            </a:r>
            <a:r>
              <a:rPr lang="es-CL" sz="2000" b="1" dirty="0" smtClean="0">
                <a:latin typeface="Comic Sans MS" pitchFamily="66" charset="0"/>
              </a:rPr>
              <a:t>página 52</a:t>
            </a:r>
            <a:r>
              <a:rPr lang="es-CL" sz="2000" dirty="0" smtClean="0">
                <a:latin typeface="Comic Sans MS" pitchFamily="66" charset="0"/>
              </a:rPr>
              <a:t>.</a:t>
            </a:r>
          </a:p>
          <a:p>
            <a:pPr algn="ctr"/>
            <a:r>
              <a:rPr lang="es-CL" sz="2000" dirty="0">
                <a:latin typeface="Comic Sans MS" pitchFamily="66" charset="0"/>
              </a:rPr>
              <a:t>L</a:t>
            </a:r>
            <a:r>
              <a:rPr lang="es-CL" sz="2000" dirty="0" smtClean="0">
                <a:latin typeface="Comic Sans MS" pitchFamily="66" charset="0"/>
              </a:rPr>
              <a:t>uego realiza los problemas planteados en la </a:t>
            </a:r>
            <a:r>
              <a:rPr lang="es-CL" sz="2000" b="1" dirty="0" smtClean="0">
                <a:latin typeface="Comic Sans MS" pitchFamily="66" charset="0"/>
              </a:rPr>
              <a:t>actividad 7</a:t>
            </a:r>
            <a:r>
              <a:rPr lang="es-CL" sz="2000" dirty="0" smtClean="0">
                <a:latin typeface="Comic Sans MS" pitchFamily="66" charset="0"/>
              </a:rPr>
              <a:t>, de la </a:t>
            </a:r>
            <a:r>
              <a:rPr lang="es-CL" sz="2000" b="1" dirty="0" smtClean="0">
                <a:latin typeface="Comic Sans MS" pitchFamily="66" charset="0"/>
              </a:rPr>
              <a:t>página 53 </a:t>
            </a:r>
            <a:r>
              <a:rPr lang="es-CL" sz="2000" dirty="0" smtClean="0">
                <a:latin typeface="Comic Sans MS" pitchFamily="66" charset="0"/>
              </a:rPr>
              <a:t>del texto del estudiante (libro gordito). Puedes realizarla en tu cuaderno.</a:t>
            </a:r>
            <a:endParaRPr lang="es-CL" sz="1400" i="1" dirty="0">
              <a:latin typeface="Comic Sans MS" pitchFamily="66" charset="0"/>
            </a:endParaRPr>
          </a:p>
        </p:txBody>
      </p:sp>
      <p:pic>
        <p:nvPicPr>
          <p:cNvPr id="1028" name="Picture 4" descr="plagio y autoplagio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8701" y="3356992"/>
            <a:ext cx="4216080" cy="324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My_AudioRecord[3]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5616" y="3733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5545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1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1138</TotalTime>
  <Words>545</Words>
  <Application>Microsoft Office PowerPoint</Application>
  <PresentationFormat>Presentación en pantalla (4:3)</PresentationFormat>
  <Paragraphs>91</Paragraphs>
  <Slides>11</Slides>
  <Notes>1</Notes>
  <HiddenSlides>0</HiddenSlides>
  <MMClips>8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11</vt:i4>
      </vt:variant>
    </vt:vector>
  </HeadingPairs>
  <TitlesOfParts>
    <vt:vector size="12" baseType="lpstr">
      <vt:lpstr>Tema de Office</vt:lpstr>
      <vt:lpstr>                                                                                        PLANIFICACIÓN PARA EL AUTOAPRENDIZAJE SEMANA 12 DEL    15  DE JUNIO AL    19  DE JUNIO 2020 </vt:lpstr>
      <vt:lpstr>Presentación de PowerPoint</vt:lpstr>
      <vt:lpstr>Para comenzar:</vt:lpstr>
      <vt:lpstr>PROBLEMA DEL DÍA</vt:lpstr>
      <vt:lpstr>Para comenzar la clase y activar tus conocimientos, responde en forma oral, las siguientes preguntas:</vt:lpstr>
      <vt:lpstr>Presentación de PowerPoint</vt:lpstr>
      <vt:lpstr>Presentación de PowerPoint</vt:lpstr>
      <vt:lpstr>Presentación de PowerPoint</vt:lpstr>
      <vt:lpstr>Presentación de PowerPoint</vt:lpstr>
      <vt:lpstr>Ticket de salida</vt:lpstr>
      <vt:lpstr>Ticket de salida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Equipo Jean Piaget</dc:creator>
  <cp:lastModifiedBy>Colegio Jean Piaget</cp:lastModifiedBy>
  <cp:revision>74</cp:revision>
  <dcterms:created xsi:type="dcterms:W3CDTF">2020-05-18T01:13:33Z</dcterms:created>
  <dcterms:modified xsi:type="dcterms:W3CDTF">2020-06-12T16:06:03Z</dcterms:modified>
</cp:coreProperties>
</file>