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99" r:id="rId4"/>
    <p:sldId id="277" r:id="rId5"/>
    <p:sldId id="265" r:id="rId6"/>
    <p:sldId id="294" r:id="rId7"/>
    <p:sldId id="296" r:id="rId8"/>
    <p:sldId id="301" r:id="rId9"/>
    <p:sldId id="302" r:id="rId10"/>
    <p:sldId id="303" r:id="rId11"/>
    <p:sldId id="295" r:id="rId12"/>
    <p:sldId id="298" r:id="rId13"/>
    <p:sldId id="284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99"/>
    <a:srgbClr val="99CCFF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>
        <p:scale>
          <a:sx n="80" d="100"/>
          <a:sy n="80" d="100"/>
        </p:scale>
        <p:origin x="-108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74012-0956-447F-98F9-1B273017D676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31D3F-1F24-4B6B-B3A6-F37A237DA7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589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1D3F-1F24-4B6B-B3A6-F37A237DA77F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330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010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0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402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096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43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1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228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66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911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521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480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984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C2POciTbP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hyperlink" Target="https://youtu.be/EwyMJysUT9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docs.google.com/forms/d/e/1FAIpQLSdgTAXPVyk543Ohz0GGTr6fstSQrBmrMfNi5t4soIm6mZdVJQ/viewfor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constanza.barrios@colegio-jenpiaget.c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onstanza.barrios@colegio-jeanpiaget.c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audio" Target="../media/media4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s-CL" sz="1600" dirty="0" smtClean="0"/>
              <a:t>                                                                                    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PLANIFICACIÓN PARA EL </a:t>
            </a:r>
            <a:r>
              <a:rPr lang="es-CL" sz="2000" b="1" u="sng" dirty="0" smtClean="0"/>
              <a:t>AUTOAPRENDIZAJE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SEMANA </a:t>
            </a:r>
            <a:r>
              <a:rPr lang="es-CL" sz="2000" b="1" u="sng" dirty="0" smtClean="0"/>
              <a:t>13  DEL    22 DE JUNIO AL    26 DE JUNIO 2020</a:t>
            </a:r>
            <a:r>
              <a:rPr lang="es-CL" sz="2000" dirty="0"/>
              <a:t/>
            </a:r>
            <a:br>
              <a:rPr lang="es-CL" sz="2000" dirty="0"/>
            </a:br>
            <a:endParaRPr lang="es-CL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005789"/>
              </p:ext>
            </p:extLst>
          </p:nvPr>
        </p:nvGraphicFramePr>
        <p:xfrm>
          <a:off x="323528" y="1916833"/>
          <a:ext cx="8208912" cy="4653338"/>
        </p:xfrm>
        <a:graphic>
          <a:graphicData uri="http://schemas.openxmlformats.org/drawingml/2006/table">
            <a:tbl>
              <a:tblPr/>
              <a:tblGrid>
                <a:gridCol w="2357747"/>
                <a:gridCol w="5851165"/>
              </a:tblGrid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TÍTULO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Unidad 1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ASIGNATURA/CURSO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MATEMÁTICA </a:t>
                      </a:r>
                      <a:r>
                        <a:rPr lang="es-CL" sz="1200" dirty="0" smtClean="0">
                          <a:effectLst/>
                          <a:latin typeface="Calibri"/>
                        </a:rPr>
                        <a:t>4° 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BÁSICO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 PROFESORA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Constanza </a:t>
                      </a:r>
                      <a:r>
                        <a:rPr lang="es-CL" sz="1200" dirty="0" err="1">
                          <a:effectLst/>
                          <a:latin typeface="Calibri"/>
                        </a:rPr>
                        <a:t>Estefani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 Barrios Valenzuela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CONTENIDO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Multiplicaciones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y Divisiones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OBJETIVO DE APRENDIZAJE DE LA UNIDAD 1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(OA 5) Demostrar que comprende la multiplicación de números de tres dígitos por números de un dígito: usando estrategias con o sin material concreto;  utilizando las tablas de multiplicación; estimando productos;  usando la propiedad distributiva de la multiplicación respecto de la suma; aplicando el algoritmo de la multiplicación; resolviendo problemas rutinarios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(OA 6) Demostrar que comprenden la división con dividendos de dos dígitos y divisores de un dígito: usando estrategias para dividir, con o sin material concreto; utilizando la relación que existe entre la división y la multiplicación; estimando el cociente; aplicando la estrategia por descomposición del dividendo; aplicando el algoritmo de la división.</a:t>
                      </a:r>
                      <a:endParaRPr lang="es-CL" sz="1000" b="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OBJETIVO DE LA CLASE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baseline="0" dirty="0" smtClean="0">
                          <a:effectLst/>
                          <a:latin typeface="+mn-lt"/>
                        </a:rPr>
                        <a:t>Reforzar  a través de ejercicios de multiplicaciones y divisiones , centrándonos en el algoritmo abreviado.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L" sz="1200" baseline="0" dirty="0" smtClean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MOTIVACIÓN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DESAFÍO: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Problema del día</a:t>
                      </a:r>
                      <a:r>
                        <a:rPr lang="es-CL" sz="1200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EQUIPO~1\AppData\Local\Temp\ksohtml8800\w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325"/>
            <a:ext cx="45910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13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180952" y="368718"/>
            <a:ext cx="4536504" cy="14224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omic Sans MS" pitchFamily="66" charset="0"/>
              </a:rPr>
              <a:t>Observa el siguiente video explicativo realizado por la profesora acerca de estrategias para resolver divisiones y multiplicaciones</a:t>
            </a:r>
            <a:endParaRPr lang="es-CL" dirty="0">
              <a:latin typeface="Comic Sans MS" pitchFamily="66" charset="0"/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3729124" y="2060848"/>
            <a:ext cx="144016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180952" y="3429000"/>
            <a:ext cx="4783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Comic Sans MS" pitchFamily="66" charset="0"/>
                <a:hlinkClick r:id="rId3"/>
              </a:rPr>
              <a:t>https://</a:t>
            </a:r>
            <a:r>
              <a:rPr lang="es-CL" sz="2400" dirty="0" smtClean="0">
                <a:latin typeface="Comic Sans MS" pitchFamily="66" charset="0"/>
                <a:hlinkClick r:id="rId3"/>
              </a:rPr>
              <a:t>youtu.be/wC2POciTbPo</a:t>
            </a:r>
            <a:r>
              <a:rPr lang="es-CL" sz="2400" dirty="0" smtClean="0">
                <a:latin typeface="Comic Sans MS" pitchFamily="66" charset="0"/>
              </a:rPr>
              <a:t> </a:t>
            </a:r>
            <a:endParaRPr lang="es-CL" sz="2400" dirty="0">
              <a:latin typeface="Comic Sans MS" pitchFamily="66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180952" y="4155680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latin typeface="Comic Sans MS" pitchFamily="66" charset="0"/>
                <a:hlinkClick r:id="rId4"/>
              </a:rPr>
              <a:t>https://</a:t>
            </a:r>
            <a:r>
              <a:rPr lang="es-CL" sz="2400" dirty="0" smtClean="0">
                <a:latin typeface="Comic Sans MS" pitchFamily="66" charset="0"/>
                <a:hlinkClick r:id="rId4"/>
              </a:rPr>
              <a:t>youtu.be/EwyMJysUT9k</a:t>
            </a:r>
            <a:r>
              <a:rPr lang="es-CL" sz="2400" dirty="0" smtClean="0">
                <a:latin typeface="Comic Sans MS" pitchFamily="66" charset="0"/>
              </a:rPr>
              <a:t> 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7174" name="Picture 6" descr="Cómo Insertar o Poner un GIF ANIMADO en PowerPoint - Guía Completa ...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90320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nube"/>
          <p:cNvSpPr/>
          <p:nvPr/>
        </p:nvSpPr>
        <p:spPr>
          <a:xfrm>
            <a:off x="0" y="1498476"/>
            <a:ext cx="7020272" cy="2218556"/>
          </a:xfrm>
          <a:prstGeom prst="cloudCallout">
            <a:avLst>
              <a:gd name="adj1" fmla="val 33217"/>
              <a:gd name="adj2" fmla="val 778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latin typeface="Comic Sans MS" pitchFamily="66" charset="0"/>
              </a:rPr>
              <a:t>Realiza los ejercicios de la </a:t>
            </a:r>
            <a:r>
              <a:rPr lang="es-CL" sz="2000" b="1" dirty="0" smtClean="0">
                <a:latin typeface="Comic Sans MS" pitchFamily="66" charset="0"/>
              </a:rPr>
              <a:t>página 35 y de la página 40 del cuaderno de trabajo de matemática (libro delgado)</a:t>
            </a:r>
            <a:r>
              <a:rPr lang="es-CL" sz="2000" dirty="0" smtClean="0">
                <a:latin typeface="Comic Sans MS" pitchFamily="66" charset="0"/>
              </a:rPr>
              <a:t>.</a:t>
            </a:r>
          </a:p>
        </p:txBody>
      </p:sp>
      <p:pic>
        <p:nvPicPr>
          <p:cNvPr id="3" name="My_AudioRecord[27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4149080"/>
            <a:ext cx="609600" cy="609600"/>
          </a:xfrm>
          <a:prstGeom prst="rect">
            <a:avLst/>
          </a:prstGeom>
        </p:spPr>
      </p:pic>
      <p:pic>
        <p:nvPicPr>
          <p:cNvPr id="11266" name="Picture 2" descr="ACTIVIDAD 4 - DESARROLLO FÍSICO Y SALUD ABM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179512"/>
            <a:ext cx="7080721" cy="39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todologia de Estudio - Telecomunicaciones y Sistemas J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9180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616901" y="121097"/>
            <a:ext cx="3798168" cy="630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50473" y="62593"/>
            <a:ext cx="6131024" cy="70609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pic>
        <p:nvPicPr>
          <p:cNvPr id="2056" name="Picture 8" descr="Ventanas | juegos-y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4077072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Llamada de flecha hacia abajo"/>
          <p:cNvSpPr/>
          <p:nvPr/>
        </p:nvSpPr>
        <p:spPr>
          <a:xfrm>
            <a:off x="2319741" y="974405"/>
            <a:ext cx="4392488" cy="151216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Responde ticket de salida en el siguiente link</a:t>
            </a:r>
            <a:endParaRPr lang="es-CL" dirty="0"/>
          </a:p>
        </p:txBody>
      </p:sp>
      <p:sp>
        <p:nvSpPr>
          <p:cNvPr id="8" name="7 Llamada ovalada"/>
          <p:cNvSpPr/>
          <p:nvPr/>
        </p:nvSpPr>
        <p:spPr>
          <a:xfrm>
            <a:off x="3410891" y="3470690"/>
            <a:ext cx="5434191" cy="3270677"/>
          </a:xfrm>
          <a:prstGeom prst="wedgeEllipseCallout">
            <a:avLst>
              <a:gd name="adj1" fmla="val -68323"/>
              <a:gd name="adj2" fmla="val 20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Importante: al ingresar al link se envía automáticamente tu ticket de salida, no es necesario sacar foto.</a:t>
            </a:r>
          </a:p>
          <a:p>
            <a:pPr algn="ctr"/>
            <a:endParaRPr lang="es-CL" sz="2000" b="1" dirty="0" smtClean="0"/>
          </a:p>
          <a:p>
            <a:pPr algn="ctr"/>
            <a:r>
              <a:rPr lang="es-CL" b="1" i="1" dirty="0" smtClean="0"/>
              <a:t>Si no puedes responder tu ticket de salida de forma online copia </a:t>
            </a:r>
            <a:r>
              <a:rPr lang="es-CL" sz="1600" i="1" dirty="0" smtClean="0"/>
              <a:t>en tu cuaderno la pregunta y  la respuesta y luego envías un foto.</a:t>
            </a:r>
          </a:p>
          <a:p>
            <a:pPr algn="ctr"/>
            <a:r>
              <a:rPr lang="es-CL" b="1" i="1" dirty="0" smtClean="0"/>
              <a:t>Revisa la siguiente presentación</a:t>
            </a:r>
            <a:endParaRPr lang="es-CL" b="1" i="1" dirty="0"/>
          </a:p>
        </p:txBody>
      </p:sp>
      <p:sp>
        <p:nvSpPr>
          <p:cNvPr id="9" name="8 Flecha abajo"/>
          <p:cNvSpPr/>
          <p:nvPr/>
        </p:nvSpPr>
        <p:spPr>
          <a:xfrm>
            <a:off x="5724128" y="6381328"/>
            <a:ext cx="864096" cy="3600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My_AudioRec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768547"/>
            <a:ext cx="609600" cy="6096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678667" y="264416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hlinkClick r:id="rId6"/>
              </a:rPr>
              <a:t>https://docs.google.com/forms/d/e/1FAIpQLSdgTAXPVyk543Ohz0GGTr6fstSQrBmrMfNi5t4soIm6mZdVJQ/viewform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0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11560" y="55057"/>
            <a:ext cx="6131024" cy="493623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8264" y="54109"/>
            <a:ext cx="1944216" cy="17105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Envía una foto de este ticket respondido (</a:t>
            </a:r>
            <a:r>
              <a:rPr lang="es-CL" sz="1200" b="1" dirty="0">
                <a:solidFill>
                  <a:schemeClr val="tx1"/>
                </a:solidFill>
              </a:rPr>
              <a:t>puedes responder lo en tu cuaderno</a:t>
            </a:r>
            <a:r>
              <a:rPr lang="es-CL" sz="1200" dirty="0">
                <a:solidFill>
                  <a:schemeClr val="tx1"/>
                </a:solidFill>
              </a:rPr>
              <a:t>) al correo: </a:t>
            </a:r>
            <a:r>
              <a:rPr lang="es-CL" sz="1200" dirty="0">
                <a:solidFill>
                  <a:schemeClr val="tx1"/>
                </a:solidFill>
                <a:hlinkClick r:id="rId2"/>
              </a:rPr>
              <a:t>constanza.barrios@colegio-jenpiaget.cl</a:t>
            </a:r>
            <a:r>
              <a:rPr lang="es-CL" sz="1200" dirty="0">
                <a:solidFill>
                  <a:schemeClr val="tx1"/>
                </a:solidFill>
              </a:rPr>
              <a:t> o al celular: +56945834458</a:t>
            </a:r>
          </a:p>
        </p:txBody>
      </p:sp>
      <p:sp>
        <p:nvSpPr>
          <p:cNvPr id="3" name="2 Explosión 2"/>
          <p:cNvSpPr/>
          <p:nvPr/>
        </p:nvSpPr>
        <p:spPr>
          <a:xfrm rot="20972634">
            <a:off x="251258" y="4872725"/>
            <a:ext cx="4134869" cy="13968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tx1"/>
                </a:solidFill>
              </a:rPr>
              <a:t>Sólo hacer si no tiene acceso al ticket  de salida online</a:t>
            </a:r>
            <a:endParaRPr lang="es-CL" sz="14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t="14926" r="27729" b="18288"/>
          <a:stretch/>
        </p:blipFill>
        <p:spPr bwMode="auto">
          <a:xfrm>
            <a:off x="158842" y="886785"/>
            <a:ext cx="4212023" cy="346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3" t="13579" r="28077" b="19636"/>
          <a:stretch/>
        </p:blipFill>
        <p:spPr bwMode="auto">
          <a:xfrm>
            <a:off x="4478543" y="1916831"/>
            <a:ext cx="4541093" cy="38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3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504849"/>
              </p:ext>
            </p:extLst>
          </p:nvPr>
        </p:nvGraphicFramePr>
        <p:xfrm>
          <a:off x="457200" y="1600200"/>
          <a:ext cx="8147248" cy="3563166"/>
        </p:xfrm>
        <a:graphic>
          <a:graphicData uri="http://schemas.openxmlformats.org/drawingml/2006/table">
            <a:tbl>
              <a:tblPr/>
              <a:tblGrid>
                <a:gridCol w="2340036"/>
                <a:gridCol w="5807212"/>
              </a:tblGrid>
              <a:tr h="179834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ACTIVIDAD(ES) Y RECURSOS PEDAGÓGICOS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u="sng" dirty="0" smtClean="0">
                          <a:effectLst/>
                          <a:latin typeface="+mn-lt"/>
                        </a:rPr>
                        <a:t>Actividades: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Problema del día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Preguntas de inicio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Recordar algunos conceptos importantes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Observan videos explicativos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Realizan ejercicios relacionados con el contenido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u="sng" dirty="0" smtClean="0">
                          <a:effectLst/>
                          <a:latin typeface="+mn-lt"/>
                        </a:rPr>
                        <a:t>Recursos: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Guía en forma digital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Cuaderno de la asignatura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Lápiz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Goma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Acceso a video explicativo.</a:t>
                      </a:r>
                      <a:endParaRPr lang="es-CL" sz="1200" b="0" u="none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EVALUACIÓN</a:t>
                      </a:r>
                      <a:endParaRPr lang="es-CL" sz="120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 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EVALUACIÓN FORMATIVA (ticket de salida)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ESTE MÓDULO DEBE SER ENVIADO AL SIGUIENTE CORREO ELECTRÓNICO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Enviando fotografía del TICKET DE SALIDA a: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Celular (</a:t>
                      </a:r>
                      <a:r>
                        <a:rPr lang="es-CL" sz="1200" dirty="0" err="1" smtClean="0">
                          <a:effectLst/>
                          <a:latin typeface="+mn-lt"/>
                        </a:rPr>
                        <a:t>whatssap</a:t>
                      </a:r>
                      <a:r>
                        <a:rPr lang="es-CL" sz="1200" dirty="0" smtClean="0">
                          <a:effectLst/>
                          <a:latin typeface="+mn-lt"/>
                        </a:rPr>
                        <a:t>): +56945834458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smtClean="0">
                          <a:effectLst/>
                          <a:latin typeface="+mn-lt"/>
                        </a:rPr>
                        <a:t>Correo electrónico: </a:t>
                      </a:r>
                      <a:r>
                        <a:rPr lang="es-CL" sz="1200" smtClean="0">
                          <a:effectLst/>
                          <a:latin typeface="+mn-lt"/>
                          <a:hlinkClick r:id="rId2"/>
                        </a:rPr>
                        <a:t>Constanza.barrios@colegio-jeanpiaget.cl</a:t>
                      </a:r>
                      <a:r>
                        <a:rPr lang="es-CL" sz="120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EQUIPO~1\AppData\Local\Temp\ksohtml8800\wp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35893"/>
            <a:ext cx="45910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843808" y="406522"/>
            <a:ext cx="3744416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" y="159058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dirty="0" smtClean="0">
                <a:latin typeface="Comic Sans MS" pitchFamily="66" charset="0"/>
              </a:rPr>
              <a:t>Para comenzar:</a:t>
            </a:r>
            <a:endParaRPr lang="es-CL" sz="36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11660" y="1750839"/>
            <a:ext cx="7236804" cy="2902297"/>
          </a:xfrm>
        </p:spPr>
        <p:txBody>
          <a:bodyPr>
            <a:noAutofit/>
          </a:bodyPr>
          <a:lstStyle/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Recuerda que no es necesario imprimir este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power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point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Te sugiero descargar en tu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tablet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, PC o celular la aplicación WPS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Oficce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, que permite escuchar los audios sin problema.</a:t>
            </a:r>
          </a:p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Recuerda que tu reporte es el ticket de salida, las otras actividades deben quedar registradas en el cuaderno o el libro.</a:t>
            </a:r>
            <a:endParaRPr lang="es-CL" sz="2000" dirty="0">
              <a:solidFill>
                <a:srgbClr val="0070C0"/>
              </a:solidFill>
              <a:latin typeface="Comic Sans MS" pitchFamily="66" charset="0"/>
            </a:endParaRPr>
          </a:p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Puedes tomar apuntes en tu cuaderno de matemáticas.</a:t>
            </a:r>
            <a:endParaRPr lang="es-CL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My_AudioRecord[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406522"/>
            <a:ext cx="609600" cy="609600"/>
          </a:xfrm>
          <a:prstGeom prst="rect">
            <a:avLst/>
          </a:prstGeom>
        </p:spPr>
      </p:pic>
      <p:pic>
        <p:nvPicPr>
          <p:cNvPr id="1028" name="Picture 4" descr="Liceo 2 La Paz: CAMBIO DE FECHAS DE EXÁMEN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21" y="290332"/>
            <a:ext cx="2187159" cy="12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n de Eitana en BIENVENIDOS (con imágenes) | Frases de meses ..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80" y="4437112"/>
            <a:ext cx="57054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775"/>
            <a:ext cx="91440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31101"/>
            <a:ext cx="8229600" cy="1143000"/>
          </a:xfrm>
        </p:spPr>
        <p:txBody>
          <a:bodyPr/>
          <a:lstStyle/>
          <a:p>
            <a:r>
              <a:rPr lang="es-CL" dirty="0" smtClean="0">
                <a:latin typeface="Comic Sans MS" pitchFamily="66" charset="0"/>
              </a:rPr>
              <a:t>PROBLEMA DEL DÍA</a:t>
            </a:r>
            <a:endParaRPr lang="es-CL" dirty="0">
              <a:latin typeface="Comic Sans MS" pitchFamily="66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2068114" y="2780928"/>
            <a:ext cx="6245751" cy="2263018"/>
            <a:chOff x="1462" y="658"/>
            <a:chExt cx="10067" cy="2125"/>
          </a:xfrm>
        </p:grpSpPr>
        <p:sp>
          <p:nvSpPr>
            <p:cNvPr id="8" name="AutoShape 10"/>
            <p:cNvSpPr>
              <a:spLocks/>
            </p:cNvSpPr>
            <p:nvPr/>
          </p:nvSpPr>
          <p:spPr bwMode="auto">
            <a:xfrm>
              <a:off x="1484" y="680"/>
              <a:ext cx="10024" cy="2"/>
            </a:xfrm>
            <a:custGeom>
              <a:avLst/>
              <a:gdLst>
                <a:gd name="T0" fmla="+- 0 1485 1485"/>
                <a:gd name="T1" fmla="*/ T0 w 10024"/>
                <a:gd name="T2" fmla="+- 0 5282 1485"/>
                <a:gd name="T3" fmla="*/ T2 w 10024"/>
                <a:gd name="T4" fmla="+- 0 5325 1485"/>
                <a:gd name="T5" fmla="*/ T4 w 10024"/>
                <a:gd name="T6" fmla="+- 0 11508 1485"/>
                <a:gd name="T7" fmla="*/ T6 w 1002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</a:cxnLst>
              <a:rect l="0" t="0" r="r" b="b"/>
              <a:pathLst>
                <a:path w="10024">
                  <a:moveTo>
                    <a:pt x="0" y="0"/>
                  </a:moveTo>
                  <a:lnTo>
                    <a:pt x="3797" y="0"/>
                  </a:lnTo>
                  <a:moveTo>
                    <a:pt x="3840" y="0"/>
                  </a:moveTo>
                  <a:lnTo>
                    <a:pt x="10023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303" y="658"/>
              <a:ext cx="0" cy="146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0" name="AutoShape 8"/>
            <p:cNvSpPr>
              <a:spLocks/>
            </p:cNvSpPr>
            <p:nvPr/>
          </p:nvSpPr>
          <p:spPr bwMode="auto">
            <a:xfrm>
              <a:off x="1484" y="2096"/>
              <a:ext cx="10024" cy="2"/>
            </a:xfrm>
            <a:custGeom>
              <a:avLst/>
              <a:gdLst>
                <a:gd name="T0" fmla="+- 0 1485 1485"/>
                <a:gd name="T1" fmla="*/ T0 w 10024"/>
                <a:gd name="T2" fmla="+- 0 5282 1485"/>
                <a:gd name="T3" fmla="*/ T2 w 10024"/>
                <a:gd name="T4" fmla="+- 0 5325 1485"/>
                <a:gd name="T5" fmla="*/ T4 w 10024"/>
                <a:gd name="T6" fmla="+- 0 11508 1485"/>
                <a:gd name="T7" fmla="*/ T6 w 1002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</a:cxnLst>
              <a:rect l="0" t="0" r="r" b="b"/>
              <a:pathLst>
                <a:path w="10024">
                  <a:moveTo>
                    <a:pt x="0" y="0"/>
                  </a:moveTo>
                  <a:lnTo>
                    <a:pt x="3797" y="0"/>
                  </a:lnTo>
                  <a:moveTo>
                    <a:pt x="3840" y="0"/>
                  </a:moveTo>
                  <a:lnTo>
                    <a:pt x="10023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462" y="660"/>
              <a:ext cx="0" cy="2123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485" y="2761"/>
              <a:ext cx="10023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11529" y="660"/>
              <a:ext cx="0" cy="2123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72" y="2127"/>
              <a:ext cx="1170" cy="27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Respuesta: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413" y="707"/>
              <a:ext cx="1241" cy="27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Operatoria: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572" y="707"/>
              <a:ext cx="686" cy="27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Datos: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811866" y="1412776"/>
            <a:ext cx="8352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dirty="0">
                <a:latin typeface="Comic Sans MS" pitchFamily="66" charset="0"/>
              </a:rPr>
              <a:t>“María compra 6 cajas de bombones, si en cada caja hay 12 bombones. ¿Cuántos bombones tiene en total?”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131840" y="908720"/>
            <a:ext cx="406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i="1" dirty="0" smtClean="0">
                <a:latin typeface="Comic Sans MS" pitchFamily="66" charset="0"/>
              </a:rPr>
              <a:t>Resuélvelo en tu cuaderno</a:t>
            </a:r>
            <a:endParaRPr lang="es-CL" sz="1600" i="1" dirty="0">
              <a:latin typeface="Comic Sans MS" pitchFamily="66" charset="0"/>
            </a:endParaRPr>
          </a:p>
        </p:txBody>
      </p:sp>
      <p:pic>
        <p:nvPicPr>
          <p:cNvPr id="7170" name="Picture 2" descr="disney gif animado - Buscar con Google (con imágenes) | Dibujo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60" y="5209969"/>
            <a:ext cx="1150092" cy="16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3995936" y="558924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12+ 12+ 12+ 12+ 12+12</a:t>
            </a:r>
            <a:endParaRPr lang="es-CL" dirty="0"/>
          </a:p>
        </p:txBody>
      </p:sp>
      <p:sp>
        <p:nvSpPr>
          <p:cNvPr id="18" name="17 Flecha izquierda"/>
          <p:cNvSpPr/>
          <p:nvPr/>
        </p:nvSpPr>
        <p:spPr>
          <a:xfrm>
            <a:off x="6588224" y="5373216"/>
            <a:ext cx="1872208" cy="10081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omic Sans MS" pitchFamily="66" charset="0"/>
              </a:rPr>
              <a:t>PISTA</a:t>
            </a:r>
            <a:endParaRPr lang="es-CL" b="1" dirty="0">
              <a:latin typeface="Comic Sans MS" pitchFamily="66" charset="0"/>
            </a:endParaRPr>
          </a:p>
        </p:txBody>
      </p:sp>
      <p:pic>
        <p:nvPicPr>
          <p:cNvPr id="20" name="My_AudioRecord[19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1198" y="607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776"/>
            <a:ext cx="91440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908720"/>
            <a:ext cx="6408712" cy="1008112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omic Sans MS" pitchFamily="66" charset="0"/>
              </a:rPr>
              <a:t>Para comenzar la clase y activar tus conocimientos, responde en </a:t>
            </a:r>
            <a:r>
              <a:rPr lang="es-CL" sz="2000" b="1" dirty="0" smtClean="0">
                <a:latin typeface="Comic Sans MS" pitchFamily="66" charset="0"/>
              </a:rPr>
              <a:t>forma oral</a:t>
            </a:r>
            <a:r>
              <a:rPr lang="es-CL" sz="2000" dirty="0" smtClean="0">
                <a:latin typeface="Comic Sans MS" pitchFamily="66" charset="0"/>
              </a:rPr>
              <a:t>, las siguientes preguntas:</a:t>
            </a:r>
            <a:endParaRPr lang="es-CL" sz="2000" dirty="0">
              <a:latin typeface="Comic Sans MS" pitchFamily="66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1619672" y="116632"/>
            <a:ext cx="6984776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latin typeface="Comic Sans MS" pitchFamily="66" charset="0"/>
              </a:rPr>
              <a:t>ACTIVANDO NUESTROS CONOCIMIENTOS</a:t>
            </a:r>
            <a:endParaRPr lang="es-CL" sz="1600" b="1" dirty="0">
              <a:latin typeface="Comic Sans MS" pitchFamily="66" charset="0"/>
            </a:endParaRPr>
          </a:p>
        </p:txBody>
      </p:sp>
      <p:pic>
        <p:nvPicPr>
          <p:cNvPr id="2052" name="Picture 4" descr="▷ Snoopy: Imágenes Animadas, Gifs y Animaciones ¡100% GRATIS!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87023"/>
            <a:ext cx="1185885" cy="11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y_AudioRecord[2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5663421"/>
            <a:ext cx="609600" cy="609600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1835696" y="2492896"/>
            <a:ext cx="6120680" cy="221384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¿Recuerdas qué es el cociente?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¿Recuerdas qué es el producto?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Cuando hablamos de «resto» ¿A qué nos referimos»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¿Qué es lo que más te cuesta al multiplicar?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¿Qué es lo que más te cuesta al dividir?</a:t>
            </a:r>
          </a:p>
          <a:p>
            <a:pPr marL="457200" indent="-457200">
              <a:buFont typeface="Arial" pitchFamily="34" charset="0"/>
              <a:buChar char="•"/>
            </a:pPr>
            <a:endParaRPr lang="es-CL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10" name="My_AudioRecord[15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2460" y="5012478"/>
            <a:ext cx="609600" cy="609600"/>
          </a:xfrm>
          <a:prstGeom prst="rect">
            <a:avLst/>
          </a:prstGeom>
        </p:spPr>
      </p:pic>
      <p:pic>
        <p:nvPicPr>
          <p:cNvPr id="12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99818"/>
            <a:ext cx="2450740" cy="29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5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776"/>
            <a:ext cx="91440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763688" y="0"/>
            <a:ext cx="6336704" cy="8424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  <a:latin typeface="Comic Sans MS" pitchFamily="66" charset="0"/>
              </a:rPr>
              <a:t>RECORDEMOS ALGUNAS FORMAS DE MULTIPLICAR</a:t>
            </a:r>
            <a:endParaRPr lang="es-CL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34701" r="25106" b="23508"/>
          <a:stretch/>
        </p:blipFill>
        <p:spPr bwMode="auto">
          <a:xfrm>
            <a:off x="1484106" y="980728"/>
            <a:ext cx="7344816" cy="260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48416" r="25560" b="10122"/>
          <a:stretch/>
        </p:blipFill>
        <p:spPr bwMode="auto">
          <a:xfrm>
            <a:off x="1484105" y="3789040"/>
            <a:ext cx="7464697" cy="262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y_AudioRecord[20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2734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xplosión 1"/>
          <p:cNvSpPr/>
          <p:nvPr/>
        </p:nvSpPr>
        <p:spPr>
          <a:xfrm>
            <a:off x="1578326" y="2708919"/>
            <a:ext cx="5904656" cy="1933823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latin typeface="Comic Sans MS" pitchFamily="66" charset="0"/>
              </a:rPr>
              <a:t>LA DIVISIÓN</a:t>
            </a:r>
            <a:endParaRPr lang="es-CL" sz="2400" b="1" dirty="0">
              <a:latin typeface="Comic Sans MS" pitchFamily="66" charset="0"/>
            </a:endParaRPr>
          </a:p>
        </p:txBody>
      </p:sp>
      <p:sp>
        <p:nvSpPr>
          <p:cNvPr id="6" name="5 Nube"/>
          <p:cNvSpPr/>
          <p:nvPr/>
        </p:nvSpPr>
        <p:spPr>
          <a:xfrm>
            <a:off x="611560" y="214936"/>
            <a:ext cx="3024336" cy="79208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Comic Sans MS" pitchFamily="66" charset="0"/>
              </a:rPr>
              <a:t>RECORDEMOS</a:t>
            </a:r>
            <a:endParaRPr lang="es-CL" b="1" dirty="0">
              <a:latin typeface="Comic Sans MS" pitchFamily="66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650265" y="4642743"/>
            <a:ext cx="188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Reparto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61156" y="465313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Fraccionar 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49245" y="4129241"/>
            <a:ext cx="188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Separar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04068" y="4087861"/>
            <a:ext cx="188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Agrupar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3" name="12 Cerrar llave"/>
          <p:cNvSpPr/>
          <p:nvPr/>
        </p:nvSpPr>
        <p:spPr>
          <a:xfrm rot="5400000">
            <a:off x="4138897" y="1412776"/>
            <a:ext cx="936104" cy="8136904"/>
          </a:xfrm>
          <a:prstGeom prst="rightBrace">
            <a:avLst>
              <a:gd name="adj1" fmla="val 8333"/>
              <a:gd name="adj2" fmla="val 49123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CuadroTexto"/>
          <p:cNvSpPr txBox="1"/>
          <p:nvPr/>
        </p:nvSpPr>
        <p:spPr>
          <a:xfrm>
            <a:off x="3040717" y="6072395"/>
            <a:ext cx="324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s-CL" sz="2800" dirty="0" smtClean="0">
                <a:solidFill>
                  <a:srgbClr val="FF0000"/>
                </a:solidFill>
                <a:latin typeface="Comic Sans MS" pitchFamily="66" charset="0"/>
              </a:rPr>
              <a:t>quitativamente</a:t>
            </a:r>
            <a:endParaRPr lang="es-C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37007" y="2210523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  <a:latin typeface="Comic Sans MS" pitchFamily="66" charset="0"/>
              </a:rPr>
              <a:t>Cociente</a:t>
            </a:r>
            <a:endParaRPr lang="es-CL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14423" y="1948913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  <a:latin typeface="Comic Sans MS" pitchFamily="66" charset="0"/>
              </a:rPr>
              <a:t>Divisor</a:t>
            </a:r>
            <a:endParaRPr lang="es-CL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10113" y="223917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  <a:latin typeface="Comic Sans MS" pitchFamily="66" charset="0"/>
              </a:rPr>
              <a:t>Dividendo</a:t>
            </a:r>
            <a:endParaRPr lang="es-CL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8" name="17 Cerrar llave"/>
          <p:cNvSpPr/>
          <p:nvPr/>
        </p:nvSpPr>
        <p:spPr>
          <a:xfrm rot="16200000">
            <a:off x="4169060" y="-2064371"/>
            <a:ext cx="936104" cy="8136904"/>
          </a:xfrm>
          <a:prstGeom prst="rightBrace">
            <a:avLst>
              <a:gd name="adj1" fmla="val 8333"/>
              <a:gd name="adj2" fmla="val 4912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CuadroTexto"/>
          <p:cNvSpPr txBox="1"/>
          <p:nvPr/>
        </p:nvSpPr>
        <p:spPr>
          <a:xfrm>
            <a:off x="3040717" y="1012808"/>
            <a:ext cx="324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rgbClr val="FF0000"/>
                </a:solidFill>
                <a:latin typeface="Comic Sans MS" pitchFamily="66" charset="0"/>
              </a:rPr>
              <a:t>Sus partes</a:t>
            </a:r>
            <a:endParaRPr lang="es-C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" name="My_AudioRec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1553" y="403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13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18097" r="25211" b="38060"/>
          <a:stretch/>
        </p:blipFill>
        <p:spPr bwMode="auto">
          <a:xfrm>
            <a:off x="1367768" y="1844824"/>
            <a:ext cx="7776231" cy="291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749522" y="421240"/>
            <a:ext cx="6336704" cy="8424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  <a:latin typeface="Comic Sans MS" pitchFamily="66" charset="0"/>
              </a:rPr>
              <a:t>RECORDEMOS ALGUNAS FORMAS DE DIVIDIR</a:t>
            </a:r>
            <a:endParaRPr lang="es-CL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My_AudioRecord[24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1091" y="4794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13"/>
            <a:ext cx="9144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19590" r="25421" b="14179"/>
          <a:stretch/>
        </p:blipFill>
        <p:spPr bwMode="auto">
          <a:xfrm>
            <a:off x="1547664" y="1772816"/>
            <a:ext cx="7360306" cy="415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749522" y="421240"/>
            <a:ext cx="6336704" cy="8424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  <a:latin typeface="Comic Sans MS" pitchFamily="66" charset="0"/>
              </a:rPr>
              <a:t>RECORDEMOS ALGUNAS FORMAS DE DIVIDIR</a:t>
            </a:r>
            <a:endParaRPr lang="es-CL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My_AudioRecord[26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5513" y="5926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621</Words>
  <Application>Microsoft Office PowerPoint</Application>
  <PresentationFormat>Presentación en pantalla (4:3)</PresentationFormat>
  <Paragraphs>91</Paragraphs>
  <Slides>13</Slides>
  <Notes>1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                                                                                        PLANIFICACIÓN PARA EL AUTOAPRENDIZAJE SEMANA 13  DEL    22 DE JUNIO AL    26 DE JUNIO 2020 </vt:lpstr>
      <vt:lpstr>Presentación de PowerPoint</vt:lpstr>
      <vt:lpstr>Para comenzar:</vt:lpstr>
      <vt:lpstr>PROBLEMA DEL DÍA</vt:lpstr>
      <vt:lpstr>Para comenzar la clase y activar tus conocimientos, responde en forma oral, las siguientes preguntas: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Ticket de salida</vt:lpstr>
      <vt:lpstr>Ticket de salida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84</cp:revision>
  <dcterms:created xsi:type="dcterms:W3CDTF">2020-05-18T01:13:33Z</dcterms:created>
  <dcterms:modified xsi:type="dcterms:W3CDTF">2020-06-19T19:58:41Z</dcterms:modified>
</cp:coreProperties>
</file>