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60" r:id="rId7"/>
    <p:sldId id="261" r:id="rId8"/>
    <p:sldId id="259" r:id="rId9"/>
    <p:sldId id="258" r:id="rId10"/>
    <p:sldId id="263" r:id="rId11"/>
    <p:sldId id="306" r:id="rId12"/>
    <p:sldId id="288" r:id="rId13"/>
    <p:sldId id="295" r:id="rId14"/>
    <p:sldId id="307" r:id="rId15"/>
    <p:sldId id="313" r:id="rId16"/>
    <p:sldId id="314" r:id="rId17"/>
    <p:sldId id="316" r:id="rId18"/>
    <p:sldId id="309" r:id="rId19"/>
    <p:sldId id="311" r:id="rId20"/>
    <p:sldId id="275" r:id="rId21"/>
    <p:sldId id="274" r:id="rId22"/>
    <p:sldId id="273" r:id="rId23"/>
    <p:sldId id="315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8" autoAdjust="0"/>
    <p:restoredTop sz="86477" autoAdjust="0"/>
  </p:normalViewPr>
  <p:slideViewPr>
    <p:cSldViewPr>
      <p:cViewPr>
        <p:scale>
          <a:sx n="66" d="100"/>
          <a:sy n="66" d="100"/>
        </p:scale>
        <p:origin x="-153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2DA1-A88D-45FB-BAD3-89C29D98C954}" type="slidenum">
              <a:rPr lang="es-CL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2DA1-A88D-45FB-BAD3-89C29D98C954}" type="slidenum">
              <a:rPr lang="es-CL">
                <a:solidFill>
                  <a:prstClr val="black"/>
                </a:solidFill>
              </a:rPr>
              <a:pPr/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6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11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74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1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71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65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70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9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85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8.gif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9720" y="950674"/>
            <a:ext cx="42711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es-ES_tradnl" sz="1400" b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PLANIFICACIÓN  PARA EL AUTOAPRENDIZAJE</a:t>
            </a:r>
            <a:endParaRPr lang="es-CL" sz="1000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es-ES_tradnl" sz="1400" b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SEMANA 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es-ES_tradnl" sz="1400" b="1" u="sng" dirty="0">
                <a:latin typeface="Arial" pitchFamily="34" charset="0"/>
                <a:cs typeface="Times New Roman" pitchFamily="18" charset="0"/>
              </a:rPr>
              <a:t>CLASE VIRTUAL: </a:t>
            </a:r>
            <a:r>
              <a:rPr lang="es-ES_tradnl" sz="1400" b="1" u="sng" dirty="0" smtClean="0">
                <a:latin typeface="Arial" pitchFamily="34" charset="0"/>
                <a:cs typeface="Times New Roman" pitchFamily="18" charset="0"/>
              </a:rPr>
              <a:t>LUNES 27  </a:t>
            </a:r>
            <a:r>
              <a:rPr lang="es-ES_tradnl" sz="1400" b="1" u="sng" dirty="0">
                <a:latin typeface="Arial" pitchFamily="34" charset="0"/>
                <a:cs typeface="Times New Roman" pitchFamily="18" charset="0"/>
              </a:rPr>
              <a:t>DE JULIO</a:t>
            </a:r>
            <a:endParaRPr lang="es-CL" sz="24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76475" algn="l"/>
              </a:tabLst>
            </a:pPr>
            <a:r>
              <a:rPr lang="es-ES_tradnl" sz="1400" b="1" u="sng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CON OBJETIVOS PRIORIZADOS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992967"/>
              </p:ext>
            </p:extLst>
          </p:nvPr>
        </p:nvGraphicFramePr>
        <p:xfrm>
          <a:off x="356852" y="1988840"/>
          <a:ext cx="8136904" cy="3889589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OA 1. Representar y describir números del 0 al 10 000 • contándolos de 10 en 10, de 100 en 100, de 1 000 en 1 000 • leyéndolos y escribiéndolos • representándolos en forma concreta, pictórica y simbólica • comparándolos y ordenándolos en la recta numérica o tabla posicional • identificando el valor posicional de los dígitos hasta la decena de mil • componiendo y descomponiendo números hasta 10 000 en forma aditiva, de acuerdo a su valor posicional.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Expresan números en palabras y cifras.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CL" sz="1400" dirty="0" smtClean="0"/>
                        <a:t>› Representan en números cantidades dadas en billetes o monedas.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Multiplicación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Contar, representar y escribir números hasta el  10.000,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utilizando monedas y billetes.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861"/>
            <a:ext cx="45910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74979" y="260648"/>
            <a:ext cx="532859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Desafío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348639" cy="16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714862"/>
              </p:ext>
            </p:extLst>
          </p:nvPr>
        </p:nvGraphicFramePr>
        <p:xfrm>
          <a:off x="1491275" y="1629308"/>
          <a:ext cx="60960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53617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668344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+1</a:t>
            </a:r>
            <a:endParaRPr lang="es-CL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51520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     -1</a:t>
            </a:r>
            <a:endParaRPr lang="es-CL" sz="3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873106" y="621166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  +10</a:t>
            </a:r>
            <a:endParaRPr lang="es-CL" sz="3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884414" y="9366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 -10</a:t>
            </a:r>
            <a:endParaRPr lang="es-CL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279743" y="3563636"/>
            <a:ext cx="149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569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36381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74979" y="260648"/>
            <a:ext cx="532859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black"/>
                </a:solidFill>
                <a:latin typeface="Comic Sans MS" pitchFamily="66" charset="0"/>
              </a:rPr>
              <a:t>Desafío</a:t>
            </a:r>
            <a:endParaRPr lang="es-CL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387424"/>
            <a:ext cx="1348639" cy="16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063114"/>
              </p:ext>
            </p:extLst>
          </p:nvPr>
        </p:nvGraphicFramePr>
        <p:xfrm>
          <a:off x="1491275" y="1629308"/>
          <a:ext cx="6096000" cy="460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536171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36171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668344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+10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3573016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     -10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657797" y="6211668"/>
            <a:ext cx="1605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 +100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84414" y="93667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solidFill>
                  <a:prstClr val="black"/>
                </a:solidFill>
              </a:rPr>
              <a:t> -100</a:t>
            </a:r>
            <a:endParaRPr lang="es-CL" sz="3600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79743" y="3563636"/>
            <a:ext cx="149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prstClr val="black"/>
                </a:solidFill>
              </a:rPr>
              <a:t>690</a:t>
            </a:r>
            <a:endParaRPr lang="es-C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260648"/>
            <a:ext cx="828092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Para leer y representar números…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40485" r="21120" b="13433"/>
          <a:stretch/>
        </p:blipFill>
        <p:spPr bwMode="auto">
          <a:xfrm>
            <a:off x="539552" y="1628800"/>
            <a:ext cx="8280920" cy="35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725144"/>
            <a:ext cx="1321307" cy="16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8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8844" r="21436" b="6249"/>
          <a:stretch/>
        </p:blipFill>
        <p:spPr bwMode="auto">
          <a:xfrm>
            <a:off x="611560" y="692696"/>
            <a:ext cx="7792872" cy="54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8" y="5085184"/>
            <a:ext cx="1262354" cy="15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7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11559" y="332656"/>
            <a:ext cx="8260635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/>
              <a:t>¿Qué representa cada billete o moneda?</a:t>
            </a:r>
            <a:endParaRPr lang="es-CL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7" y="2213843"/>
            <a:ext cx="1224136" cy="5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6" y="5733661"/>
            <a:ext cx="636662" cy="6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716016" y="1986503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4716016" y="3320987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4736291" y="4479177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derecha"/>
          <p:cNvSpPr/>
          <p:nvPr/>
        </p:nvSpPr>
        <p:spPr>
          <a:xfrm>
            <a:off x="4716016" y="5716252"/>
            <a:ext cx="1872208" cy="9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6660232" y="1986503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UM</a:t>
            </a:r>
            <a:endParaRPr lang="es-CL" sz="3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639947" y="3374123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 smtClean="0"/>
              <a:t>C</a:t>
            </a:r>
            <a:endParaRPr lang="es-CL" sz="36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6660232" y="4585739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D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678022" y="5815644"/>
            <a:ext cx="2232248" cy="7250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dirty="0"/>
              <a:t>U</a:t>
            </a:r>
          </a:p>
        </p:txBody>
      </p:sp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8" y="2989847"/>
            <a:ext cx="1262354" cy="154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9"/>
          <a:stretch/>
        </p:blipFill>
        <p:spPr bwMode="auto">
          <a:xfrm>
            <a:off x="1554492" y="2158596"/>
            <a:ext cx="1098102" cy="5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Billetes y Monedas - Banco Central de Chil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 bwMode="auto">
          <a:xfrm>
            <a:off x="2889691" y="2183130"/>
            <a:ext cx="1250261" cy="6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57" y="4543908"/>
            <a:ext cx="765309" cy="76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93" y="5742279"/>
            <a:ext cx="625945" cy="6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flecha a la derecha"/>
          <p:cNvSpPr/>
          <p:nvPr/>
        </p:nvSpPr>
        <p:spPr>
          <a:xfrm>
            <a:off x="198378" y="5310754"/>
            <a:ext cx="2904954" cy="151233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Las monedas de $5 y $1 se dejaron de emitir por el banco central desde el año 2017 </a:t>
            </a:r>
            <a:endParaRPr lang="es-CL" dirty="0"/>
          </a:p>
        </p:txBody>
      </p:sp>
      <p:pic>
        <p:nvPicPr>
          <p:cNvPr id="12292" name="Picture 4" descr="Billetes y Monedas - Banco Central de Chi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83" y="3280905"/>
            <a:ext cx="1024620" cy="10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03" y="3423048"/>
            <a:ext cx="841155" cy="83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24" y="4518744"/>
            <a:ext cx="757779" cy="76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3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11901" y="116632"/>
            <a:ext cx="6192688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457200" y="3966874"/>
            <a:ext cx="8507288" cy="2774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07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L" sz="3200" dirty="0" smtClean="0"/>
              <a:t>Ejercitemos usando billetes y monedas</a:t>
            </a: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149080"/>
            <a:ext cx="8229600" cy="2708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 smtClean="0"/>
              <a:t>a)Dibujando billetes de </a:t>
            </a:r>
            <a:r>
              <a:rPr lang="es-CL" sz="2400" dirty="0"/>
              <a:t>$1 000, monedas de $100, de $10 y de $</a:t>
            </a:r>
            <a:r>
              <a:rPr lang="es-CL" sz="2400" dirty="0" smtClean="0"/>
              <a:t>1, representa en tu cuaderno  </a:t>
            </a:r>
            <a:r>
              <a:rPr lang="es-CL" sz="2400" dirty="0"/>
              <a:t>la cantidad de dinero pagado por Carlota y Mauricio en el </a:t>
            </a:r>
            <a:r>
              <a:rPr lang="es-CL" sz="2400" dirty="0" smtClean="0"/>
              <a:t>club.</a:t>
            </a:r>
          </a:p>
          <a:p>
            <a:pPr marL="0" indent="0" algn="just">
              <a:buNone/>
            </a:pPr>
            <a:r>
              <a:rPr lang="es-CL" sz="2400" dirty="0" smtClean="0"/>
              <a:t>b</a:t>
            </a:r>
            <a:r>
              <a:rPr lang="es-CL" sz="2400" dirty="0"/>
              <a:t>) </a:t>
            </a:r>
            <a:r>
              <a:rPr lang="es-CL" sz="2400" dirty="0" smtClean="0"/>
              <a:t>¿</a:t>
            </a:r>
            <a:r>
              <a:rPr lang="es-CL" sz="2400" dirty="0"/>
              <a:t>Cuántos billetes de $1 000 usaste en cada caso? ¿Por qué?</a:t>
            </a:r>
          </a:p>
          <a:p>
            <a:pPr marL="0" indent="0" algn="just">
              <a:buNone/>
            </a:pPr>
            <a:r>
              <a:rPr lang="es-CL" sz="2400" dirty="0"/>
              <a:t>c) ¿Cuántas monedas de $100, $10 y $1 usaste en cada caso? ¿Por qué</a:t>
            </a:r>
            <a:r>
              <a:rPr lang="es-CL" sz="2400" dirty="0" smtClean="0"/>
              <a:t>?</a:t>
            </a:r>
            <a:endParaRPr lang="es-CL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42351" r="28568" b="21828"/>
          <a:stretch/>
        </p:blipFill>
        <p:spPr bwMode="auto">
          <a:xfrm>
            <a:off x="1038436" y="907131"/>
            <a:ext cx="7128792" cy="285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17" y="298876"/>
            <a:ext cx="1324641" cy="16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926" y="159840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0" y="116632"/>
            <a:ext cx="9036496" cy="165618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/>
              <a:t>Ejercitemos usando billetes y </a:t>
            </a:r>
            <a:r>
              <a:rPr lang="es-CL" sz="3200" dirty="0" smtClean="0"/>
              <a:t>monedas</a:t>
            </a:r>
            <a:br>
              <a:rPr lang="es-CL" sz="3200" dirty="0" smtClean="0"/>
            </a:br>
            <a:r>
              <a:rPr lang="es-CL" sz="3200" dirty="0" smtClean="0"/>
              <a:t>Actividad: </a:t>
            </a:r>
            <a:r>
              <a:rPr lang="es-CL" sz="2200" dirty="0" smtClean="0"/>
              <a:t>Escribe en palabras la cantidad abonada por Juan Loca y Pablo Cifuentes (usa tu cuaderno)</a:t>
            </a:r>
            <a:endParaRPr lang="es-CL" sz="2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2" t="35260" r="28568" b="11568"/>
          <a:stretch/>
        </p:blipFill>
        <p:spPr bwMode="auto">
          <a:xfrm>
            <a:off x="2699792" y="1772816"/>
            <a:ext cx="3816424" cy="46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7890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6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498476"/>
            <a:ext cx="7020272" cy="2218556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prstClr val="black"/>
                </a:solidFill>
                <a:latin typeface="Comic Sans MS" pitchFamily="66" charset="0"/>
              </a:rPr>
              <a:t>Realiza 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los ejercicios de </a:t>
            </a:r>
            <a:r>
              <a:rPr lang="es-CL" sz="2000" dirty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13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Cuadernillo de trabajo de matemática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(libro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delgado)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CL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331191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539552" y="2636912"/>
            <a:ext cx="244827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13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17351" r="34022" b="6250"/>
          <a:stretch/>
        </p:blipFill>
        <p:spPr bwMode="auto">
          <a:xfrm>
            <a:off x="3491880" y="0"/>
            <a:ext cx="52670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83768" y="489210"/>
            <a:ext cx="424847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81373"/>
            <a:ext cx="8229600" cy="1143000"/>
          </a:xfrm>
        </p:spPr>
        <p:txBody>
          <a:bodyPr>
            <a:noAutofit/>
          </a:bodyPr>
          <a:lstStyle/>
          <a:p>
            <a:r>
              <a:rPr lang="es-CL" sz="2800" b="1" dirty="0" smtClean="0"/>
              <a:t>TICKET DE SALIDA</a:t>
            </a:r>
            <a:br>
              <a:rPr lang="es-CL" sz="2800" b="1" dirty="0" smtClean="0"/>
            </a:br>
            <a:r>
              <a:rPr lang="es-CL" sz="2800" b="1" dirty="0" smtClean="0"/>
              <a:t>Semana 16</a:t>
            </a:r>
            <a:endParaRPr lang="es-CL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7162433" y="5082301"/>
            <a:ext cx="2061191" cy="20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1898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2204864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Pedro pagó con la cantidad exacta por un juguete. Si le dio al vendedor 1 moneda de </a:t>
            </a:r>
            <a:r>
              <a:rPr lang="es-CL" dirty="0" smtClean="0"/>
              <a:t>$</a:t>
            </a:r>
            <a:r>
              <a:rPr lang="es-CL" dirty="0"/>
              <a:t>500, 2 monedas de $100, 4 monedas de $50, 1 monedas de $10. ¿Qué juguete compró</a:t>
            </a:r>
            <a:r>
              <a:rPr lang="es-CL" dirty="0" smtClean="0"/>
              <a:t>? ¿Cómo lograste saber la respuesta?</a:t>
            </a:r>
            <a:endParaRPr lang="es-CL" dirty="0"/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0" t="46269" r="20840" b="22948"/>
          <a:stretch/>
        </p:blipFill>
        <p:spPr bwMode="auto">
          <a:xfrm>
            <a:off x="4848182" y="3140968"/>
            <a:ext cx="2711497" cy="22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75954" y="3546828"/>
            <a:ext cx="3932050" cy="1440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_____________________________________________________________________________________________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298146"/>
              </p:ext>
            </p:extLst>
          </p:nvPr>
        </p:nvGraphicFramePr>
        <p:xfrm>
          <a:off x="467544" y="908720"/>
          <a:ext cx="8136904" cy="4693920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62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Motivación: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Recomendaciones 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Desafío matemático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Problema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del día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Ejemplifican con ejemplos contextualizados.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Realizan ejercicios relacionados con el contenido en cuaderno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del estudiante de matemática (pág.32)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u="sng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Guía en forma digital (</a:t>
                      </a:r>
                      <a:r>
                        <a:rPr lang="es-CL" sz="1400" b="0" u="none" dirty="0" err="1" smtClean="0">
                          <a:effectLst/>
                          <a:latin typeface="+mn-lt"/>
                        </a:rPr>
                        <a:t>ppt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Goma </a:t>
                      </a:r>
                      <a:endParaRPr lang="es-CL" sz="1400" b="0" u="none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u="none" dirty="0" smtClean="0">
                          <a:effectLst/>
                          <a:latin typeface="+mn-lt"/>
                        </a:rPr>
                        <a:t>Cuaderno</a:t>
                      </a:r>
                      <a:r>
                        <a:rPr lang="es-CL" sz="1400" b="0" u="none" baseline="0" dirty="0" smtClean="0">
                          <a:effectLst/>
                          <a:latin typeface="+mn-lt"/>
                        </a:rPr>
                        <a:t> de trabajo de matemática.</a:t>
                      </a:r>
                      <a:endParaRPr lang="es-CL" sz="1400" b="0" u="none" dirty="0" smtClean="0">
                        <a:effectLst/>
                        <a:latin typeface="+mn-lt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Enviando fotografía del TICKET DE SALIDA 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Celular (</a:t>
                      </a:r>
                      <a:r>
                        <a:rPr lang="es-CL" sz="140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whatssap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): +56945834458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Correo electrónico: Constanza.barrios@colegio-jeanpiaget.cl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21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5058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484214" y="40228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3)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7162432" y="41740"/>
            <a:ext cx="2061191" cy="20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8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5472608" cy="1143000"/>
          </a:xfrm>
        </p:spPr>
        <p:txBody>
          <a:bodyPr>
            <a:noAutofit/>
          </a:bodyPr>
          <a:lstStyle/>
          <a:p>
            <a:r>
              <a:rPr lang="es-CL" sz="4000" b="1" u="sng" dirty="0">
                <a:latin typeface="Escolar1" pitchFamily="2" charset="0"/>
              </a:rPr>
              <a:t>R</a:t>
            </a:r>
            <a:r>
              <a:rPr lang="es-CL" sz="4000" b="1" u="sng" dirty="0" smtClean="0">
                <a:latin typeface="Escolar1" pitchFamily="2" charset="0"/>
              </a:rPr>
              <a:t>ecomendaciones</a:t>
            </a:r>
            <a:br>
              <a:rPr lang="es-CL" sz="4000" b="1" u="sng" dirty="0" smtClean="0">
                <a:latin typeface="Escolar1" pitchFamily="2" charset="0"/>
              </a:rPr>
            </a:br>
            <a:r>
              <a:rPr lang="es-CL" sz="4000" b="1" u="sng" dirty="0" smtClean="0">
                <a:latin typeface="Escolar1" pitchFamily="2" charset="0"/>
              </a:rPr>
              <a:t>Reglas clases virtuales</a:t>
            </a:r>
            <a:endParaRPr lang="es-CL" sz="4000" b="1" u="sng" dirty="0">
              <a:latin typeface="Escolar1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427" y="1772816"/>
            <a:ext cx="8784977" cy="424847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Identifícate siempre y completa tu perfil, generará más confianza.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Me presento en la clase virtual, con vestimenta adecuada. No pijama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Saludo cuando ingreso a la clase virtual.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Registro mi nombre en el chat, para la asistencia a clase virtual.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L" b="1" dirty="0" smtClean="0">
                <a:latin typeface="Escolar1" pitchFamily="2" charset="0"/>
              </a:rPr>
              <a:t>Mantén el micrófono desactivado, para evitar interrupciones. Actívalo sólo cuando sea necesario.</a:t>
            </a:r>
          </a:p>
        </p:txBody>
      </p:sp>
      <p:pic>
        <p:nvPicPr>
          <p:cNvPr id="1026" name="Picture 2" descr="AGENDA PARA LUNES 9 DE SEPTIEMBRE – Agenda Virtual – 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307"/>
            <a:ext cx="2808312" cy="15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19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28800"/>
            <a:ext cx="7227950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6</a:t>
            </a:r>
            <a:r>
              <a:rPr lang="es-CL" b="1" dirty="0" smtClean="0">
                <a:latin typeface="Escolar1" pitchFamily="2" charset="0"/>
              </a:rPr>
              <a:t>. Uso el chat exclusivamente para consultas .</a:t>
            </a:r>
          </a:p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7</a:t>
            </a:r>
            <a:r>
              <a:rPr lang="es-CL" b="1" dirty="0" smtClean="0">
                <a:latin typeface="Escolar1" pitchFamily="2" charset="0"/>
              </a:rPr>
              <a:t>. Cuida tu ortografía y gramática.</a:t>
            </a:r>
          </a:p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8</a:t>
            </a:r>
            <a:r>
              <a:rPr lang="es-CL" b="1" dirty="0" smtClean="0">
                <a:latin typeface="Escolar1" pitchFamily="2" charset="0"/>
              </a:rPr>
              <a:t>. Evito insultos o publicaciones que puedan ofender a alguien.</a:t>
            </a:r>
          </a:p>
          <a:p>
            <a:pPr marL="0" indent="0" algn="just">
              <a:buNone/>
            </a:pPr>
            <a:r>
              <a:rPr lang="es-CL" b="1" dirty="0">
                <a:latin typeface="Escolar1" pitchFamily="2" charset="0"/>
              </a:rPr>
              <a:t>9</a:t>
            </a:r>
            <a:r>
              <a:rPr lang="es-CL" b="1" dirty="0" smtClean="0">
                <a:latin typeface="Escolar1" pitchFamily="2" charset="0"/>
              </a:rPr>
              <a:t>. Sé respetuoso en el tiempo de los demás, sé breve y directo.</a:t>
            </a:r>
          </a:p>
          <a:p>
            <a:pPr marL="0" indent="0" algn="just">
              <a:buNone/>
            </a:pPr>
            <a:r>
              <a:rPr lang="es-CL" b="1" dirty="0" smtClean="0">
                <a:latin typeface="Escolar1" pitchFamily="2" charset="0"/>
              </a:rPr>
              <a:t>10. Respeta la privacidad, no compartas material personal sin permiso.</a:t>
            </a:r>
          </a:p>
        </p:txBody>
      </p:sp>
      <p:pic>
        <p:nvPicPr>
          <p:cNvPr id="1026" name="Picture 2" descr="AGENDA PARA LUNES 9 DE SEPTIEMBRE – Agenda Virtual – 4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80"/>
            <a:ext cx="2088232" cy="11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CIACIÓN UNIVERSITARIA | Mind Map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42" y="16075"/>
            <a:ext cx="1092967" cy="13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1124744"/>
            <a:ext cx="7035080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 redondeado"/>
          <p:cNvSpPr/>
          <p:nvPr/>
        </p:nvSpPr>
        <p:spPr>
          <a:xfrm>
            <a:off x="2678088" y="347997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Para comenzar: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3628" y="1268760"/>
            <a:ext cx="6696744" cy="3384376"/>
          </a:xfrm>
        </p:spPr>
        <p:txBody>
          <a:bodyPr>
            <a:noAutofit/>
          </a:bodyPr>
          <a:lstStyle/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Recuerda que no es necesario imprimir este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power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point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Te sugiero descargar en tu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tablet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, PC o celular la aplicación WPS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Oficce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, que permite escuchar los audios sin problema.</a:t>
            </a:r>
          </a:p>
          <a:p>
            <a:pPr algn="just"/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Recuerda que tu reporte es el ticket de salida, las otras actividades deben quedar registradas en el cuaderno o el libro.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Te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envito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 a participar de las clases virtuales los días </a:t>
            </a:r>
            <a:r>
              <a:rPr lang="es-CL" sz="2000" b="1" dirty="0" smtClean="0">
                <a:solidFill>
                  <a:srgbClr val="0070C0"/>
                </a:solidFill>
                <a:latin typeface="Comic Sans MS" pitchFamily="66" charset="0"/>
              </a:rPr>
              <a:t>Lunes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las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11:3</a:t>
            </a:r>
            <a:r>
              <a:rPr lang="es-CL" sz="2000" b="1" dirty="0" smtClean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 smtClean="0">
                <a:solidFill>
                  <a:srgbClr val="0070C0"/>
                </a:solidFill>
                <a:latin typeface="Comic Sans MS" pitchFamily="66" charset="0"/>
              </a:rPr>
              <a:t>hrs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s-CL" sz="20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es-CL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68919" y="257606"/>
            <a:ext cx="6406161" cy="7231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78296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PROBLEMA DEL DÍA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1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28" y="-214304"/>
            <a:ext cx="2027190" cy="20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56275"/>
              </p:ext>
            </p:extLst>
          </p:nvPr>
        </p:nvGraphicFramePr>
        <p:xfrm>
          <a:off x="431540" y="1777570"/>
          <a:ext cx="828092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1944216">
                <a:tc gridSpan="2"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400" dirty="0" smtClean="0"/>
                        <a:t>En septiembre, un club de </a:t>
                      </a:r>
                      <a:r>
                        <a:rPr lang="es-CL" sz="1400" u="none" dirty="0" smtClean="0"/>
                        <a:t>fútbol tiene 3 partidos en su estadio. Las entradas vendidas son las siguientes: </a:t>
                      </a:r>
                    </a:p>
                    <a:p>
                      <a:endParaRPr lang="es-CL" sz="1400" u="none" dirty="0" smtClean="0"/>
                    </a:p>
                    <a:p>
                      <a:r>
                        <a:rPr lang="es-CL" sz="1400" u="none" dirty="0" smtClean="0"/>
                        <a:t>Primer partido: 307 </a:t>
                      </a:r>
                    </a:p>
                    <a:p>
                      <a:r>
                        <a:rPr lang="es-CL" sz="1400" u="none" dirty="0" smtClean="0"/>
                        <a:t>Segundo partido: 248 </a:t>
                      </a:r>
                    </a:p>
                    <a:p>
                      <a:r>
                        <a:rPr lang="es-CL" sz="1400" u="none" dirty="0" smtClean="0"/>
                        <a:t>Tercer partido: 415 </a:t>
                      </a:r>
                    </a:p>
                    <a:p>
                      <a:endParaRPr lang="es-CL" sz="1400" dirty="0" smtClean="0"/>
                    </a:p>
                    <a:p>
                      <a:r>
                        <a:rPr lang="es-CL" sz="1400" b="1" dirty="0" smtClean="0"/>
                        <a:t>¿Cuál es el total de las entradas vendidas en septiembre? 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9833"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s-CL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4434167" y="5157191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s-CL" sz="1200" b="1" dirty="0" smtClean="0">
                <a:latin typeface="Century Gothic" pitchFamily="34" charset="0"/>
              </a:rPr>
              <a:t>arcar la pregunta</a:t>
            </a:r>
          </a:p>
          <a:p>
            <a:r>
              <a:rPr lang="es-CL" sz="20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s-CL" sz="1200" b="1" dirty="0" smtClean="0">
                <a:latin typeface="Century Gothic" pitchFamily="34" charset="0"/>
              </a:rPr>
              <a:t>rganizar mi trabajo (parte, parte, todo)</a:t>
            </a: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s-CL" sz="1200" b="1" dirty="0" smtClean="0">
                <a:latin typeface="Century Gothic" pitchFamily="34" charset="0"/>
              </a:rPr>
              <a:t>esuelvo muestro mi trabajo (esquema parte </a:t>
            </a:r>
            <a:r>
              <a:rPr lang="es-CL" sz="1200" b="1" dirty="0" err="1" smtClean="0">
                <a:latin typeface="Century Gothic" pitchFamily="34" charset="0"/>
              </a:rPr>
              <a:t>parte</a:t>
            </a:r>
            <a:r>
              <a:rPr lang="es-CL" sz="1200" b="1" dirty="0" smtClean="0">
                <a:latin typeface="Century Gothic" pitchFamily="34" charset="0"/>
              </a:rPr>
              <a:t> todo)</a:t>
            </a:r>
            <a:endParaRPr lang="es-CL" sz="1200" b="1" dirty="0">
              <a:latin typeface="Century Gothic" pitchFamily="34" charset="0"/>
            </a:endParaRP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s-CL" sz="1200" b="1" dirty="0" smtClean="0">
                <a:latin typeface="Century Gothic" pitchFamily="34" charset="0"/>
              </a:rPr>
              <a:t>notar la respuesta</a:t>
            </a:r>
          </a:p>
        </p:txBody>
      </p:sp>
      <p:sp>
        <p:nvSpPr>
          <p:cNvPr id="5" name="4 Llamada de flecha a la derecha"/>
          <p:cNvSpPr/>
          <p:nvPr/>
        </p:nvSpPr>
        <p:spPr>
          <a:xfrm>
            <a:off x="1043608" y="5157191"/>
            <a:ext cx="2952328" cy="122413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Podemos utilizar la estrategia MORA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9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357487" y="116632"/>
            <a:ext cx="6406161" cy="100880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itchFamily="66" charset="0"/>
              </a:rPr>
              <a:t>PROBLEMA DEL DÍA</a:t>
            </a:r>
            <a:br>
              <a:rPr lang="es-CL" sz="3600" dirty="0" smtClean="0">
                <a:latin typeface="Comic Sans MS" pitchFamily="66" charset="0"/>
              </a:rPr>
            </a:br>
            <a:r>
              <a:rPr lang="es-CL" sz="3600" dirty="0" smtClean="0">
                <a:latin typeface="Comic Sans MS" pitchFamily="66" charset="0"/>
              </a:rPr>
              <a:t>Estrategia MORA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216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L" sz="2000" dirty="0">
              <a:latin typeface="Comic Sans MS" pitchFamily="66" charset="0"/>
            </a:endParaRPr>
          </a:p>
        </p:txBody>
      </p:sp>
      <p:pic>
        <p:nvPicPr>
          <p:cNvPr id="1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03" y="980728"/>
            <a:ext cx="2027190" cy="202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10258"/>
              </p:ext>
            </p:extLst>
          </p:nvPr>
        </p:nvGraphicFramePr>
        <p:xfrm>
          <a:off x="611560" y="1310104"/>
          <a:ext cx="828092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/>
                <a:gridCol w="4140460"/>
              </a:tblGrid>
              <a:tr h="1830864">
                <a:tc gridSpan="2">
                  <a:txBody>
                    <a:bodyPr/>
                    <a:lstStyle/>
                    <a:p>
                      <a:r>
                        <a:rPr lang="es-CL" sz="24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s-CL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1400" dirty="0" smtClean="0"/>
                        <a:t>En septiembre, un club de fútbol tiene </a:t>
                      </a:r>
                      <a:r>
                        <a:rPr lang="es-CL" sz="1400" u="sng" dirty="0" smtClean="0"/>
                        <a:t>3 partidos </a:t>
                      </a:r>
                      <a:r>
                        <a:rPr lang="es-CL" sz="1400" dirty="0" smtClean="0"/>
                        <a:t>en su estadio. Las entradas vendidas son las siguientes: </a:t>
                      </a:r>
                    </a:p>
                    <a:p>
                      <a:endParaRPr lang="es-CL" sz="1400" dirty="0" smtClean="0"/>
                    </a:p>
                    <a:p>
                      <a:r>
                        <a:rPr lang="es-CL" sz="1400" u="sng" dirty="0" smtClean="0"/>
                        <a:t>Primer partido: 307 </a:t>
                      </a:r>
                    </a:p>
                    <a:p>
                      <a:r>
                        <a:rPr lang="es-CL" sz="1400" u="sng" dirty="0" smtClean="0"/>
                        <a:t>Segundo partido: 248 </a:t>
                      </a:r>
                    </a:p>
                    <a:p>
                      <a:r>
                        <a:rPr lang="es-CL" sz="1400" u="sng" dirty="0" smtClean="0"/>
                        <a:t>Tercer partido: 415 </a:t>
                      </a:r>
                    </a:p>
                    <a:p>
                      <a:endParaRPr lang="es-CL" sz="1400" dirty="0" smtClean="0"/>
                    </a:p>
                    <a:p>
                      <a:r>
                        <a:rPr lang="es-CL" sz="1400" b="1" dirty="0" smtClean="0"/>
                        <a:t>¿Cuál es el total de las entradas vendidas en septiembre? 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69833"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s-CL" sz="1400" dirty="0" smtClean="0">
                          <a:solidFill>
                            <a:schemeClr val="tx1"/>
                          </a:solidFill>
                        </a:rPr>
                        <a:t>P= 3 partidos</a:t>
                      </a:r>
                    </a:p>
                    <a:p>
                      <a:r>
                        <a:rPr lang="es-CL" sz="1400" baseline="0" dirty="0" smtClean="0">
                          <a:solidFill>
                            <a:schemeClr val="tx1"/>
                          </a:solidFill>
                        </a:rPr>
                        <a:t>        P= 307, 248, 415</a:t>
                      </a:r>
                    </a:p>
                    <a:p>
                      <a:r>
                        <a:rPr lang="es-CL" sz="1400" baseline="0" dirty="0" smtClean="0">
                          <a:solidFill>
                            <a:schemeClr val="tx1"/>
                          </a:solidFill>
                        </a:rPr>
                        <a:t>        T= ?</a:t>
                      </a:r>
                      <a:endParaRPr lang="es-CL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R   </a:t>
                      </a:r>
                      <a:r>
                        <a:rPr lang="es-CL" sz="1800" dirty="0" smtClean="0">
                          <a:solidFill>
                            <a:schemeClr val="tx1"/>
                          </a:solidFill>
                        </a:rPr>
                        <a:t>3 0 7 + 248 + 415 = 970</a:t>
                      </a:r>
                      <a:endParaRPr lang="es-CL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rgbClr val="FF0000"/>
                          </a:solidFill>
                        </a:rPr>
                        <a:t>A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</a:rPr>
                        <a:t>El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</a:rPr>
                        <a:t> total de estradas vendidas en septiembre son 970</a:t>
                      </a:r>
                      <a:endParaRPr lang="es-C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691680" y="515719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s-CL" sz="1200" b="1" dirty="0" smtClean="0">
                <a:latin typeface="Century Gothic" pitchFamily="34" charset="0"/>
              </a:rPr>
              <a:t>arcar la pregunta</a:t>
            </a:r>
          </a:p>
          <a:p>
            <a:r>
              <a:rPr lang="es-CL" sz="20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  <a:r>
              <a:rPr lang="es-CL" sz="1200" b="1" dirty="0" smtClean="0">
                <a:latin typeface="Century Gothic" pitchFamily="34" charset="0"/>
              </a:rPr>
              <a:t>rganizar mi trabajo (parte, parte, todo)</a:t>
            </a: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R</a:t>
            </a:r>
            <a:r>
              <a:rPr lang="es-CL" sz="1200" b="1" dirty="0" smtClean="0">
                <a:latin typeface="Century Gothic" pitchFamily="34" charset="0"/>
              </a:rPr>
              <a:t>esuelvo muestro mi trabajo (esquema parte </a:t>
            </a:r>
            <a:r>
              <a:rPr lang="es-CL" sz="1200" b="1" dirty="0" err="1" smtClean="0">
                <a:latin typeface="Century Gothic" pitchFamily="34" charset="0"/>
              </a:rPr>
              <a:t>parte</a:t>
            </a:r>
            <a:r>
              <a:rPr lang="es-CL" sz="1200" b="1" dirty="0" smtClean="0">
                <a:latin typeface="Century Gothic" pitchFamily="34" charset="0"/>
              </a:rPr>
              <a:t> todo)</a:t>
            </a:r>
            <a:endParaRPr lang="es-CL" sz="1200" b="1" dirty="0">
              <a:latin typeface="Century Gothic" pitchFamily="34" charset="0"/>
            </a:endParaRPr>
          </a:p>
          <a:p>
            <a:r>
              <a:rPr lang="es-CL" sz="2000" b="1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s-CL" sz="1200" b="1" dirty="0" smtClean="0">
                <a:latin typeface="Century Gothic" pitchFamily="34" charset="0"/>
              </a:rPr>
              <a:t>notar la respuesta</a:t>
            </a:r>
          </a:p>
        </p:txBody>
      </p:sp>
    </p:spTree>
    <p:extLst>
      <p:ext uri="{BB962C8B-B14F-4D97-AF65-F5344CB8AC3E}">
        <p14:creationId xmlns:p14="http://schemas.microsoft.com/office/powerpoint/2010/main" val="7745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13438" y="2556035"/>
            <a:ext cx="6322777" cy="273630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¿Recuerdan cómo se podían escribir los números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ES" sz="20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Todos los números se escriben la de la misma forma</a:t>
            </a: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 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" y="1283483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1030</Words>
  <Application>Microsoft Office PowerPoint</Application>
  <PresentationFormat>Presentación en pantalla (4:3)</PresentationFormat>
  <Paragraphs>139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Recomendaciones Reglas clases virtuales</vt:lpstr>
      <vt:lpstr>Presentación de PowerPoint</vt:lpstr>
      <vt:lpstr>Para comenzar:</vt:lpstr>
      <vt:lpstr>Importante:</vt:lpstr>
      <vt:lpstr>PROBLEMA DEL DÍA</vt:lpstr>
      <vt:lpstr>PROBLEMA DEL DÍA Estrategia MORA</vt:lpstr>
      <vt:lpstr>Para comenzar la clase y activar tus conocimientos, responde en forma oral, las siguientes preguntas:</vt:lpstr>
      <vt:lpstr>Presentación de PowerPoint</vt:lpstr>
      <vt:lpstr>Presentación de PowerPoint</vt:lpstr>
      <vt:lpstr>Para leer y representar números…</vt:lpstr>
      <vt:lpstr>Presentación de PowerPoint</vt:lpstr>
      <vt:lpstr>¿Qué representa cada billete o moneda?</vt:lpstr>
      <vt:lpstr>Ejercitemos usando billetes y monedas</vt:lpstr>
      <vt:lpstr>Ejercitemos usando billetes y monedas Actividad: Escribe en palabras la cantidad abonada por Juan Loca y Pablo Cifuentes (usa tu cuaderno)</vt:lpstr>
      <vt:lpstr>Presentación de PowerPoint</vt:lpstr>
      <vt:lpstr>Presentación de PowerPoint</vt:lpstr>
      <vt:lpstr>TICKET DE SALIDA Semana 16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54</cp:revision>
  <dcterms:created xsi:type="dcterms:W3CDTF">2020-07-06T03:06:52Z</dcterms:created>
  <dcterms:modified xsi:type="dcterms:W3CDTF">2020-07-20T14:50:49Z</dcterms:modified>
</cp:coreProperties>
</file>