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7"/>
  </p:notesMasterIdLst>
  <p:sldIdLst>
    <p:sldId id="256" r:id="rId5"/>
    <p:sldId id="257" r:id="rId6"/>
    <p:sldId id="260" r:id="rId7"/>
    <p:sldId id="261" r:id="rId8"/>
    <p:sldId id="259" r:id="rId9"/>
    <p:sldId id="258" r:id="rId10"/>
    <p:sldId id="263" r:id="rId11"/>
    <p:sldId id="316" r:id="rId12"/>
    <p:sldId id="317" r:id="rId13"/>
    <p:sldId id="306" r:id="rId14"/>
    <p:sldId id="288" r:id="rId15"/>
    <p:sldId id="295" r:id="rId16"/>
    <p:sldId id="307" r:id="rId17"/>
    <p:sldId id="313" r:id="rId18"/>
    <p:sldId id="314" r:id="rId19"/>
    <p:sldId id="310" r:id="rId20"/>
    <p:sldId id="309" r:id="rId21"/>
    <p:sldId id="311" r:id="rId22"/>
    <p:sldId id="275" r:id="rId23"/>
    <p:sldId id="274" r:id="rId24"/>
    <p:sldId id="273" r:id="rId25"/>
    <p:sldId id="315" r:id="rId26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8" autoAdjust="0"/>
    <p:restoredTop sz="86477" autoAdjust="0"/>
  </p:normalViewPr>
  <p:slideViewPr>
    <p:cSldViewPr>
      <p:cViewPr>
        <p:scale>
          <a:sx n="70" d="100"/>
          <a:sy n="70" d="100"/>
        </p:scale>
        <p:origin x="-2850" y="-12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27-07-2020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72DA1-A88D-45FB-BAD3-89C29D98C954}" type="slidenum">
              <a:rPr lang="es-CL">
                <a:solidFill>
                  <a:prstClr val="black"/>
                </a:solidFill>
              </a:rPr>
              <a:pPr/>
              <a:t>3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302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72DA1-A88D-45FB-BAD3-89C29D98C954}" type="slidenum">
              <a:rPr lang="es-CL">
                <a:solidFill>
                  <a:prstClr val="black"/>
                </a:solidFill>
              </a:rPr>
              <a:pPr/>
              <a:t>4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302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27-07-2020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27-07-2020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27-07-2020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27-07-2020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6861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5110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1747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2101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6712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4654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491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27-07-2020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8702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3954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0015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7850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9130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661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5448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9772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3602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471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27-07-2020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4165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283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8330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6420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981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27-07-2020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27-07-2020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27-07-2020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27-07-2020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27-07-2020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27-07-2020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54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275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gif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5G_45TZj3E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89720" y="836712"/>
            <a:ext cx="42711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76475" algn="l"/>
              </a:tabLst>
            </a:pPr>
            <a:r>
              <a:rPr kumimoji="0" lang="es-ES_tradnl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PLANIFICACIÓN  PARA EL AUTOAPRENDIZAJE</a:t>
            </a:r>
            <a:endParaRPr kumimoji="0" lang="es-CL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76475" algn="l"/>
              </a:tabLst>
            </a:pPr>
            <a:r>
              <a:rPr kumimoji="0" lang="es-ES_tradnl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SEMANA 18</a:t>
            </a:r>
            <a:endParaRPr kumimoji="0" lang="es-C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276792"/>
              </p:ext>
            </p:extLst>
          </p:nvPr>
        </p:nvGraphicFramePr>
        <p:xfrm>
          <a:off x="539551" y="1700808"/>
          <a:ext cx="8064896" cy="4472623"/>
        </p:xfrm>
        <a:graphic>
          <a:graphicData uri="http://schemas.openxmlformats.org/drawingml/2006/table">
            <a:tbl>
              <a:tblPr firstRow="1" firstCol="1" bandRow="1"/>
              <a:tblGrid>
                <a:gridCol w="2503584"/>
                <a:gridCol w="5561312"/>
              </a:tblGrid>
              <a:tr h="1386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SEMANA/FECHA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76475" algn="l"/>
                        </a:tabLst>
                        <a:defRPr/>
                      </a:pP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 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SEMANA N°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18  del 27 al 31 de Julio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386">
                <a:tc>
                  <a:txBody>
                    <a:bodyPr/>
                    <a:lstStyle/>
                    <a:p>
                      <a:r>
                        <a:rPr lang="es-CL" sz="1400" b="1" dirty="0" smtClean="0"/>
                        <a:t>ASIGNATURA</a:t>
                      </a:r>
                      <a:endParaRPr lang="es-CL" sz="1400" b="1" dirty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400" dirty="0" smtClean="0"/>
                        <a:t>MATEMÁTICAS</a:t>
                      </a:r>
                      <a:endParaRPr lang="es-CL" sz="1400" dirty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386">
                <a:tc>
                  <a:txBody>
                    <a:bodyPr/>
                    <a:lstStyle/>
                    <a:p>
                      <a:r>
                        <a:rPr lang="es-CL" sz="1400" b="1" dirty="0" smtClean="0"/>
                        <a:t>CURSO</a:t>
                      </a:r>
                      <a:endParaRPr lang="es-CL" sz="1400" b="1" dirty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400" dirty="0" smtClean="0"/>
                        <a:t>CUARTO AÑO</a:t>
                      </a:r>
                      <a:r>
                        <a:rPr lang="es-CL" sz="1400" baseline="0" dirty="0" smtClean="0"/>
                        <a:t> BÁSICO</a:t>
                      </a:r>
                      <a:endParaRPr lang="es-CL" sz="1400" dirty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0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PROFESORA</a:t>
                      </a:r>
                      <a:r>
                        <a:rPr lang="es-ES_tradnl" sz="14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DE ASIGNATURA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Constanza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</a:t>
                      </a:r>
                      <a:r>
                        <a:rPr lang="es-ES_tradnl" sz="1400" baseline="0" dirty="0" err="1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Estefani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Barrios Valenzuela</a:t>
                      </a: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0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PROFESORA DIFERENCIAL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PATRICIA OSORIO BERRÍOS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0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Contar, representar y escribir números hasta el  10.000,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utilizando monedas y billetes.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0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ADAPTADO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 aplica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0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Multiplicación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0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4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s-CL" sz="1400" dirty="0" smtClean="0"/>
                        <a:t>› Expresan números en palabras y cifras. 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s-CL" sz="1400" dirty="0" smtClean="0"/>
                        <a:t>› Representan en números cantidades dadas en billetes o monedas.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0125"/>
            <a:ext cx="4591050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6 Imagen" descr="La Inclusión Escolar Nos Beneficia a Todos (con imágenes) | Dibujo ..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82609"/>
            <a:ext cx="1685925" cy="513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1357487" y="116632"/>
            <a:ext cx="6406161" cy="1008806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9556" y="11663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es-CL" sz="3600" dirty="0" smtClean="0">
                <a:latin typeface="Comic Sans MS" pitchFamily="66" charset="0"/>
              </a:rPr>
              <a:t>PROBLEMA DEL DÍA</a:t>
            </a:r>
            <a:br>
              <a:rPr lang="es-CL" sz="3600" dirty="0" smtClean="0">
                <a:latin typeface="Comic Sans MS" pitchFamily="66" charset="0"/>
              </a:rPr>
            </a:br>
            <a:r>
              <a:rPr lang="es-CL" sz="3600" dirty="0" smtClean="0">
                <a:latin typeface="Comic Sans MS" pitchFamily="66" charset="0"/>
              </a:rPr>
              <a:t>Estrategia MORA</a:t>
            </a:r>
            <a:endParaRPr lang="es-CL" sz="3600" dirty="0">
              <a:latin typeface="Comic Sans MS" pitchFamily="66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811867" y="1412776"/>
            <a:ext cx="72165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L" sz="2000" dirty="0">
              <a:latin typeface="Comic Sans MS" pitchFamily="66" charset="0"/>
            </a:endParaRPr>
          </a:p>
        </p:txBody>
      </p:sp>
      <p:pic>
        <p:nvPicPr>
          <p:cNvPr id="17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9703" y="980728"/>
            <a:ext cx="2027190" cy="202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310258"/>
              </p:ext>
            </p:extLst>
          </p:nvPr>
        </p:nvGraphicFramePr>
        <p:xfrm>
          <a:off x="611560" y="1310104"/>
          <a:ext cx="8280920" cy="3413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40460"/>
                <a:gridCol w="4140460"/>
              </a:tblGrid>
              <a:tr h="1830864">
                <a:tc gridSpan="2">
                  <a:txBody>
                    <a:bodyPr/>
                    <a:lstStyle/>
                    <a:p>
                      <a:r>
                        <a:rPr lang="es-CL" sz="2400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s-CL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CL" sz="1400" dirty="0" smtClean="0"/>
                        <a:t>En septiembre, un club de fútbol tiene </a:t>
                      </a:r>
                      <a:r>
                        <a:rPr lang="es-CL" sz="1400" u="sng" dirty="0" smtClean="0"/>
                        <a:t>3 partidos </a:t>
                      </a:r>
                      <a:r>
                        <a:rPr lang="es-CL" sz="1400" dirty="0" smtClean="0"/>
                        <a:t>en su estadio. Las entradas vendidas son las siguientes: </a:t>
                      </a:r>
                    </a:p>
                    <a:p>
                      <a:endParaRPr lang="es-CL" sz="1400" dirty="0" smtClean="0"/>
                    </a:p>
                    <a:p>
                      <a:r>
                        <a:rPr lang="es-CL" sz="1400" u="sng" dirty="0" smtClean="0"/>
                        <a:t>Primer partido: 307 </a:t>
                      </a:r>
                    </a:p>
                    <a:p>
                      <a:r>
                        <a:rPr lang="es-CL" sz="1400" u="sng" dirty="0" smtClean="0"/>
                        <a:t>Segundo partido: 248 </a:t>
                      </a:r>
                    </a:p>
                    <a:p>
                      <a:r>
                        <a:rPr lang="es-CL" sz="1400" u="sng" dirty="0" smtClean="0"/>
                        <a:t>Tercer partido: 415 </a:t>
                      </a:r>
                    </a:p>
                    <a:p>
                      <a:endParaRPr lang="es-CL" sz="1400" dirty="0" smtClean="0"/>
                    </a:p>
                    <a:p>
                      <a:r>
                        <a:rPr lang="es-CL" sz="1400" b="1" dirty="0" smtClean="0"/>
                        <a:t>¿Cuál es el total de las entradas vendidas en septiembre? </a:t>
                      </a:r>
                    </a:p>
                    <a:p>
                      <a:endParaRPr lang="es-CL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469833">
                <a:tc>
                  <a:txBody>
                    <a:bodyPr/>
                    <a:lstStyle/>
                    <a:p>
                      <a:r>
                        <a:rPr lang="es-CL" sz="2800" dirty="0" smtClean="0">
                          <a:solidFill>
                            <a:srgbClr val="FF0000"/>
                          </a:solidFill>
                        </a:rPr>
                        <a:t>O </a:t>
                      </a:r>
                      <a:r>
                        <a:rPr lang="es-CL" sz="1400" dirty="0" smtClean="0">
                          <a:solidFill>
                            <a:schemeClr val="tx1"/>
                          </a:solidFill>
                        </a:rPr>
                        <a:t>P= 3 partidos</a:t>
                      </a:r>
                    </a:p>
                    <a:p>
                      <a:r>
                        <a:rPr lang="es-CL" sz="1400" baseline="0" dirty="0" smtClean="0">
                          <a:solidFill>
                            <a:schemeClr val="tx1"/>
                          </a:solidFill>
                        </a:rPr>
                        <a:t>        P= 307, 248, 415</a:t>
                      </a:r>
                    </a:p>
                    <a:p>
                      <a:r>
                        <a:rPr lang="es-CL" sz="1400" baseline="0" dirty="0" smtClean="0">
                          <a:solidFill>
                            <a:schemeClr val="tx1"/>
                          </a:solidFill>
                        </a:rPr>
                        <a:t>        T= ?</a:t>
                      </a:r>
                      <a:endParaRPr lang="es-CL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800" dirty="0" smtClean="0">
                          <a:solidFill>
                            <a:srgbClr val="FF0000"/>
                          </a:solidFill>
                        </a:rPr>
                        <a:t>R   </a:t>
                      </a:r>
                      <a:r>
                        <a:rPr lang="es-CL" sz="1800" dirty="0" smtClean="0">
                          <a:solidFill>
                            <a:schemeClr val="tx1"/>
                          </a:solidFill>
                        </a:rPr>
                        <a:t>3 0 7 + 248 + 415 = 970</a:t>
                      </a:r>
                      <a:endParaRPr lang="es-CL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r>
                        <a:rPr lang="es-CL" sz="2800" dirty="0" smtClean="0">
                          <a:solidFill>
                            <a:srgbClr val="FF0000"/>
                          </a:solidFill>
                        </a:rPr>
                        <a:t>A </a:t>
                      </a:r>
                      <a:r>
                        <a:rPr lang="es-CL" sz="1600" dirty="0" smtClean="0">
                          <a:solidFill>
                            <a:schemeClr val="tx1"/>
                          </a:solidFill>
                        </a:rPr>
                        <a:t>El</a:t>
                      </a:r>
                      <a:r>
                        <a:rPr lang="es-CL" sz="1600" baseline="0" dirty="0" smtClean="0">
                          <a:solidFill>
                            <a:schemeClr val="tx1"/>
                          </a:solidFill>
                        </a:rPr>
                        <a:t> total de estradas vendidas en septiembre son 970</a:t>
                      </a:r>
                      <a:endParaRPr lang="es-CL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11 Rectángulo"/>
          <p:cNvSpPr/>
          <p:nvPr/>
        </p:nvSpPr>
        <p:spPr>
          <a:xfrm>
            <a:off x="1691680" y="5157192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dirty="0" smtClean="0">
                <a:solidFill>
                  <a:srgbClr val="FF0000"/>
                </a:solidFill>
                <a:latin typeface="Century Gothic" pitchFamily="34" charset="0"/>
              </a:rPr>
              <a:t>M</a:t>
            </a:r>
            <a:r>
              <a:rPr lang="es-CL" sz="1200" b="1" dirty="0" smtClean="0">
                <a:latin typeface="Century Gothic" pitchFamily="34" charset="0"/>
              </a:rPr>
              <a:t>arcar la pregunta</a:t>
            </a:r>
          </a:p>
          <a:p>
            <a:r>
              <a:rPr lang="es-CL" sz="2000" b="1" dirty="0">
                <a:solidFill>
                  <a:srgbClr val="FF0000"/>
                </a:solidFill>
                <a:latin typeface="Century Gothic" pitchFamily="34" charset="0"/>
              </a:rPr>
              <a:t>O</a:t>
            </a:r>
            <a:r>
              <a:rPr lang="es-CL" sz="1200" b="1" dirty="0" smtClean="0">
                <a:latin typeface="Century Gothic" pitchFamily="34" charset="0"/>
              </a:rPr>
              <a:t>rganizar mi trabajo (parte, parte, todo)</a:t>
            </a:r>
          </a:p>
          <a:p>
            <a:r>
              <a:rPr lang="es-CL" sz="2000" b="1" dirty="0" smtClean="0">
                <a:solidFill>
                  <a:srgbClr val="FF0000"/>
                </a:solidFill>
                <a:latin typeface="Century Gothic" pitchFamily="34" charset="0"/>
              </a:rPr>
              <a:t>R</a:t>
            </a:r>
            <a:r>
              <a:rPr lang="es-CL" sz="1200" b="1" dirty="0" smtClean="0">
                <a:latin typeface="Century Gothic" pitchFamily="34" charset="0"/>
              </a:rPr>
              <a:t>esuelvo muestro mi trabajo (esquema parte </a:t>
            </a:r>
            <a:r>
              <a:rPr lang="es-CL" sz="1200" b="1" dirty="0" err="1" smtClean="0">
                <a:latin typeface="Century Gothic" pitchFamily="34" charset="0"/>
              </a:rPr>
              <a:t>parte</a:t>
            </a:r>
            <a:r>
              <a:rPr lang="es-CL" sz="1200" b="1" dirty="0" smtClean="0">
                <a:latin typeface="Century Gothic" pitchFamily="34" charset="0"/>
              </a:rPr>
              <a:t> todo)</a:t>
            </a:r>
            <a:endParaRPr lang="es-CL" sz="1200" b="1" dirty="0">
              <a:latin typeface="Century Gothic" pitchFamily="34" charset="0"/>
            </a:endParaRPr>
          </a:p>
          <a:p>
            <a:r>
              <a:rPr lang="es-CL" sz="2000" b="1" dirty="0" smtClean="0">
                <a:solidFill>
                  <a:srgbClr val="FF0000"/>
                </a:solidFill>
                <a:latin typeface="Century Gothic" pitchFamily="34" charset="0"/>
              </a:rPr>
              <a:t>A</a:t>
            </a:r>
            <a:r>
              <a:rPr lang="es-CL" sz="1200" b="1" dirty="0" smtClean="0">
                <a:latin typeface="Century Gothic" pitchFamily="34" charset="0"/>
              </a:rPr>
              <a:t>notar la respuesta</a:t>
            </a:r>
          </a:p>
        </p:txBody>
      </p:sp>
    </p:spTree>
    <p:extLst>
      <p:ext uri="{BB962C8B-B14F-4D97-AF65-F5344CB8AC3E}">
        <p14:creationId xmlns:p14="http://schemas.microsoft.com/office/powerpoint/2010/main" val="77452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33737" y="1700808"/>
            <a:ext cx="6408712" cy="1008112"/>
          </a:xfrm>
        </p:spPr>
        <p:txBody>
          <a:bodyPr>
            <a:noAutofit/>
          </a:bodyPr>
          <a:lstStyle/>
          <a:p>
            <a:r>
              <a:rPr lang="es-CL" sz="2000" dirty="0" smtClean="0">
                <a:latin typeface="Comic Sans MS" pitchFamily="66" charset="0"/>
              </a:rPr>
              <a:t>Para comenzar la clase y activar tus conocimientos, responde en forma oral, las siguientes preguntas:</a:t>
            </a:r>
            <a:endParaRPr lang="es-CL" sz="2000" dirty="0">
              <a:latin typeface="Comic Sans MS" pitchFamily="66" charset="0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1115616" y="952951"/>
            <a:ext cx="6984776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b="1" dirty="0" smtClean="0">
                <a:latin typeface="Comic Sans MS" pitchFamily="66" charset="0"/>
              </a:rPr>
              <a:t>ACTIVANDO NUESTROS CONOCIMIENTOS</a:t>
            </a:r>
            <a:endParaRPr lang="es-CL" sz="1600" b="1" dirty="0">
              <a:latin typeface="Comic Sans MS" pitchFamily="66" charset="0"/>
            </a:endParaRPr>
          </a:p>
        </p:txBody>
      </p:sp>
      <p:pic>
        <p:nvPicPr>
          <p:cNvPr id="2052" name="Picture 4" descr="▷ Snoopy: Imágenes Animadas, Gifs y Animaciones ¡100% GRATIS!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88133"/>
            <a:ext cx="1185885" cy="113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 redondeado"/>
          <p:cNvSpPr/>
          <p:nvPr/>
        </p:nvSpPr>
        <p:spPr>
          <a:xfrm>
            <a:off x="1613438" y="2556035"/>
            <a:ext cx="6322777" cy="2736304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itchFamily="34" charset="0"/>
              <a:buChar char="•"/>
            </a:pPr>
            <a:r>
              <a:rPr lang="es-ES" sz="2000" dirty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¿Recuerdan cómo se podían escribir los números</a:t>
            </a:r>
            <a:r>
              <a:rPr lang="es-ES" sz="2000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¿</a:t>
            </a:r>
            <a:r>
              <a:rPr lang="es-ES" sz="2000" dirty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Todos los números se escriben la de la misma forma</a:t>
            </a:r>
            <a:r>
              <a:rPr lang="es-ES" sz="2000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 </a:t>
            </a:r>
            <a:endParaRPr lang="es-CL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9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3" y="1283483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29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874979" y="260648"/>
            <a:ext cx="5328592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latin typeface="Comic Sans MS" pitchFamily="66" charset="0"/>
              </a:rPr>
              <a:t>Desafío</a:t>
            </a:r>
            <a:endParaRPr lang="es-CL" sz="2800" dirty="0">
              <a:latin typeface="Comic Sans MS" pitchFamily="66" charset="0"/>
            </a:endParaRPr>
          </a:p>
        </p:txBody>
      </p:sp>
      <p:pic>
        <p:nvPicPr>
          <p:cNvPr id="6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387424"/>
            <a:ext cx="1348639" cy="164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714862"/>
              </p:ext>
            </p:extLst>
          </p:nvPr>
        </p:nvGraphicFramePr>
        <p:xfrm>
          <a:off x="1491275" y="1629308"/>
          <a:ext cx="6096000" cy="46085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1536171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1536171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536171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7668344" y="3573016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 smtClean="0"/>
              <a:t>+1</a:t>
            </a:r>
            <a:endParaRPr lang="es-CL" sz="36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251520" y="3573016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 smtClean="0"/>
              <a:t>     -1</a:t>
            </a:r>
            <a:endParaRPr lang="es-CL" sz="36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3873106" y="6211669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 smtClean="0"/>
              <a:t>  +10</a:t>
            </a:r>
            <a:endParaRPr lang="es-CL" sz="36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884414" y="936677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 smtClean="0"/>
              <a:t> -10</a:t>
            </a:r>
            <a:endParaRPr lang="es-CL" sz="36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4279743" y="3563636"/>
            <a:ext cx="1490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smtClean="0"/>
              <a:t>569</a:t>
            </a:r>
            <a:endParaRPr lang="es-CL" sz="3200" b="1" dirty="0"/>
          </a:p>
        </p:txBody>
      </p:sp>
    </p:spTree>
    <p:extLst>
      <p:ext uri="{BB962C8B-B14F-4D97-AF65-F5344CB8AC3E}">
        <p14:creationId xmlns:p14="http://schemas.microsoft.com/office/powerpoint/2010/main" val="363812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874979" y="260648"/>
            <a:ext cx="5328592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prstClr val="black"/>
                </a:solidFill>
                <a:latin typeface="Comic Sans MS" pitchFamily="66" charset="0"/>
              </a:rPr>
              <a:t>Desafío</a:t>
            </a:r>
            <a:endParaRPr lang="es-CL" sz="28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6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387424"/>
            <a:ext cx="1348639" cy="164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063114"/>
              </p:ext>
            </p:extLst>
          </p:nvPr>
        </p:nvGraphicFramePr>
        <p:xfrm>
          <a:off x="1491275" y="1629308"/>
          <a:ext cx="6096000" cy="46085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1536171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1536171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536171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7668344" y="3573016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 smtClean="0">
                <a:solidFill>
                  <a:prstClr val="black"/>
                </a:solidFill>
              </a:rPr>
              <a:t>+10</a:t>
            </a:r>
            <a:endParaRPr lang="es-CL" sz="3600" b="1" dirty="0">
              <a:solidFill>
                <a:prstClr val="black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0" y="3573016"/>
            <a:ext cx="1403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 smtClean="0">
                <a:solidFill>
                  <a:prstClr val="black"/>
                </a:solidFill>
              </a:rPr>
              <a:t>     -10</a:t>
            </a:r>
            <a:endParaRPr lang="es-CL" sz="3600" b="1" dirty="0">
              <a:solidFill>
                <a:prstClr val="black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657797" y="6211668"/>
            <a:ext cx="1605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 smtClean="0">
                <a:solidFill>
                  <a:prstClr val="black"/>
                </a:solidFill>
              </a:rPr>
              <a:t> +100</a:t>
            </a:r>
            <a:endParaRPr lang="es-CL" sz="3600" b="1" dirty="0">
              <a:solidFill>
                <a:prstClr val="black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884414" y="936677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 smtClean="0">
                <a:solidFill>
                  <a:prstClr val="black"/>
                </a:solidFill>
              </a:rPr>
              <a:t> -100</a:t>
            </a:r>
            <a:endParaRPr lang="es-CL" sz="3600" b="1" dirty="0">
              <a:solidFill>
                <a:prstClr val="black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279743" y="3563636"/>
            <a:ext cx="1490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smtClean="0">
                <a:solidFill>
                  <a:prstClr val="black"/>
                </a:solidFill>
              </a:rPr>
              <a:t>690</a:t>
            </a:r>
            <a:endParaRPr lang="es-CL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26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539552" y="260648"/>
            <a:ext cx="8280920" cy="11521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Para leer y representar números…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1" t="40485" r="21120" b="13433"/>
          <a:stretch/>
        </p:blipFill>
        <p:spPr bwMode="auto">
          <a:xfrm>
            <a:off x="539552" y="1628800"/>
            <a:ext cx="8280920" cy="3563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725144"/>
            <a:ext cx="1321307" cy="161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584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1" t="18844" r="21436" b="6249"/>
          <a:stretch/>
        </p:blipFill>
        <p:spPr bwMode="auto">
          <a:xfrm>
            <a:off x="611560" y="692696"/>
            <a:ext cx="7792872" cy="547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8" y="5085184"/>
            <a:ext cx="1262354" cy="154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875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1043608" y="332656"/>
            <a:ext cx="7035722" cy="12241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¿Qué representa cada billete o moneda?</a:t>
            </a:r>
            <a:endParaRPr lang="es-CL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55" y="1797601"/>
            <a:ext cx="2448272" cy="1132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2"/>
          <a:stretch/>
        </p:blipFill>
        <p:spPr bwMode="auto">
          <a:xfrm>
            <a:off x="1305915" y="3184166"/>
            <a:ext cx="961829" cy="100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 descr="Peso (moneda de Chile) - Wikipedia, la enciclopedia lib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38839" y="4509120"/>
            <a:ext cx="764704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860" y="5589240"/>
            <a:ext cx="636662" cy="63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Flecha derecha"/>
          <p:cNvSpPr/>
          <p:nvPr/>
        </p:nvSpPr>
        <p:spPr>
          <a:xfrm>
            <a:off x="3563888" y="1988840"/>
            <a:ext cx="1872208" cy="941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Flecha derecha"/>
          <p:cNvSpPr/>
          <p:nvPr/>
        </p:nvSpPr>
        <p:spPr>
          <a:xfrm>
            <a:off x="3563888" y="3429000"/>
            <a:ext cx="1872208" cy="941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Flecha derecha"/>
          <p:cNvSpPr/>
          <p:nvPr/>
        </p:nvSpPr>
        <p:spPr>
          <a:xfrm>
            <a:off x="3573767" y="4498235"/>
            <a:ext cx="1872208" cy="941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Flecha derecha"/>
          <p:cNvSpPr/>
          <p:nvPr/>
        </p:nvSpPr>
        <p:spPr>
          <a:xfrm>
            <a:off x="3548811" y="5666738"/>
            <a:ext cx="1872208" cy="941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Rectángulo redondeado"/>
          <p:cNvSpPr/>
          <p:nvPr/>
        </p:nvSpPr>
        <p:spPr>
          <a:xfrm>
            <a:off x="5868144" y="2001232"/>
            <a:ext cx="2232248" cy="7250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600" dirty="0" smtClean="0"/>
              <a:t>UM</a:t>
            </a:r>
            <a:endParaRPr lang="es-CL" sz="3600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5868144" y="3429000"/>
            <a:ext cx="2232248" cy="7250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600" dirty="0" smtClean="0"/>
              <a:t>C</a:t>
            </a:r>
            <a:endParaRPr lang="es-CL" sz="3600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5847082" y="4606247"/>
            <a:ext cx="2232248" cy="7250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600" dirty="0"/>
              <a:t>D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5868144" y="5774750"/>
            <a:ext cx="2232248" cy="7250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600" dirty="0"/>
              <a:t>U</a:t>
            </a:r>
          </a:p>
        </p:txBody>
      </p:sp>
      <p:pic>
        <p:nvPicPr>
          <p:cNvPr id="16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06" y="4945989"/>
            <a:ext cx="1262354" cy="154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557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1411901" y="116632"/>
            <a:ext cx="6192688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Rectángulo redondeado"/>
          <p:cNvSpPr/>
          <p:nvPr/>
        </p:nvSpPr>
        <p:spPr>
          <a:xfrm>
            <a:off x="457200" y="3966874"/>
            <a:ext cx="8507288" cy="27744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2070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s-CL" sz="3200" dirty="0" smtClean="0"/>
              <a:t>Ejercitemos usando billetes y monedas</a:t>
            </a:r>
            <a:endParaRPr lang="es-CL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4149080"/>
            <a:ext cx="8229600" cy="27089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sz="2400" dirty="0" smtClean="0"/>
              <a:t>a)Dibujando billetes de </a:t>
            </a:r>
            <a:r>
              <a:rPr lang="es-CL" sz="2400" dirty="0"/>
              <a:t>$1 000, monedas de $100, de $10 y de $</a:t>
            </a:r>
            <a:r>
              <a:rPr lang="es-CL" sz="2400" dirty="0" smtClean="0"/>
              <a:t>1, representa en tu cuaderno  </a:t>
            </a:r>
            <a:r>
              <a:rPr lang="es-CL" sz="2400" dirty="0"/>
              <a:t>la cantidad de dinero pagado por Carlota y Mauricio en el </a:t>
            </a:r>
            <a:r>
              <a:rPr lang="es-CL" sz="2400" dirty="0" smtClean="0"/>
              <a:t>club.</a:t>
            </a:r>
          </a:p>
          <a:p>
            <a:pPr marL="0" indent="0" algn="just">
              <a:buNone/>
            </a:pPr>
            <a:r>
              <a:rPr lang="es-CL" sz="2400" dirty="0" smtClean="0"/>
              <a:t>b</a:t>
            </a:r>
            <a:r>
              <a:rPr lang="es-CL" sz="2400" dirty="0"/>
              <a:t>) </a:t>
            </a:r>
            <a:r>
              <a:rPr lang="es-CL" sz="2400" dirty="0" smtClean="0"/>
              <a:t>¿</a:t>
            </a:r>
            <a:r>
              <a:rPr lang="es-CL" sz="2400" dirty="0"/>
              <a:t>Cuántos billetes de $1 000 usaste en cada caso? ¿Por qué?</a:t>
            </a:r>
          </a:p>
          <a:p>
            <a:pPr marL="0" indent="0" algn="just">
              <a:buNone/>
            </a:pPr>
            <a:r>
              <a:rPr lang="es-CL" sz="2400" dirty="0"/>
              <a:t>c) ¿Cuántas monedas de $100, $10 y $1 usaste en cada caso? ¿Por qué</a:t>
            </a:r>
            <a:r>
              <a:rPr lang="es-CL" sz="2400" dirty="0" smtClean="0"/>
              <a:t>?</a:t>
            </a:r>
            <a:endParaRPr lang="es-CL" sz="24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42351" r="28568" b="21828"/>
          <a:stretch/>
        </p:blipFill>
        <p:spPr bwMode="auto">
          <a:xfrm>
            <a:off x="1038436" y="907131"/>
            <a:ext cx="7128792" cy="2851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317" y="298876"/>
            <a:ext cx="1324641" cy="161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6926" y="159840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25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Nube"/>
          <p:cNvSpPr/>
          <p:nvPr/>
        </p:nvSpPr>
        <p:spPr>
          <a:xfrm>
            <a:off x="0" y="116632"/>
            <a:ext cx="9036496" cy="165618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z="3200" dirty="0"/>
              <a:t>Ejercitemos usando billetes y </a:t>
            </a:r>
            <a:r>
              <a:rPr lang="es-CL" sz="3200" dirty="0" smtClean="0"/>
              <a:t>monedas</a:t>
            </a:r>
            <a:br>
              <a:rPr lang="es-CL" sz="3200" dirty="0" smtClean="0"/>
            </a:br>
            <a:r>
              <a:rPr lang="es-CL" sz="3200" dirty="0" smtClean="0"/>
              <a:t>Actividad: </a:t>
            </a:r>
            <a:r>
              <a:rPr lang="es-CL" sz="2200" dirty="0" smtClean="0"/>
              <a:t>Escribe en palabras la cantidad abonada por Juan Loca y Pablo Cifuentes (usa tu cuaderno)</a:t>
            </a:r>
            <a:endParaRPr lang="es-CL" sz="22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82" t="35260" r="28568" b="11568"/>
          <a:stretch/>
        </p:blipFill>
        <p:spPr bwMode="auto">
          <a:xfrm>
            <a:off x="2699792" y="1772816"/>
            <a:ext cx="3816424" cy="4628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3789040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263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Llamada de nube"/>
          <p:cNvSpPr/>
          <p:nvPr/>
        </p:nvSpPr>
        <p:spPr>
          <a:xfrm>
            <a:off x="0" y="1498476"/>
            <a:ext cx="7020272" cy="2218556"/>
          </a:xfrm>
          <a:prstGeom prst="cloudCallout">
            <a:avLst>
              <a:gd name="adj1" fmla="val 33217"/>
              <a:gd name="adj2" fmla="val 7786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dirty="0">
                <a:solidFill>
                  <a:prstClr val="black"/>
                </a:solidFill>
                <a:latin typeface="Comic Sans MS" pitchFamily="66" charset="0"/>
              </a:rPr>
              <a:t>Realiza </a:t>
            </a:r>
            <a:r>
              <a:rPr lang="es-CL" sz="2000" dirty="0" smtClean="0">
                <a:solidFill>
                  <a:prstClr val="black"/>
                </a:solidFill>
                <a:latin typeface="Comic Sans MS" pitchFamily="66" charset="0"/>
              </a:rPr>
              <a:t>los ejercicios de </a:t>
            </a:r>
            <a:r>
              <a:rPr lang="es-CL" sz="2000" dirty="0">
                <a:solidFill>
                  <a:prstClr val="black"/>
                </a:solidFill>
                <a:latin typeface="Comic Sans MS" pitchFamily="66" charset="0"/>
              </a:rPr>
              <a:t>la </a:t>
            </a:r>
            <a:r>
              <a:rPr lang="es-CL" sz="2000" b="1" dirty="0">
                <a:solidFill>
                  <a:prstClr val="black"/>
                </a:solidFill>
                <a:latin typeface="Comic Sans MS" pitchFamily="66" charset="0"/>
              </a:rPr>
              <a:t>página </a:t>
            </a:r>
            <a:r>
              <a:rPr lang="es-CL" sz="2000" b="1" dirty="0" smtClean="0">
                <a:solidFill>
                  <a:prstClr val="black"/>
                </a:solidFill>
                <a:latin typeface="Comic Sans MS" pitchFamily="66" charset="0"/>
              </a:rPr>
              <a:t>13 </a:t>
            </a:r>
            <a:r>
              <a:rPr lang="es-CL" sz="2000" b="1" dirty="0">
                <a:solidFill>
                  <a:prstClr val="black"/>
                </a:solidFill>
                <a:latin typeface="Comic Sans MS" pitchFamily="66" charset="0"/>
              </a:rPr>
              <a:t>del </a:t>
            </a:r>
            <a:r>
              <a:rPr lang="es-CL" sz="2000" b="1" dirty="0" smtClean="0">
                <a:solidFill>
                  <a:prstClr val="black"/>
                </a:solidFill>
                <a:latin typeface="Comic Sans MS" pitchFamily="66" charset="0"/>
              </a:rPr>
              <a:t>Cuadernillo de trabajo de matemática </a:t>
            </a:r>
            <a:r>
              <a:rPr lang="es-CL" sz="2000" b="1" dirty="0">
                <a:solidFill>
                  <a:prstClr val="black"/>
                </a:solidFill>
                <a:latin typeface="Comic Sans MS" pitchFamily="66" charset="0"/>
              </a:rPr>
              <a:t>(libro </a:t>
            </a:r>
            <a:r>
              <a:rPr lang="es-CL" sz="2000" b="1" dirty="0" smtClean="0">
                <a:solidFill>
                  <a:prstClr val="black"/>
                </a:solidFill>
                <a:latin typeface="Comic Sans MS" pitchFamily="66" charset="0"/>
              </a:rPr>
              <a:t>delgado)</a:t>
            </a:r>
            <a:r>
              <a:rPr lang="es-CL" sz="2000" dirty="0" smtClean="0">
                <a:solidFill>
                  <a:prstClr val="black"/>
                </a:solidFill>
                <a:latin typeface="Comic Sans MS" pitchFamily="66" charset="0"/>
              </a:rPr>
              <a:t>.</a:t>
            </a:r>
            <a:endParaRPr lang="es-CL" sz="20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11266" name="Picture 2" descr="ACTIVIDAD 4 - DESARROLLO FÍSICO Y SALUD ABM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-1331191"/>
            <a:ext cx="7080721" cy="393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etodologia de Estudio - Telecomunicaciones y Sistemas J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091805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64" y="4365104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31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0028964"/>
              </p:ext>
            </p:extLst>
          </p:nvPr>
        </p:nvGraphicFramePr>
        <p:xfrm>
          <a:off x="467544" y="908720"/>
          <a:ext cx="8136904" cy="4693920"/>
        </p:xfrm>
        <a:graphic>
          <a:graphicData uri="http://schemas.openxmlformats.org/drawingml/2006/table">
            <a:tbl>
              <a:tblPr firstRow="1" firstCol="1" bandRow="1"/>
              <a:tblGrid>
                <a:gridCol w="2575592"/>
                <a:gridCol w="5561312"/>
              </a:tblGrid>
              <a:tr h="6274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ACTIVIDAD(ES) Y RECURSOS PEDAGÓGICOS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u="sng" dirty="0" smtClean="0">
                          <a:effectLst/>
                          <a:latin typeface="+mn-lt"/>
                        </a:rPr>
                        <a:t>Motivación: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u="sng" dirty="0" smtClean="0">
                          <a:effectLst/>
                          <a:latin typeface="+mn-lt"/>
                        </a:rPr>
                        <a:t>Actividades:</a:t>
                      </a:r>
                    </a:p>
                    <a:p>
                      <a:pPr marL="285750" marR="0" indent="-28575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CL" sz="1400" b="0" u="none" dirty="0" smtClean="0">
                          <a:effectLst/>
                          <a:latin typeface="+mn-lt"/>
                        </a:rPr>
                        <a:t>Recomendaciones </a:t>
                      </a:r>
                    </a:p>
                    <a:p>
                      <a:pPr marL="285750" marR="0" indent="-28575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CL" sz="1400" b="0" u="none" dirty="0" smtClean="0">
                          <a:effectLst/>
                          <a:latin typeface="+mn-lt"/>
                        </a:rPr>
                        <a:t>Desafío matemático</a:t>
                      </a:r>
                    </a:p>
                    <a:p>
                      <a:pPr marL="285750" marR="0" indent="-28575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CL" sz="1400" b="0" u="none" dirty="0" smtClean="0">
                          <a:effectLst/>
                          <a:latin typeface="+mn-lt"/>
                        </a:rPr>
                        <a:t>Problema</a:t>
                      </a:r>
                      <a:r>
                        <a:rPr lang="es-CL" sz="1400" b="0" u="none" baseline="0" dirty="0" smtClean="0">
                          <a:effectLst/>
                          <a:latin typeface="+mn-lt"/>
                        </a:rPr>
                        <a:t> del día</a:t>
                      </a:r>
                      <a:endParaRPr lang="es-CL" sz="1400" b="0" u="none" dirty="0" smtClean="0">
                        <a:effectLst/>
                        <a:latin typeface="+mn-lt"/>
                      </a:endParaRPr>
                    </a:p>
                    <a:p>
                      <a:pPr marL="285750" marR="0" indent="-28575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CL" sz="1400" b="0" u="none" dirty="0" smtClean="0">
                          <a:effectLst/>
                          <a:latin typeface="+mn-lt"/>
                        </a:rPr>
                        <a:t>Recordar algunos conceptos importantes</a:t>
                      </a:r>
                    </a:p>
                    <a:p>
                      <a:pPr marL="285750" marR="0" indent="-28575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CL" sz="1400" b="0" u="none" dirty="0" smtClean="0">
                          <a:effectLst/>
                          <a:latin typeface="+mn-lt"/>
                        </a:rPr>
                        <a:t>Ejemplifican con ejemplos contextualizados.</a:t>
                      </a:r>
                    </a:p>
                    <a:p>
                      <a:pPr marL="285750" marR="0" indent="-28575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CL" sz="1400" b="0" u="none" dirty="0" smtClean="0">
                          <a:effectLst/>
                          <a:latin typeface="+mn-lt"/>
                        </a:rPr>
                        <a:t>Realizan ejercicios relacionados con el contenido en cuaderno</a:t>
                      </a:r>
                      <a:r>
                        <a:rPr lang="es-CL" sz="1400" b="0" u="none" baseline="0" dirty="0" smtClean="0">
                          <a:effectLst/>
                          <a:latin typeface="+mn-lt"/>
                        </a:rPr>
                        <a:t> del estudiante de matemática (pág.32)</a:t>
                      </a:r>
                      <a:endParaRPr lang="es-CL" sz="1400" b="0" u="none" dirty="0" smtClean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u="sng" dirty="0" smtClean="0">
                          <a:effectLst/>
                          <a:latin typeface="+mn-lt"/>
                        </a:rPr>
                        <a:t>Recursos: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u="none" dirty="0" smtClean="0">
                          <a:effectLst/>
                          <a:latin typeface="+mn-lt"/>
                        </a:rPr>
                        <a:t>•</a:t>
                      </a:r>
                      <a:r>
                        <a:rPr lang="es-CL" sz="1400" b="0" u="non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0" u="none" dirty="0" smtClean="0">
                          <a:effectLst/>
                          <a:latin typeface="+mn-lt"/>
                        </a:rPr>
                        <a:t>Guía en forma digital (</a:t>
                      </a:r>
                      <a:r>
                        <a:rPr lang="es-CL" sz="1400" b="0" u="none" dirty="0" err="1" smtClean="0">
                          <a:effectLst/>
                          <a:latin typeface="+mn-lt"/>
                        </a:rPr>
                        <a:t>ppt</a:t>
                      </a:r>
                      <a:r>
                        <a:rPr lang="es-CL" sz="1400" b="0" u="none" dirty="0" smtClean="0">
                          <a:effectLst/>
                          <a:latin typeface="+mn-lt"/>
                        </a:rPr>
                        <a:t>)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u="none" dirty="0" smtClean="0">
                          <a:effectLst/>
                          <a:latin typeface="+mn-lt"/>
                        </a:rPr>
                        <a:t>•</a:t>
                      </a:r>
                      <a:r>
                        <a:rPr lang="es-CL" sz="1400" b="0" u="non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0" u="none" dirty="0" smtClean="0">
                          <a:effectLst/>
                          <a:latin typeface="+mn-lt"/>
                        </a:rPr>
                        <a:t>Cuaderno de la asignatura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u="none" dirty="0" smtClean="0">
                          <a:effectLst/>
                          <a:latin typeface="+mn-lt"/>
                        </a:rPr>
                        <a:t>•</a:t>
                      </a:r>
                      <a:r>
                        <a:rPr lang="es-CL" sz="1400" b="0" u="non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0" u="none" dirty="0" smtClean="0">
                          <a:effectLst/>
                          <a:latin typeface="+mn-lt"/>
                        </a:rPr>
                        <a:t>Lápiz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u="none" dirty="0" smtClean="0">
                          <a:effectLst/>
                          <a:latin typeface="+mn-lt"/>
                        </a:rPr>
                        <a:t>•</a:t>
                      </a:r>
                      <a:r>
                        <a:rPr lang="es-CL" sz="1400" b="0" u="non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0" u="none" dirty="0" smtClean="0">
                          <a:effectLst/>
                          <a:latin typeface="+mn-lt"/>
                        </a:rPr>
                        <a:t>Goma </a:t>
                      </a:r>
                      <a:endParaRPr lang="es-CL" sz="1400" b="0" u="none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u="none" dirty="0" smtClean="0">
                          <a:effectLst/>
                          <a:latin typeface="+mn-lt"/>
                        </a:rPr>
                        <a:t>Cuaderno</a:t>
                      </a:r>
                      <a:r>
                        <a:rPr lang="es-CL" sz="1400" b="0" u="none" baseline="0" dirty="0" smtClean="0">
                          <a:effectLst/>
                          <a:latin typeface="+mn-lt"/>
                        </a:rPr>
                        <a:t> de trabajo de matemática.</a:t>
                      </a:r>
                      <a:endParaRPr lang="es-CL" sz="1400" b="0" u="none" dirty="0" smtClean="0">
                        <a:effectLst/>
                        <a:latin typeface="+mn-lt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4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EVALUACIÓN FORMATIVA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Se evaluará a través del ticket de salida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Evaluación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Formativa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Monitoreo a partir de participación en clases virtuales.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4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ESTE MÓDULO DEBE SER ENVIADO AL SIGUIENTE CORREO ELECTRÓNICO</a:t>
                      </a:r>
                      <a:endParaRPr lang="es-CL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Enviando fotografía del TICKET DE SALIDA a: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Celular (</a:t>
                      </a:r>
                      <a:r>
                        <a:rPr lang="es-CL" sz="1400" dirty="0" err="1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whatssap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): +56963036066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Correo electrónico: patricia.osorio@colegio-jeanpiaget.cl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019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Flecha derecha"/>
          <p:cNvSpPr/>
          <p:nvPr/>
        </p:nvSpPr>
        <p:spPr>
          <a:xfrm>
            <a:off x="539552" y="2636912"/>
            <a:ext cx="2448272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Página 13</a:t>
            </a:r>
            <a:endParaRPr lang="es-CL" dirty="0"/>
          </a:p>
        </p:txBody>
      </p:sp>
      <p:pic>
        <p:nvPicPr>
          <p:cNvPr id="5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64" y="4365104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9" t="17351" r="34022" b="6250"/>
          <a:stretch/>
        </p:blipFill>
        <p:spPr bwMode="auto">
          <a:xfrm>
            <a:off x="3491880" y="0"/>
            <a:ext cx="526701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146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611560" y="489210"/>
            <a:ext cx="7964753" cy="9361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3204" y="381373"/>
            <a:ext cx="8229600" cy="1143000"/>
          </a:xfrm>
        </p:spPr>
        <p:txBody>
          <a:bodyPr>
            <a:noAutofit/>
          </a:bodyPr>
          <a:lstStyle/>
          <a:p>
            <a:r>
              <a:rPr lang="es-CL" sz="2800" b="1" dirty="0" smtClean="0"/>
              <a:t>TICKET DE SALIDA</a:t>
            </a:r>
            <a:br>
              <a:rPr lang="es-CL" sz="2800" b="1" dirty="0" smtClean="0"/>
            </a:br>
            <a:r>
              <a:rPr lang="es-CL" sz="2000" b="1" dirty="0" smtClean="0"/>
              <a:t>Semana 18 – ENVIAR FOTO DE ESTE TICKET HASTA EL VIERNES 31 DE JULIO</a:t>
            </a:r>
            <a:endParaRPr lang="es-CL" sz="20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7845">
            <a:off x="7162433" y="5082301"/>
            <a:ext cx="2061191" cy="2066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39714" y="135149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1)</a:t>
            </a:r>
            <a:endParaRPr lang="es-CL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0" t="28311" r="25141" b="20756"/>
          <a:stretch/>
        </p:blipFill>
        <p:spPr bwMode="auto">
          <a:xfrm>
            <a:off x="743770" y="1720828"/>
            <a:ext cx="6996582" cy="4063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887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568952" cy="521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75058" y="141277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2</a:t>
            </a:r>
            <a:r>
              <a:rPr lang="es-CL" dirty="0" smtClean="0"/>
              <a:t>)</a:t>
            </a:r>
            <a:endParaRPr lang="es-CL" dirty="0"/>
          </a:p>
        </p:txBody>
      </p:sp>
      <p:sp>
        <p:nvSpPr>
          <p:cNvPr id="6" name="5 CuadroTexto"/>
          <p:cNvSpPr txBox="1"/>
          <p:nvPr/>
        </p:nvSpPr>
        <p:spPr>
          <a:xfrm>
            <a:off x="484214" y="402281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3)</a:t>
            </a:r>
            <a:endParaRPr lang="es-CL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7845">
            <a:off x="7162432" y="41740"/>
            <a:ext cx="2061191" cy="2066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387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1900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332656"/>
            <a:ext cx="5472608" cy="1143000"/>
          </a:xfrm>
        </p:spPr>
        <p:txBody>
          <a:bodyPr>
            <a:noAutofit/>
          </a:bodyPr>
          <a:lstStyle/>
          <a:p>
            <a:r>
              <a:rPr lang="es-CL" sz="4000" b="1" u="sng" dirty="0">
                <a:latin typeface="Escolar1" pitchFamily="2" charset="0"/>
              </a:rPr>
              <a:t>R</a:t>
            </a:r>
            <a:r>
              <a:rPr lang="es-CL" sz="4000" b="1" u="sng" dirty="0" smtClean="0">
                <a:latin typeface="Escolar1" pitchFamily="2" charset="0"/>
              </a:rPr>
              <a:t>ecomendaciones</a:t>
            </a:r>
            <a:br>
              <a:rPr lang="es-CL" sz="4000" b="1" u="sng" dirty="0" smtClean="0">
                <a:latin typeface="Escolar1" pitchFamily="2" charset="0"/>
              </a:rPr>
            </a:br>
            <a:r>
              <a:rPr lang="es-CL" sz="4000" b="1" u="sng" dirty="0" smtClean="0">
                <a:latin typeface="Escolar1" pitchFamily="2" charset="0"/>
              </a:rPr>
              <a:t>Reglas clases virtuales</a:t>
            </a:r>
            <a:endParaRPr lang="es-CL" sz="4000" b="1" u="sng" dirty="0">
              <a:latin typeface="Escolar1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427" y="1772816"/>
            <a:ext cx="8784977" cy="4248472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s-CL" sz="2800" b="1" dirty="0" smtClean="0">
                <a:latin typeface="Escolar1" pitchFamily="2" charset="0"/>
              </a:rPr>
              <a:t>Identifícate siempre y completa tu perfil, generará más confianza.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CL" sz="2800" b="1" dirty="0" smtClean="0">
                <a:latin typeface="Escolar1" pitchFamily="2" charset="0"/>
              </a:rPr>
              <a:t>Me presento en la clase virtual, con vestimenta adecuada. No pijama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CL" sz="2800" b="1" dirty="0" smtClean="0">
                <a:latin typeface="Escolar1" pitchFamily="2" charset="0"/>
              </a:rPr>
              <a:t>Saludo cuando ingreso a la clase virtual.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CL" sz="2800" b="1" dirty="0" smtClean="0">
                <a:latin typeface="Escolar1" pitchFamily="2" charset="0"/>
              </a:rPr>
              <a:t>Registro mi nombre en el chat, para la asistencia a clase virtual.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CL" sz="2800" b="1" dirty="0" smtClean="0">
                <a:latin typeface="Escolar1" pitchFamily="2" charset="0"/>
              </a:rPr>
              <a:t>Mantén el micrófono desactivado, para evitar interrupciones. Actívalo sólo cuando sea necesario.</a:t>
            </a:r>
          </a:p>
        </p:txBody>
      </p:sp>
      <p:pic>
        <p:nvPicPr>
          <p:cNvPr id="1026" name="Picture 2" descr="AGENDA PARA LUNES 9 DE SEPTIEMBRE – Agenda Virtual – 40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6307"/>
            <a:ext cx="2808312" cy="154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08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1900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628800"/>
            <a:ext cx="7227950" cy="42484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L" sz="2800" b="1" dirty="0">
                <a:latin typeface="Escolar1" pitchFamily="2" charset="0"/>
              </a:rPr>
              <a:t>6</a:t>
            </a:r>
            <a:r>
              <a:rPr lang="es-CL" sz="2800" b="1" dirty="0" smtClean="0">
                <a:latin typeface="Escolar1" pitchFamily="2" charset="0"/>
              </a:rPr>
              <a:t>. Uso el chat exclusivamente para consultas .</a:t>
            </a:r>
          </a:p>
          <a:p>
            <a:pPr marL="0" indent="0" algn="just">
              <a:buNone/>
            </a:pPr>
            <a:r>
              <a:rPr lang="es-CL" sz="2800" b="1" dirty="0">
                <a:latin typeface="Escolar1" pitchFamily="2" charset="0"/>
              </a:rPr>
              <a:t>7</a:t>
            </a:r>
            <a:r>
              <a:rPr lang="es-CL" sz="2800" b="1" dirty="0" smtClean="0">
                <a:latin typeface="Escolar1" pitchFamily="2" charset="0"/>
              </a:rPr>
              <a:t>. Cuida tu ortografía y gramática.</a:t>
            </a:r>
          </a:p>
          <a:p>
            <a:pPr marL="0" indent="0" algn="just">
              <a:buNone/>
            </a:pPr>
            <a:r>
              <a:rPr lang="es-CL" sz="2800" b="1" dirty="0">
                <a:latin typeface="Escolar1" pitchFamily="2" charset="0"/>
              </a:rPr>
              <a:t>8</a:t>
            </a:r>
            <a:r>
              <a:rPr lang="es-CL" sz="2800" b="1" dirty="0" smtClean="0">
                <a:latin typeface="Escolar1" pitchFamily="2" charset="0"/>
              </a:rPr>
              <a:t>. Evito insultos o publicaciones que puedan ofender a alguien.</a:t>
            </a:r>
          </a:p>
          <a:p>
            <a:pPr marL="0" indent="0" algn="just">
              <a:buNone/>
            </a:pPr>
            <a:r>
              <a:rPr lang="es-CL" sz="2800" b="1" dirty="0">
                <a:latin typeface="Escolar1" pitchFamily="2" charset="0"/>
              </a:rPr>
              <a:t>9</a:t>
            </a:r>
            <a:r>
              <a:rPr lang="es-CL" sz="2800" b="1" dirty="0" smtClean="0">
                <a:latin typeface="Escolar1" pitchFamily="2" charset="0"/>
              </a:rPr>
              <a:t>. Sé respetuoso en el tiempo de los demás, sé breve y directo.</a:t>
            </a:r>
          </a:p>
          <a:p>
            <a:pPr marL="0" indent="0" algn="just">
              <a:buNone/>
            </a:pPr>
            <a:r>
              <a:rPr lang="es-CL" sz="2800" b="1" dirty="0" smtClean="0">
                <a:latin typeface="Escolar1" pitchFamily="2" charset="0"/>
              </a:rPr>
              <a:t>10. Respeta la privacidad, no compartas material personal sin permiso.</a:t>
            </a:r>
          </a:p>
        </p:txBody>
      </p:sp>
      <p:pic>
        <p:nvPicPr>
          <p:cNvPr id="1026" name="Picture 2" descr="AGENDA PARA LUNES 9 DE SEPTIEMBRE – Agenda Virtual – 40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080"/>
            <a:ext cx="2088232" cy="115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ICIACIÓN UNIVERSITARIA | Mind Map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942" y="16075"/>
            <a:ext cx="1092967" cy="131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5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91440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1043608" y="1124744"/>
            <a:ext cx="7035080" cy="352839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Rectángulo redondeado"/>
          <p:cNvSpPr/>
          <p:nvPr/>
        </p:nvSpPr>
        <p:spPr>
          <a:xfrm>
            <a:off x="2678088" y="347997"/>
            <a:ext cx="3744416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es-CL" sz="3600" dirty="0" smtClean="0"/>
              <a:t>Para comenzar:</a:t>
            </a:r>
            <a:endParaRPr lang="es-CL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23628" y="1268760"/>
            <a:ext cx="6696744" cy="3384376"/>
          </a:xfrm>
        </p:spPr>
        <p:txBody>
          <a:bodyPr>
            <a:noAutofit/>
          </a:bodyPr>
          <a:lstStyle/>
          <a:p>
            <a:pPr algn="just"/>
            <a:r>
              <a:rPr lang="es-CL" sz="2000" dirty="0" smtClean="0">
                <a:solidFill>
                  <a:srgbClr val="0070C0"/>
                </a:solidFill>
                <a:latin typeface="+mj-lt"/>
              </a:rPr>
              <a:t>Recuerda que no es necesario imprimir este </a:t>
            </a:r>
            <a:r>
              <a:rPr lang="es-CL" sz="2000" dirty="0" err="1" smtClean="0">
                <a:solidFill>
                  <a:srgbClr val="0070C0"/>
                </a:solidFill>
                <a:latin typeface="+mj-lt"/>
              </a:rPr>
              <a:t>power</a:t>
            </a:r>
            <a:r>
              <a:rPr lang="es-CL" sz="20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s-CL" sz="2000" dirty="0" err="1" smtClean="0">
                <a:solidFill>
                  <a:srgbClr val="0070C0"/>
                </a:solidFill>
                <a:latin typeface="+mj-lt"/>
              </a:rPr>
              <a:t>point</a:t>
            </a:r>
            <a:r>
              <a:rPr lang="es-CL" sz="2000" dirty="0" smtClean="0">
                <a:solidFill>
                  <a:srgbClr val="0070C0"/>
                </a:solidFill>
                <a:latin typeface="+mj-lt"/>
              </a:rPr>
              <a:t>.</a:t>
            </a:r>
          </a:p>
          <a:p>
            <a:pPr algn="just"/>
            <a:r>
              <a:rPr lang="es-CL" sz="2000" dirty="0" smtClean="0">
                <a:solidFill>
                  <a:srgbClr val="0070C0"/>
                </a:solidFill>
                <a:latin typeface="+mj-lt"/>
              </a:rPr>
              <a:t>Te sugiero descargar en tu </a:t>
            </a:r>
            <a:r>
              <a:rPr lang="es-CL" sz="2000" dirty="0" err="1" smtClean="0">
                <a:solidFill>
                  <a:srgbClr val="0070C0"/>
                </a:solidFill>
                <a:latin typeface="+mj-lt"/>
              </a:rPr>
              <a:t>tablet</a:t>
            </a:r>
            <a:r>
              <a:rPr lang="es-CL" sz="2000" dirty="0" smtClean="0">
                <a:solidFill>
                  <a:srgbClr val="0070C0"/>
                </a:solidFill>
                <a:latin typeface="+mj-lt"/>
              </a:rPr>
              <a:t>, PC o celular la aplicación WPS </a:t>
            </a:r>
            <a:r>
              <a:rPr lang="es-CL" sz="2000" dirty="0" err="1" smtClean="0">
                <a:solidFill>
                  <a:srgbClr val="0070C0"/>
                </a:solidFill>
                <a:latin typeface="+mj-lt"/>
              </a:rPr>
              <a:t>Oficce</a:t>
            </a:r>
            <a:r>
              <a:rPr lang="es-CL" sz="2000" dirty="0" smtClean="0">
                <a:solidFill>
                  <a:srgbClr val="0070C0"/>
                </a:solidFill>
                <a:latin typeface="+mj-lt"/>
              </a:rPr>
              <a:t>, que permite escuchar los audios sin problema.</a:t>
            </a:r>
          </a:p>
          <a:p>
            <a:pPr algn="just"/>
            <a:r>
              <a:rPr lang="es-CL" sz="2000" dirty="0" smtClean="0">
                <a:solidFill>
                  <a:srgbClr val="0070C0"/>
                </a:solidFill>
                <a:latin typeface="+mj-lt"/>
              </a:rPr>
              <a:t>Recuerda que tu reporte es el ticket de salida, las otras actividades deben quedar registradas en el cuaderno o el libro.</a:t>
            </a:r>
          </a:p>
          <a:p>
            <a:pPr algn="just"/>
            <a:r>
              <a:rPr lang="es-CL" sz="2000" dirty="0">
                <a:solidFill>
                  <a:srgbClr val="0070C0"/>
                </a:solidFill>
                <a:latin typeface="+mj-lt"/>
              </a:rPr>
              <a:t>Te </a:t>
            </a:r>
            <a:r>
              <a:rPr lang="es-CL" sz="2000" dirty="0" err="1">
                <a:solidFill>
                  <a:srgbClr val="0070C0"/>
                </a:solidFill>
                <a:latin typeface="+mj-lt"/>
              </a:rPr>
              <a:t>envito</a:t>
            </a:r>
            <a:r>
              <a:rPr lang="es-CL" sz="2000" dirty="0">
                <a:solidFill>
                  <a:srgbClr val="0070C0"/>
                </a:solidFill>
                <a:latin typeface="+mj-lt"/>
              </a:rPr>
              <a:t> a participar de las clases virtuales los días </a:t>
            </a:r>
            <a:r>
              <a:rPr lang="es-CL" sz="2000" b="1" dirty="0" smtClean="0">
                <a:solidFill>
                  <a:srgbClr val="0070C0"/>
                </a:solidFill>
                <a:latin typeface="+mj-lt"/>
              </a:rPr>
              <a:t>Lunes </a:t>
            </a:r>
            <a:r>
              <a:rPr lang="es-CL" sz="2000" dirty="0" smtClean="0">
                <a:solidFill>
                  <a:srgbClr val="0070C0"/>
                </a:solidFill>
                <a:latin typeface="+mj-lt"/>
              </a:rPr>
              <a:t>a </a:t>
            </a:r>
            <a:r>
              <a:rPr lang="es-CL" sz="2000" dirty="0">
                <a:solidFill>
                  <a:srgbClr val="0070C0"/>
                </a:solidFill>
                <a:latin typeface="+mj-lt"/>
              </a:rPr>
              <a:t>las </a:t>
            </a:r>
            <a:r>
              <a:rPr lang="es-CL" sz="2000" b="1" dirty="0" smtClean="0">
                <a:solidFill>
                  <a:srgbClr val="0070C0"/>
                </a:solidFill>
                <a:latin typeface="+mj-lt"/>
              </a:rPr>
              <a:t>11:30</a:t>
            </a:r>
            <a:r>
              <a:rPr lang="es-CL" sz="20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s-CL" sz="2000" dirty="0" err="1" smtClean="0">
                <a:solidFill>
                  <a:srgbClr val="0070C0"/>
                </a:solidFill>
                <a:latin typeface="+mj-lt"/>
              </a:rPr>
              <a:t>hrs</a:t>
            </a:r>
            <a:r>
              <a:rPr lang="es-CL" sz="2000" dirty="0" smtClean="0">
                <a:solidFill>
                  <a:srgbClr val="0070C0"/>
                </a:solidFill>
                <a:latin typeface="+mj-lt"/>
              </a:rPr>
              <a:t>.</a:t>
            </a:r>
            <a:endParaRPr lang="es-CL" sz="2000" dirty="0">
              <a:solidFill>
                <a:srgbClr val="0070C0"/>
              </a:solidFill>
              <a:latin typeface="+mj-lt"/>
            </a:endParaRPr>
          </a:p>
          <a:p>
            <a:pPr algn="just"/>
            <a:endParaRPr lang="es-CL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2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black"/>
                </a:solidFill>
              </a:rPr>
              <a:t>Cuando </a:t>
            </a:r>
            <a:r>
              <a:rPr lang="es-CL" dirty="0">
                <a:solidFill>
                  <a:prstClr val="black"/>
                </a:solidFill>
              </a:rPr>
              <a:t>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black"/>
                </a:solidFill>
              </a:rPr>
              <a:t>Cuando </a:t>
            </a:r>
            <a:r>
              <a:rPr lang="es-CL" dirty="0">
                <a:solidFill>
                  <a:prstClr val="black"/>
                </a:solidFill>
              </a:rPr>
              <a:t>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black"/>
                </a:solidFill>
              </a:rPr>
              <a:t>Cuando </a:t>
            </a:r>
            <a:r>
              <a:rPr lang="es-CL" dirty="0">
                <a:solidFill>
                  <a:prstClr val="black"/>
                </a:solidFill>
              </a:rPr>
              <a:t>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matemática.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black"/>
                </a:solidFill>
              </a:rPr>
              <a:t>Cuando </a:t>
            </a:r>
            <a:r>
              <a:rPr lang="es-CL" dirty="0">
                <a:solidFill>
                  <a:prstClr val="black"/>
                </a:solidFill>
              </a:rPr>
              <a:t>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1368919" y="257606"/>
            <a:ext cx="6406161" cy="723122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9556" y="269776"/>
            <a:ext cx="8229600" cy="782960"/>
          </a:xfrm>
        </p:spPr>
        <p:txBody>
          <a:bodyPr>
            <a:normAutofit/>
          </a:bodyPr>
          <a:lstStyle/>
          <a:p>
            <a:r>
              <a:rPr lang="es-CL" sz="3600" dirty="0" smtClean="0">
                <a:latin typeface="Comic Sans MS" pitchFamily="66" charset="0"/>
              </a:rPr>
              <a:t>PROBLEMA DEL DÍA</a:t>
            </a:r>
            <a:endParaRPr lang="es-CL" sz="3600" dirty="0">
              <a:latin typeface="Comic Sans MS" pitchFamily="66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811867" y="1412776"/>
            <a:ext cx="72165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L" sz="2000" dirty="0">
              <a:latin typeface="Comic Sans MS" pitchFamily="66" charset="0"/>
            </a:endParaRPr>
          </a:p>
        </p:txBody>
      </p:sp>
      <p:pic>
        <p:nvPicPr>
          <p:cNvPr id="17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728" y="-214304"/>
            <a:ext cx="2027190" cy="202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556275"/>
              </p:ext>
            </p:extLst>
          </p:nvPr>
        </p:nvGraphicFramePr>
        <p:xfrm>
          <a:off x="431540" y="1777570"/>
          <a:ext cx="8280920" cy="2987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40460"/>
                <a:gridCol w="4140460"/>
              </a:tblGrid>
              <a:tr h="1944216">
                <a:tc gridSpan="2">
                  <a:txBody>
                    <a:bodyPr/>
                    <a:lstStyle/>
                    <a:p>
                      <a:r>
                        <a:rPr lang="es-CL" sz="2400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s-CL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CL" sz="1400" dirty="0" smtClean="0"/>
                        <a:t>En septiembre, un club de </a:t>
                      </a:r>
                      <a:r>
                        <a:rPr lang="es-CL" sz="1400" u="none" dirty="0" smtClean="0"/>
                        <a:t>fútbol tiene 3 partidos en su estadio. Las entradas vendidas son las siguientes: </a:t>
                      </a:r>
                    </a:p>
                    <a:p>
                      <a:endParaRPr lang="es-CL" sz="1400" u="none" dirty="0" smtClean="0"/>
                    </a:p>
                    <a:p>
                      <a:r>
                        <a:rPr lang="es-CL" sz="1400" u="none" dirty="0" smtClean="0"/>
                        <a:t>Primer partido: 307 </a:t>
                      </a:r>
                    </a:p>
                    <a:p>
                      <a:r>
                        <a:rPr lang="es-CL" sz="1400" u="none" dirty="0" smtClean="0"/>
                        <a:t>Segundo partido: 248 </a:t>
                      </a:r>
                    </a:p>
                    <a:p>
                      <a:r>
                        <a:rPr lang="es-CL" sz="1400" u="none" dirty="0" smtClean="0"/>
                        <a:t>Tercer partido: 415 </a:t>
                      </a:r>
                    </a:p>
                    <a:p>
                      <a:endParaRPr lang="es-CL" sz="1400" dirty="0" smtClean="0"/>
                    </a:p>
                    <a:p>
                      <a:r>
                        <a:rPr lang="es-CL" sz="1400" b="1" dirty="0" smtClean="0"/>
                        <a:t>¿Cuál es el total de las entradas vendidas en septiembre? </a:t>
                      </a:r>
                    </a:p>
                    <a:p>
                      <a:endParaRPr lang="es-CL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469833">
                <a:tc>
                  <a:txBody>
                    <a:bodyPr/>
                    <a:lstStyle/>
                    <a:p>
                      <a:r>
                        <a:rPr lang="es-CL" sz="2800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endParaRPr lang="es-CL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800" dirty="0" smtClean="0">
                          <a:solidFill>
                            <a:srgbClr val="FF0000"/>
                          </a:solidFill>
                        </a:rPr>
                        <a:t>R</a:t>
                      </a:r>
                      <a:endParaRPr lang="es-CL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r>
                        <a:rPr lang="es-CL" sz="280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s-CL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11 Rectángulo"/>
          <p:cNvSpPr/>
          <p:nvPr/>
        </p:nvSpPr>
        <p:spPr>
          <a:xfrm>
            <a:off x="4434167" y="5157191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dirty="0" smtClean="0">
                <a:solidFill>
                  <a:srgbClr val="FF0000"/>
                </a:solidFill>
                <a:latin typeface="Century Gothic" pitchFamily="34" charset="0"/>
              </a:rPr>
              <a:t>M</a:t>
            </a:r>
            <a:r>
              <a:rPr lang="es-CL" sz="1200" b="1" dirty="0" smtClean="0">
                <a:latin typeface="Century Gothic" pitchFamily="34" charset="0"/>
              </a:rPr>
              <a:t>arcar la pregunta</a:t>
            </a:r>
          </a:p>
          <a:p>
            <a:r>
              <a:rPr lang="es-CL" sz="2000" b="1" dirty="0">
                <a:solidFill>
                  <a:srgbClr val="FF0000"/>
                </a:solidFill>
                <a:latin typeface="Century Gothic" pitchFamily="34" charset="0"/>
              </a:rPr>
              <a:t>O</a:t>
            </a:r>
            <a:r>
              <a:rPr lang="es-CL" sz="1200" b="1" dirty="0" smtClean="0">
                <a:latin typeface="Century Gothic" pitchFamily="34" charset="0"/>
              </a:rPr>
              <a:t>rganizar mi trabajo (parte, parte, todo)</a:t>
            </a:r>
          </a:p>
          <a:p>
            <a:r>
              <a:rPr lang="es-CL" sz="2000" b="1" dirty="0" smtClean="0">
                <a:solidFill>
                  <a:srgbClr val="FF0000"/>
                </a:solidFill>
                <a:latin typeface="Century Gothic" pitchFamily="34" charset="0"/>
              </a:rPr>
              <a:t>R</a:t>
            </a:r>
            <a:r>
              <a:rPr lang="es-CL" sz="1200" b="1" dirty="0" smtClean="0">
                <a:latin typeface="Century Gothic" pitchFamily="34" charset="0"/>
              </a:rPr>
              <a:t>esuelvo muestro mi trabajo (esquema parte </a:t>
            </a:r>
            <a:r>
              <a:rPr lang="es-CL" sz="1200" b="1" dirty="0" err="1" smtClean="0">
                <a:latin typeface="Century Gothic" pitchFamily="34" charset="0"/>
              </a:rPr>
              <a:t>parte</a:t>
            </a:r>
            <a:r>
              <a:rPr lang="es-CL" sz="1200" b="1" dirty="0" smtClean="0">
                <a:latin typeface="Century Gothic" pitchFamily="34" charset="0"/>
              </a:rPr>
              <a:t> todo)</a:t>
            </a:r>
            <a:endParaRPr lang="es-CL" sz="1200" b="1" dirty="0">
              <a:latin typeface="Century Gothic" pitchFamily="34" charset="0"/>
            </a:endParaRPr>
          </a:p>
          <a:p>
            <a:r>
              <a:rPr lang="es-CL" sz="2000" b="1" dirty="0" smtClean="0">
                <a:solidFill>
                  <a:srgbClr val="FF0000"/>
                </a:solidFill>
                <a:latin typeface="Century Gothic" pitchFamily="34" charset="0"/>
              </a:rPr>
              <a:t>A</a:t>
            </a:r>
            <a:r>
              <a:rPr lang="es-CL" sz="1200" b="1" dirty="0" smtClean="0">
                <a:latin typeface="Century Gothic" pitchFamily="34" charset="0"/>
              </a:rPr>
              <a:t>notar la respuesta</a:t>
            </a:r>
          </a:p>
        </p:txBody>
      </p:sp>
      <p:sp>
        <p:nvSpPr>
          <p:cNvPr id="5" name="4 Llamada de flecha a la derecha"/>
          <p:cNvSpPr/>
          <p:nvPr/>
        </p:nvSpPr>
        <p:spPr>
          <a:xfrm>
            <a:off x="1043608" y="5157191"/>
            <a:ext cx="2952328" cy="1224137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Podemos utilizar la estrategia MORA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99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L" dirty="0" smtClean="0"/>
              <a:t>Recordemos la estrategia MORA</a:t>
            </a:r>
          </a:p>
          <a:p>
            <a:pPr marL="0" indent="0">
              <a:buNone/>
            </a:pPr>
            <a:endParaRPr lang="es-CL" sz="2400" dirty="0" smtClean="0"/>
          </a:p>
          <a:p>
            <a:pPr marL="0" indent="0">
              <a:buNone/>
            </a:pPr>
            <a:r>
              <a:rPr lang="es-CL" sz="2800" b="1" dirty="0" smtClean="0">
                <a:solidFill>
                  <a:srgbClr val="FF0000"/>
                </a:solidFill>
              </a:rPr>
              <a:t>MORA</a:t>
            </a:r>
            <a:r>
              <a:rPr lang="es-CL" sz="2800" dirty="0" smtClean="0">
                <a:solidFill>
                  <a:srgbClr val="7030A0"/>
                </a:solidFill>
              </a:rPr>
              <a:t> es un código secreto que usan los detectives matemáticos para solucionar problemas</a:t>
            </a:r>
          </a:p>
          <a:p>
            <a:pPr marL="0" indent="0">
              <a:buNone/>
            </a:pPr>
            <a:endParaRPr lang="es-CL" sz="2400" dirty="0"/>
          </a:p>
          <a:p>
            <a:r>
              <a:rPr lang="es-CL" sz="3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M</a:t>
            </a:r>
            <a:r>
              <a:rPr lang="es-CL" sz="3000" dirty="0" smtClean="0">
                <a:latin typeface="Arial Narrow" panose="020B0606020202030204" pitchFamily="34" charset="0"/>
              </a:rPr>
              <a:t>  Leo 2 veces el problema y marco la pregunta</a:t>
            </a:r>
          </a:p>
          <a:p>
            <a:r>
              <a:rPr lang="es-CL" sz="3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O</a:t>
            </a:r>
            <a:r>
              <a:rPr lang="es-CL" sz="3000" dirty="0" smtClean="0">
                <a:latin typeface="Arial Narrow" panose="020B0606020202030204" pitchFamily="34" charset="0"/>
              </a:rPr>
              <a:t>  Organizo el trabajo y escribo el esquema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s-CL" sz="3000" dirty="0" smtClean="0">
                <a:latin typeface="Arial Narrow" panose="020B0606020202030204" pitchFamily="34" charset="0"/>
              </a:rPr>
              <a:t>P = PARTE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s-CL" sz="3000" dirty="0" smtClean="0">
                <a:latin typeface="Arial Narrow" panose="020B0606020202030204" pitchFamily="34" charset="0"/>
              </a:rPr>
              <a:t>P = PARTE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s-CL" sz="3000" dirty="0" smtClean="0">
                <a:latin typeface="Arial Narrow" panose="020B0606020202030204" pitchFamily="34" charset="0"/>
              </a:rPr>
              <a:t>T = TODO</a:t>
            </a:r>
          </a:p>
          <a:p>
            <a:r>
              <a:rPr lang="es-CL" sz="3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R</a:t>
            </a:r>
            <a:r>
              <a:rPr lang="es-CL" sz="3000" dirty="0" smtClean="0">
                <a:latin typeface="Arial Narrow" panose="020B0606020202030204" pitchFamily="34" charset="0"/>
              </a:rPr>
              <a:t>   Respondo a la pregunta y muestro mi trabajo</a:t>
            </a:r>
          </a:p>
          <a:p>
            <a:r>
              <a:rPr lang="es-CL" sz="3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A</a:t>
            </a:r>
            <a:r>
              <a:rPr lang="es-CL" sz="3000" dirty="0" smtClean="0">
                <a:latin typeface="Arial Narrow" panose="020B0606020202030204" pitchFamily="34" charset="0"/>
              </a:rPr>
              <a:t>   Anoto la respuesta</a:t>
            </a:r>
          </a:p>
        </p:txBody>
      </p:sp>
      <p:pic>
        <p:nvPicPr>
          <p:cNvPr id="2050" name="Picture 2" descr="3 Juegos para enseñar a los niños a ser ordenados | Técnicas Para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8640"/>
            <a:ext cx="1493586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817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3600" dirty="0" smtClean="0"/>
              <a:t>Para recordar aún mejor puedes </a:t>
            </a:r>
            <a:r>
              <a:rPr lang="es-CL" sz="3600" dirty="0" smtClean="0"/>
              <a:t>visitar </a:t>
            </a:r>
            <a:r>
              <a:rPr lang="es-CL" sz="3600" dirty="0" smtClean="0"/>
              <a:t>este </a:t>
            </a:r>
            <a:r>
              <a:rPr lang="es-CL" sz="3600" dirty="0" smtClean="0"/>
              <a:t>link, </a:t>
            </a:r>
            <a:r>
              <a:rPr lang="es-CL" sz="3600" dirty="0" smtClean="0"/>
              <a:t>que te explica la Estrategia </a:t>
            </a:r>
            <a:r>
              <a:rPr lang="es-CL" sz="3600" b="1" dirty="0" smtClean="0">
                <a:solidFill>
                  <a:srgbClr val="FF0000"/>
                </a:solidFill>
              </a:rPr>
              <a:t>MORA </a:t>
            </a:r>
            <a:endParaRPr lang="es-CL" sz="3600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sz="2800" dirty="0">
                <a:hlinkClick r:id="rId2"/>
              </a:rPr>
              <a:t>https</a:t>
            </a:r>
            <a:r>
              <a:rPr lang="es-CL" sz="2800">
                <a:hlinkClick r:id="rId2"/>
              </a:rPr>
              <a:t>://</a:t>
            </a:r>
            <a:r>
              <a:rPr lang="es-CL" sz="2800" smtClean="0">
                <a:hlinkClick r:id="rId2"/>
              </a:rPr>
              <a:t>www.youtube.com/watch?v=O5G_45TZj3E</a:t>
            </a:r>
            <a:endParaRPr lang="es-CL" sz="2800" dirty="0" smtClean="0"/>
          </a:p>
        </p:txBody>
      </p:sp>
    </p:spTree>
    <p:extLst>
      <p:ext uri="{BB962C8B-B14F-4D97-AF65-F5344CB8AC3E}">
        <p14:creationId xmlns:p14="http://schemas.microsoft.com/office/powerpoint/2010/main" val="87301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1842</TotalTime>
  <Words>946</Words>
  <Application>Microsoft Office PowerPoint</Application>
  <PresentationFormat>Presentación en pantalla (4:3)</PresentationFormat>
  <Paragraphs>153</Paragraphs>
  <Slides>22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Tema de Office</vt:lpstr>
      <vt:lpstr>1_Tema de Office</vt:lpstr>
      <vt:lpstr>2_Tema de Office</vt:lpstr>
      <vt:lpstr>3_Tema de Office</vt:lpstr>
      <vt:lpstr>Presentación de PowerPoint</vt:lpstr>
      <vt:lpstr>Presentación de PowerPoint</vt:lpstr>
      <vt:lpstr>Recomendaciones Reglas clases virtuales</vt:lpstr>
      <vt:lpstr>Presentación de PowerPoint</vt:lpstr>
      <vt:lpstr>Para comenzar:</vt:lpstr>
      <vt:lpstr>Importante:</vt:lpstr>
      <vt:lpstr>PROBLEMA DEL DÍA</vt:lpstr>
      <vt:lpstr> </vt:lpstr>
      <vt:lpstr>Para recordar aún mejor puedes visitar este link, que te explica la Estrategia MORA </vt:lpstr>
      <vt:lpstr>PROBLEMA DEL DÍA Estrategia MORA</vt:lpstr>
      <vt:lpstr>Para comenzar la clase y activar tus conocimientos, responde en forma oral, las siguientes preguntas:</vt:lpstr>
      <vt:lpstr>Presentación de PowerPoint</vt:lpstr>
      <vt:lpstr>Presentación de PowerPoint</vt:lpstr>
      <vt:lpstr>Para leer y representar números…</vt:lpstr>
      <vt:lpstr>Presentación de PowerPoint</vt:lpstr>
      <vt:lpstr>¿Qué representa cada billete o moneda?</vt:lpstr>
      <vt:lpstr>Ejercitemos usando billetes y monedas</vt:lpstr>
      <vt:lpstr>Ejercitemos usando billetes y monedas Actividad: Escribe en palabras la cantidad abonada por Juan Loca y Pablo Cifuentes (usa tu cuaderno)</vt:lpstr>
      <vt:lpstr>Presentación de PowerPoint</vt:lpstr>
      <vt:lpstr>Presentación de PowerPoint</vt:lpstr>
      <vt:lpstr>TICKET DE SALIDA Semana 18 – ENVIAR FOTO DE ESTE TICKET HASTA EL VIERNES 31 DE JULIO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Rodrigo</cp:lastModifiedBy>
  <cp:revision>56</cp:revision>
  <dcterms:created xsi:type="dcterms:W3CDTF">2020-07-06T03:06:52Z</dcterms:created>
  <dcterms:modified xsi:type="dcterms:W3CDTF">2020-07-27T12:54:01Z</dcterms:modified>
</cp:coreProperties>
</file>