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98" r:id="rId3"/>
    <p:sldId id="256" r:id="rId4"/>
    <p:sldId id="295" r:id="rId5"/>
    <p:sldId id="294" r:id="rId6"/>
    <p:sldId id="258" r:id="rId7"/>
    <p:sldId id="304" r:id="rId8"/>
    <p:sldId id="300" r:id="rId9"/>
    <p:sldId id="308" r:id="rId10"/>
    <p:sldId id="301" r:id="rId11"/>
    <p:sldId id="306" r:id="rId12"/>
    <p:sldId id="307" r:id="rId13"/>
    <p:sldId id="297" r:id="rId14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86477" autoAdjust="0"/>
  </p:normalViewPr>
  <p:slideViewPr>
    <p:cSldViewPr>
      <p:cViewPr>
        <p:scale>
          <a:sx n="81" d="100"/>
          <a:sy n="81" d="100"/>
        </p:scale>
        <p:origin x="-1062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18-08-2020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18-08-2020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18-08-2020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18-08-2020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18-08-2020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18-08-2020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55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18-08-2020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29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18-08-2020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1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18-08-2020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18-08-2020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2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18-08-2020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71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18-08-2020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18-08-2020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18-08-2020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94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18-08-2020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2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18-08-2020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0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18-08-2020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18-08-2020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18-08-2020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18-08-2020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18-08-2020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18-08-2020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18-08-2020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18-08-2020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18-08-2020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1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hdphoto" Target="../media/hdphoto2.wdp"/><Relationship Id="rId7" Type="http://schemas.openxmlformats.org/officeDocument/2006/relationships/image" Target="../media/image1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Relationship Id="rId9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07180" y="1628800"/>
            <a:ext cx="7772400" cy="1780108"/>
          </a:xfrm>
        </p:spPr>
        <p:txBody>
          <a:bodyPr>
            <a:noAutofit/>
          </a:bodyPr>
          <a:lstStyle/>
          <a:p>
            <a:r>
              <a:rPr lang="es-CL" sz="2800" b="1" dirty="0"/>
              <a:t>PLANIFICACIÓN </a:t>
            </a:r>
            <a:r>
              <a:rPr lang="es-CL" sz="2800" b="1" dirty="0" smtClean="0"/>
              <a:t> CLASES VIRTUALES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SEMANA </a:t>
            </a:r>
            <a:r>
              <a:rPr lang="es-CL" sz="2800" dirty="0" smtClean="0"/>
              <a:t>N°21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 smtClean="0"/>
              <a:t>FECHA : 20/08/2020</a:t>
            </a:r>
            <a:endParaRPr lang="es-CL" sz="28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sz="16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05" y="3645024"/>
            <a:ext cx="3302295" cy="285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4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Desarrollo de la clase</a:t>
            </a:r>
            <a:endParaRPr lang="es-MX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4624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080160"/>
              </p:ext>
            </p:extLst>
          </p:nvPr>
        </p:nvGraphicFramePr>
        <p:xfrm>
          <a:off x="434109" y="1468582"/>
          <a:ext cx="8266546" cy="5126182"/>
        </p:xfrm>
        <a:graphic>
          <a:graphicData uri="http://schemas.openxmlformats.org/drawingml/2006/table">
            <a:tbl>
              <a:tblPr/>
              <a:tblGrid>
                <a:gridCol w="8266546">
                  <a:extLst>
                    <a:ext uri="{9D8B030D-6E8A-4147-A177-3AD203B41FA5}">
                      <a16:colId xmlns:a16="http://schemas.microsoft.com/office/drawing/2014/main" xmlns="" val="1832098639"/>
                    </a:ext>
                  </a:extLst>
                </a:gridCol>
              </a:tblGrid>
              <a:tr h="5126182">
                <a:tc>
                  <a:txBody>
                    <a:bodyPr/>
                    <a:lstStyle/>
                    <a:p>
                      <a:r>
                        <a:rPr lang="es-E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2.-Perfeccionan la ejecución para controlar las habilidades motrices en variadas secuencias de movimiento para alcanzar un objetivo.</a:t>
                      </a:r>
                      <a:endParaRPr lang="es-CL" sz="180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CL" sz="180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CL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Mantén el equilibrio con un escobillón.</a:t>
                      </a:r>
                    </a:p>
                    <a:p>
                      <a:r>
                        <a:rPr lang="es-CL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 la palma de la mano.</a:t>
                      </a:r>
                    </a:p>
                    <a:p>
                      <a:r>
                        <a:rPr lang="es-CL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 un dedo de la mano y el escobillón sobre el dedo de manera vertical.</a:t>
                      </a:r>
                    </a:p>
                    <a:p>
                      <a:endParaRPr lang="es-CL" sz="180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CL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Saltar con un pie en zigzag manteniendo la postura en el lugar por 5 segundos.</a:t>
                      </a:r>
                    </a:p>
                    <a:p>
                      <a:endParaRPr lang="es-CL" sz="180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CL" sz="180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CL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Manipular dos pelotitas de papel realizando lanzamientos de mano derecha a mano izquierda.</a:t>
                      </a:r>
                    </a:p>
                    <a:p>
                      <a:endParaRPr lang="es-CL" sz="180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CL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Manipular dos pelotitas de papel con una mano.</a:t>
                      </a:r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dirty="0" smtClean="0"/>
                    </a:p>
                    <a:p>
                      <a:endParaRPr lang="es-CL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6437188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869160"/>
            <a:ext cx="20955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5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93203" y="-158576"/>
            <a:ext cx="8229600" cy="1143000"/>
          </a:xfrm>
        </p:spPr>
        <p:txBody>
          <a:bodyPr/>
          <a:lstStyle/>
          <a:p>
            <a:r>
              <a:rPr lang="es-MX" dirty="0" smtClean="0"/>
              <a:t>Desarrollo de la clase</a:t>
            </a:r>
            <a:endParaRPr lang="es-MX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4624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664196"/>
              </p:ext>
            </p:extLst>
          </p:nvPr>
        </p:nvGraphicFramePr>
        <p:xfrm>
          <a:off x="98642" y="906625"/>
          <a:ext cx="8856983" cy="5852160"/>
        </p:xfrm>
        <a:graphic>
          <a:graphicData uri="http://schemas.openxmlformats.org/drawingml/2006/table">
            <a:tbl>
              <a:tblPr/>
              <a:tblGrid>
                <a:gridCol w="8856983">
                  <a:extLst>
                    <a:ext uri="{9D8B030D-6E8A-4147-A177-3AD203B41FA5}">
                      <a16:colId xmlns:a16="http://schemas.microsoft.com/office/drawing/2014/main" xmlns="" val="1832098639"/>
                    </a:ext>
                  </a:extLst>
                </a:gridCol>
              </a:tblGrid>
              <a:tr h="5834743">
                <a:tc>
                  <a:txBody>
                    <a:bodyPr/>
                    <a:lstStyle/>
                    <a:p>
                      <a:r>
                        <a:rPr lang="es-CL" dirty="0" smtClean="0"/>
                        <a:t>3.-Ejecuta</a:t>
                      </a:r>
                      <a:r>
                        <a:rPr lang="es-CL" baseline="0" dirty="0" smtClean="0"/>
                        <a:t> los siguientes saltos a corta y a larga distancia </a:t>
                      </a:r>
                      <a:r>
                        <a:rPr lang="es-CL" baseline="0" dirty="0" smtClean="0"/>
                        <a:t>, </a:t>
                      </a:r>
                      <a:r>
                        <a:rPr lang="es-CL" baseline="0" dirty="0" smtClean="0"/>
                        <a:t>luego menciona a </a:t>
                      </a:r>
                      <a:r>
                        <a:rPr lang="es-CL" baseline="0" dirty="0" smtClean="0"/>
                        <a:t>qué </a:t>
                      </a:r>
                      <a:r>
                        <a:rPr lang="es-CL" baseline="0" dirty="0" smtClean="0"/>
                        <a:t>habilidad motriz corresponde-</a:t>
                      </a:r>
                    </a:p>
                    <a:p>
                      <a:endParaRPr lang="es-CL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baseline="0" dirty="0" smtClean="0"/>
                        <a:t>Saltar con </a:t>
                      </a:r>
                      <a:r>
                        <a:rPr lang="es-CL" baseline="0" dirty="0" smtClean="0"/>
                        <a:t>pie </a:t>
                      </a:r>
                      <a:r>
                        <a:rPr lang="es-CL" baseline="0" dirty="0" smtClean="0"/>
                        <a:t>derecho y luego con el </a:t>
                      </a:r>
                      <a:r>
                        <a:rPr lang="es-CL" baseline="0" dirty="0" smtClean="0"/>
                        <a:t>pie </a:t>
                      </a:r>
                      <a:r>
                        <a:rPr lang="es-CL" baseline="0" dirty="0" smtClean="0"/>
                        <a:t>izquierdo por todo el espacio disponible.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CL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baseline="0" dirty="0" smtClean="0"/>
                        <a:t>Saltar con los pies juntos por todo el espacio disponible.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CL" baseline="0" dirty="0" smtClean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L" baseline="0" dirty="0" smtClean="0"/>
                        <a:t>Marcar una línea en tu punto de inicio y luego sin impulso realiza un salto con el pie derecho hacia el frente, marca tu distancia. Realizar 3 </a:t>
                      </a:r>
                      <a:r>
                        <a:rPr lang="es-CL" baseline="0" dirty="0" smtClean="0"/>
                        <a:t>veces </a:t>
                      </a:r>
                      <a:r>
                        <a:rPr lang="es-CL" baseline="0" dirty="0" smtClean="0"/>
                        <a:t>el mismo </a:t>
                      </a:r>
                      <a:r>
                        <a:rPr lang="es-CL" baseline="0" dirty="0" smtClean="0"/>
                        <a:t>ejercicio </a:t>
                      </a:r>
                      <a:r>
                        <a:rPr lang="es-CL" baseline="0" dirty="0" smtClean="0"/>
                        <a:t>marcando la distancia. Luego realiza la misma actividad con el pie izquierdo.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CL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baseline="0" dirty="0" smtClean="0"/>
                        <a:t>Marcar una línea en tu punto de inicio y luego sin impulso realiza un salto a pie juntos hacia el frente, marca tu distancia. Realizar 3 </a:t>
                      </a:r>
                      <a:r>
                        <a:rPr lang="es-CL" baseline="0" dirty="0" smtClean="0"/>
                        <a:t>veces </a:t>
                      </a:r>
                      <a:r>
                        <a:rPr lang="es-CL" baseline="0" dirty="0" smtClean="0"/>
                        <a:t>el mismo ejercicios marcando la distancia.</a:t>
                      </a:r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Habilidades motrices:</a:t>
                      </a:r>
                    </a:p>
                    <a:p>
                      <a:r>
                        <a:rPr lang="es-CL" baseline="0" dirty="0" smtClean="0"/>
                        <a:t>1.-</a:t>
                      </a:r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2.-</a:t>
                      </a:r>
                    </a:p>
                    <a:p>
                      <a:endParaRPr lang="es-CL" baseline="0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6437188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03" y="5013176"/>
            <a:ext cx="20955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6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483768" y="260648"/>
            <a:ext cx="4248472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 smtClean="0"/>
              <a:t>TICKET DE SALIDA</a:t>
            </a:r>
          </a:p>
          <a:p>
            <a:pPr algn="ctr"/>
            <a:r>
              <a:rPr lang="es-CL" sz="2000" b="1" dirty="0" smtClean="0"/>
              <a:t>ASIGNATURA:EFI</a:t>
            </a:r>
            <a:endParaRPr lang="es-CL" sz="2000" b="1" dirty="0" smtClean="0"/>
          </a:p>
          <a:p>
            <a:pPr algn="ctr"/>
            <a:r>
              <a:rPr lang="es-CL" sz="2000" b="1" dirty="0" smtClean="0"/>
              <a:t>SEMANA 21</a:t>
            </a:r>
            <a:endParaRPr lang="es-CL" sz="20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467544" y="2420888"/>
            <a:ext cx="7704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1) ¿De </a:t>
            </a:r>
            <a:r>
              <a:rPr lang="es-CL" dirty="0" smtClean="0"/>
              <a:t>qué manera  </a:t>
            </a:r>
            <a:r>
              <a:rPr lang="es-CL" dirty="0" smtClean="0"/>
              <a:t>puedes controlar tus movimientos al realizar ejercicios de saltos?</a:t>
            </a:r>
          </a:p>
          <a:p>
            <a:endParaRPr lang="es-CL" dirty="0"/>
          </a:p>
          <a:p>
            <a:r>
              <a:rPr lang="es-CL" dirty="0" smtClean="0"/>
              <a:t>2)</a:t>
            </a:r>
            <a:r>
              <a:rPr lang="es-ES_tradnl" dirty="0"/>
              <a:t> </a:t>
            </a:r>
            <a:r>
              <a:rPr lang="es-ES_tradnl" dirty="0" smtClean="0"/>
              <a:t>¿Có</a:t>
            </a:r>
            <a:r>
              <a:rPr lang="es-ES_tradnl" dirty="0" smtClean="0"/>
              <a:t>mo mejorarías  </a:t>
            </a:r>
            <a:r>
              <a:rPr lang="es-ES_tradnl" dirty="0" smtClean="0"/>
              <a:t>la ejecución de los ejercicios realizados en </a:t>
            </a:r>
            <a:r>
              <a:rPr lang="es-ES_tradnl" dirty="0" smtClean="0"/>
              <a:t>clases? Explica</a:t>
            </a:r>
            <a:endParaRPr lang="es-CL" dirty="0" smtClean="0"/>
          </a:p>
          <a:p>
            <a:endParaRPr lang="es-CL" dirty="0"/>
          </a:p>
          <a:p>
            <a:r>
              <a:rPr lang="es-CL" dirty="0" smtClean="0"/>
              <a:t>3)¿Qué beneficios podemos obtener al controlar nuestros movimientos</a:t>
            </a:r>
            <a:r>
              <a:rPr lang="es-CL" dirty="0" smtClean="0"/>
              <a:t>? </a:t>
            </a:r>
            <a:r>
              <a:rPr lang="es-CL" dirty="0" err="1" smtClean="0"/>
              <a:t>Mencionalos</a:t>
            </a:r>
            <a:endParaRPr lang="es-CL" dirty="0"/>
          </a:p>
        </p:txBody>
      </p:sp>
      <p:sp>
        <p:nvSpPr>
          <p:cNvPr id="5" name="4 Rectángulo redondeado"/>
          <p:cNvSpPr/>
          <p:nvPr/>
        </p:nvSpPr>
        <p:spPr>
          <a:xfrm>
            <a:off x="5508104" y="5157192"/>
            <a:ext cx="3384376" cy="14401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Enviar fotografía de este ticket de salida al: </a:t>
            </a:r>
          </a:p>
          <a:p>
            <a:pPr algn="ctr"/>
            <a:r>
              <a:rPr lang="es-CL" dirty="0" smtClean="0"/>
              <a:t>Correo: marcos.lucero@colegio-jeanpiaget.cl</a:t>
            </a:r>
          </a:p>
          <a:p>
            <a:pPr algn="ctr"/>
            <a:r>
              <a:rPr lang="es-CL" dirty="0" smtClean="0"/>
              <a:t>Celular:+56964515300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94" y="186602"/>
            <a:ext cx="1254953" cy="108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53914" y="476672"/>
            <a:ext cx="1944216" cy="794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CIERRE</a:t>
            </a:r>
            <a:endParaRPr lang="es-CL" sz="2400" b="1" dirty="0"/>
          </a:p>
        </p:txBody>
      </p:sp>
      <p:pic>
        <p:nvPicPr>
          <p:cNvPr id="8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14" y="4730630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27" y="134076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09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874458"/>
              </p:ext>
            </p:extLst>
          </p:nvPr>
        </p:nvGraphicFramePr>
        <p:xfrm>
          <a:off x="467544" y="1196752"/>
          <a:ext cx="8136904" cy="4814292"/>
        </p:xfrm>
        <a:graphic>
          <a:graphicData uri="http://schemas.openxmlformats.org/drawingml/2006/table">
            <a:tbl>
              <a:tblPr firstRow="1" firstCol="1" bandRow="1"/>
              <a:tblGrid>
                <a:gridCol w="25755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613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8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Educación Física  / 4° Básico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47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</a:t>
                      </a:r>
                      <a:r>
                        <a:rPr lang="es-ES_tradn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PROFESOR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Marcos Lucero Lizama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647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</a:t>
                      </a:r>
                      <a:r>
                        <a:rPr lang="es-ES_tradn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PRIORIZACIÓN NIVEL 1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s-ES_tradnl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OA1</a:t>
                      </a:r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Demostrar la aplicación de las habilidades motrices básicas adquiridas, en una variedad de actividades deportivas.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25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400" b="1" dirty="0" smtClean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1.- Realizan salto largo, utilizando impulso de tronco y brazos; demuestran control y coordinación durante la fase aérea del salto.</a:t>
                      </a:r>
                    </a:p>
                    <a:p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Porcentaje de logro: 83%</a:t>
                      </a:r>
                    </a:p>
                    <a:p>
                      <a:endParaRPr lang="es-ES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2.- Perfeccionan la ejecución para controlar las habilidades motrices en variadas secuencias de movimiento para alcanzar un objetivo.</a:t>
                      </a:r>
                    </a:p>
                    <a:p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Porcentaje</a:t>
                      </a:r>
                      <a:r>
                        <a:rPr lang="es-ES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logro:88%</a:t>
                      </a:r>
                    </a:p>
                    <a:p>
                      <a:endParaRPr lang="es-ES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 /HABILIDADES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Reconocer</a:t>
                      </a:r>
                      <a:r>
                        <a:rPr lang="es-ES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E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habilidades motrices básicas de locomoción, Manipulación y Estabilidad.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64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Retroalimentar contenidos de las </a:t>
                      </a:r>
                      <a:r>
                        <a:rPr lang="es-CL" sz="140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clase 15,18,19</a:t>
                      </a:r>
                      <a:r>
                        <a:rPr lang="es-CL" sz="1400" baseline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64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+mn-lt"/>
                        </a:rPr>
                        <a:t>EVALUACIÓN</a:t>
                      </a:r>
                      <a:endParaRPr lang="es-CL" sz="14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+mn-lt"/>
                        </a:rPr>
                        <a:t> </a:t>
                      </a:r>
                      <a:endParaRPr lang="es-CL" sz="1400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 evaluará a través del</a:t>
                      </a:r>
                      <a:r>
                        <a:rPr lang="es-ES_tradnl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ticket de salida </a:t>
                      </a:r>
                      <a:endParaRPr lang="es-CL" sz="1400" b="1" dirty="0" smtClean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r="12939"/>
          <a:stretch/>
        </p:blipFill>
        <p:spPr bwMode="auto">
          <a:xfrm>
            <a:off x="0" y="-39186"/>
            <a:ext cx="9144000" cy="689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92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12623"/>
          <a:stretch/>
        </p:blipFill>
        <p:spPr bwMode="auto">
          <a:xfrm>
            <a:off x="31065" y="10950"/>
            <a:ext cx="9112935" cy="688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98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310852"/>
            <a:ext cx="8229600" cy="1143000"/>
          </a:xfrm>
        </p:spPr>
        <p:txBody>
          <a:bodyPr/>
          <a:lstStyle/>
          <a:p>
            <a:r>
              <a:rPr lang="es-CL" dirty="0" smtClean="0"/>
              <a:t>Importante:</a:t>
            </a:r>
            <a:endParaRPr lang="es-CL" dirty="0"/>
          </a:p>
        </p:txBody>
      </p:sp>
      <p:pic>
        <p:nvPicPr>
          <p:cNvPr id="4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76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flecha a la izquierda"/>
          <p:cNvSpPr/>
          <p:nvPr/>
        </p:nvSpPr>
        <p:spPr>
          <a:xfrm>
            <a:off x="3607174" y="969177"/>
            <a:ext cx="5429321" cy="1019663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animación 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pic>
        <p:nvPicPr>
          <p:cNvPr id="6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" y="1513729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de flecha a la izquierda"/>
          <p:cNvSpPr/>
          <p:nvPr/>
        </p:nvSpPr>
        <p:spPr>
          <a:xfrm>
            <a:off x="2329287" y="2193993"/>
            <a:ext cx="6660232" cy="119346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  <p:pic>
        <p:nvPicPr>
          <p:cNvPr id="1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90" y="3577361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de flecha a la izquierda"/>
          <p:cNvSpPr/>
          <p:nvPr/>
        </p:nvSpPr>
        <p:spPr>
          <a:xfrm>
            <a:off x="2195736" y="4133363"/>
            <a:ext cx="6793782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signo de pregunta, significa que debes </a:t>
            </a:r>
            <a:r>
              <a:rPr lang="es-CL" b="1" dirty="0">
                <a:solidFill>
                  <a:prstClr val="black"/>
                </a:solidFill>
              </a:rPr>
              <a:t>pensar y analizar, sin escribir en tu cuaderno. Responder de forma oral.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6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Inicio</a:t>
            </a:r>
            <a:br>
              <a:rPr lang="es-CL" dirty="0" smtClean="0"/>
            </a:br>
            <a:r>
              <a:rPr lang="es-CL" dirty="0" smtClean="0"/>
              <a:t>Activación Conocimientos Previos</a:t>
            </a:r>
            <a:endParaRPr lang="es-C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149108"/>
              </p:ext>
            </p:extLst>
          </p:nvPr>
        </p:nvGraphicFramePr>
        <p:xfrm>
          <a:off x="611560" y="1591056"/>
          <a:ext cx="8124274" cy="4800509"/>
        </p:xfrm>
        <a:graphic>
          <a:graphicData uri="http://schemas.openxmlformats.org/drawingml/2006/table">
            <a:tbl>
              <a:tblPr/>
              <a:tblGrid>
                <a:gridCol w="8124274">
                  <a:extLst>
                    <a:ext uri="{9D8B030D-6E8A-4147-A177-3AD203B41FA5}">
                      <a16:colId xmlns:a16="http://schemas.microsoft.com/office/drawing/2014/main" xmlns="" val="3668898835"/>
                    </a:ext>
                  </a:extLst>
                </a:gridCol>
              </a:tblGrid>
              <a:tr h="4800509">
                <a:tc>
                  <a:txBody>
                    <a:bodyPr/>
                    <a:lstStyle/>
                    <a:p>
                      <a:r>
                        <a:rPr lang="es-CL" sz="1800" dirty="0" smtClean="0">
                          <a:latin typeface="Comic Sans MS" pitchFamily="66" charset="0"/>
                        </a:rPr>
                        <a:t>Para comenzar la clase y activar tus conocimientos, responde en forma oral, las siguientes preguntas:</a:t>
                      </a:r>
                    </a:p>
                    <a:p>
                      <a:endParaRPr lang="es-CL" sz="1800" dirty="0" smtClean="0">
                        <a:latin typeface="Comic Sans MS" pitchFamily="66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6190642"/>
                  </a:ext>
                </a:extLst>
              </a:tr>
            </a:tbl>
          </a:graphicData>
        </a:graphic>
      </p:graphicFrame>
      <p:sp>
        <p:nvSpPr>
          <p:cNvPr id="5" name="Elipse 4"/>
          <p:cNvSpPr/>
          <p:nvPr/>
        </p:nvSpPr>
        <p:spPr>
          <a:xfrm>
            <a:off x="1403648" y="2276872"/>
            <a:ext cx="6192688" cy="3672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smtClean="0">
                <a:latin typeface="Comic Sans MS" pitchFamily="66" charset="0"/>
              </a:rPr>
              <a:t>1.-¿Recuerdas </a:t>
            </a:r>
            <a:r>
              <a:rPr lang="es-CL" dirty="0">
                <a:latin typeface="Comic Sans MS" pitchFamily="66" charset="0"/>
              </a:rPr>
              <a:t>que son las habilidades motrices básicas hemos trabajo?</a:t>
            </a:r>
          </a:p>
          <a:p>
            <a:r>
              <a:rPr lang="es-CL" dirty="0" smtClean="0">
                <a:latin typeface="Comic Sans MS" pitchFamily="66" charset="0"/>
              </a:rPr>
              <a:t>2.-¿Cuántas </a:t>
            </a:r>
            <a:r>
              <a:rPr lang="es-CL" dirty="0">
                <a:latin typeface="Comic Sans MS" pitchFamily="66" charset="0"/>
              </a:rPr>
              <a:t>habilidades motrices hemos trabajo?</a:t>
            </a:r>
          </a:p>
          <a:p>
            <a:r>
              <a:rPr lang="es-CL" dirty="0" smtClean="0">
                <a:latin typeface="Comic Sans MS" pitchFamily="66" charset="0"/>
              </a:rPr>
              <a:t>3.-¿De que manera podemos aplicar las habilidades motrices en nuestra vida cotidiana ?</a:t>
            </a:r>
            <a:endParaRPr lang="es-CL" dirty="0"/>
          </a:p>
        </p:txBody>
      </p:sp>
      <p:pic>
        <p:nvPicPr>
          <p:cNvPr id="6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18" y="3861048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64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Motivación </a:t>
            </a:r>
            <a:endParaRPr lang="es-MX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123" y="151519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706585"/>
              </p:ext>
            </p:extLst>
          </p:nvPr>
        </p:nvGraphicFramePr>
        <p:xfrm>
          <a:off x="323529" y="1260389"/>
          <a:ext cx="8568952" cy="5408971"/>
        </p:xfrm>
        <a:graphic>
          <a:graphicData uri="http://schemas.openxmlformats.org/drawingml/2006/table">
            <a:tbl>
              <a:tblPr/>
              <a:tblGrid>
                <a:gridCol w="8568952">
                  <a:extLst>
                    <a:ext uri="{9D8B030D-6E8A-4147-A177-3AD203B41FA5}">
                      <a16:colId xmlns:a16="http://schemas.microsoft.com/office/drawing/2014/main" xmlns="" val="250826716"/>
                    </a:ext>
                  </a:extLst>
                </a:gridCol>
              </a:tblGrid>
              <a:tr h="5408971">
                <a:tc>
                  <a:txBody>
                    <a:bodyPr/>
                    <a:lstStyle/>
                    <a:p>
                      <a:r>
                        <a:rPr lang="es-CL" dirty="0" smtClean="0"/>
                        <a:t>Menciona las </a:t>
                      </a:r>
                      <a:r>
                        <a:rPr lang="es-CL" dirty="0" smtClean="0"/>
                        <a:t>capacidades</a:t>
                      </a:r>
                      <a:r>
                        <a:rPr lang="es-CL" baseline="0" dirty="0" smtClean="0"/>
                        <a:t> físicas </a:t>
                      </a:r>
                      <a:r>
                        <a:rPr lang="es-CL" baseline="0" dirty="0" smtClean="0"/>
                        <a:t>representadas </a:t>
                      </a:r>
                      <a:r>
                        <a:rPr lang="es-CL" baseline="0" dirty="0" smtClean="0"/>
                        <a:t>en las siguientes imágenes.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26991620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916832"/>
            <a:ext cx="2183904" cy="21839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77" y="4221088"/>
            <a:ext cx="3724696" cy="22009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781621"/>
            <a:ext cx="2889301" cy="20535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90" y="4284524"/>
            <a:ext cx="3322712" cy="23717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183" y="1606897"/>
            <a:ext cx="2803773" cy="2493839"/>
          </a:xfrm>
          <a:prstGeom prst="rect">
            <a:avLst/>
          </a:prstGeom>
        </p:spPr>
      </p:pic>
      <p:pic>
        <p:nvPicPr>
          <p:cNvPr id="11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" y="-277816"/>
            <a:ext cx="1151794" cy="140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76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70980"/>
            <a:ext cx="8229600" cy="1143000"/>
          </a:xfrm>
        </p:spPr>
        <p:txBody>
          <a:bodyPr/>
          <a:lstStyle/>
          <a:p>
            <a:r>
              <a:rPr lang="es-CL" dirty="0" smtClean="0"/>
              <a:t>Habilidades Motrices Básicas </a:t>
            </a:r>
            <a:endParaRPr lang="es-CL" dirty="0"/>
          </a:p>
        </p:txBody>
      </p:sp>
      <p:pic>
        <p:nvPicPr>
          <p:cNvPr id="1026" name="Picture 2" descr="Educación Infantil. Las habilidades motrices básicas | Actividades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4875"/>
            <a:ext cx="451485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redondeado 5"/>
          <p:cNvSpPr/>
          <p:nvPr/>
        </p:nvSpPr>
        <p:spPr>
          <a:xfrm>
            <a:off x="5580112" y="1417638"/>
            <a:ext cx="2808312" cy="7872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Capacidades Físicas Básicas </a:t>
            </a:r>
            <a:endParaRPr lang="es-CL" dirty="0"/>
          </a:p>
        </p:txBody>
      </p:sp>
      <p:sp>
        <p:nvSpPr>
          <p:cNvPr id="8" name="Rectángulo redondeado 7"/>
          <p:cNvSpPr/>
          <p:nvPr/>
        </p:nvSpPr>
        <p:spPr>
          <a:xfrm>
            <a:off x="1439652" y="5843699"/>
            <a:ext cx="2808312" cy="7872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cxnSp>
        <p:nvCxnSpPr>
          <p:cNvPr id="9" name="Conector recto 8"/>
          <p:cNvCxnSpPr/>
          <p:nvPr/>
        </p:nvCxnSpPr>
        <p:spPr>
          <a:xfrm>
            <a:off x="1331640" y="5229200"/>
            <a:ext cx="0" cy="50405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1331640" y="5733256"/>
            <a:ext cx="302433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V="1">
            <a:off x="4355976" y="5229200"/>
            <a:ext cx="0" cy="50405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 flipV="1">
            <a:off x="2843808" y="5157193"/>
            <a:ext cx="0" cy="57606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5724128" y="2348880"/>
            <a:ext cx="0" cy="313234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>
            <a:off x="5724128" y="2852936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>
            <a:off x="5724128" y="3789040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>
            <a:off x="5724128" y="4581128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5724128" y="5484746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Rectángulo redondeado 33"/>
          <p:cNvSpPr/>
          <p:nvPr/>
        </p:nvSpPr>
        <p:spPr>
          <a:xfrm>
            <a:off x="6984268" y="2579694"/>
            <a:ext cx="17128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6" name="Rectángulo redondeado 35"/>
          <p:cNvSpPr/>
          <p:nvPr/>
        </p:nvSpPr>
        <p:spPr>
          <a:xfrm>
            <a:off x="6984268" y="3483780"/>
            <a:ext cx="17128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 Flexibilidad </a:t>
            </a:r>
            <a:endParaRPr lang="es-CL" dirty="0"/>
          </a:p>
        </p:txBody>
      </p:sp>
      <p:sp>
        <p:nvSpPr>
          <p:cNvPr id="37" name="Rectángulo redondeado 36"/>
          <p:cNvSpPr/>
          <p:nvPr/>
        </p:nvSpPr>
        <p:spPr>
          <a:xfrm>
            <a:off x="6984268" y="4222636"/>
            <a:ext cx="17128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  </a:t>
            </a:r>
            <a:endParaRPr lang="es-CL" dirty="0"/>
          </a:p>
        </p:txBody>
      </p:sp>
      <p:sp>
        <p:nvSpPr>
          <p:cNvPr id="38" name="Rectángulo redondeado 37"/>
          <p:cNvSpPr/>
          <p:nvPr/>
        </p:nvSpPr>
        <p:spPr>
          <a:xfrm>
            <a:off x="6955921" y="5126722"/>
            <a:ext cx="17128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 </a:t>
            </a:r>
            <a:endParaRPr lang="es-CL" dirty="0"/>
          </a:p>
        </p:txBody>
      </p:sp>
      <p:pic>
        <p:nvPicPr>
          <p:cNvPr id="39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361" y="4677191"/>
            <a:ext cx="1785456" cy="218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46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Desarrollo de la clase</a:t>
            </a:r>
            <a:endParaRPr lang="es-MX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4624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015260"/>
              </p:ext>
            </p:extLst>
          </p:nvPr>
        </p:nvGraphicFramePr>
        <p:xfrm>
          <a:off x="434109" y="1468582"/>
          <a:ext cx="8266546" cy="5126182"/>
        </p:xfrm>
        <a:graphic>
          <a:graphicData uri="http://schemas.openxmlformats.org/drawingml/2006/table">
            <a:tbl>
              <a:tblPr/>
              <a:tblGrid>
                <a:gridCol w="8266546">
                  <a:extLst>
                    <a:ext uri="{9D8B030D-6E8A-4147-A177-3AD203B41FA5}">
                      <a16:colId xmlns:a16="http://schemas.microsoft.com/office/drawing/2014/main" xmlns="" val="1832098639"/>
                    </a:ext>
                  </a:extLst>
                </a:gridCol>
              </a:tblGrid>
              <a:tr h="5126182">
                <a:tc>
                  <a:txBody>
                    <a:bodyPr/>
                    <a:lstStyle/>
                    <a:p>
                      <a:r>
                        <a:rPr lang="es-CL" dirty="0" smtClean="0"/>
                        <a:t>1.-Observa las siguientes imágenes</a:t>
                      </a:r>
                      <a:r>
                        <a:rPr lang="es-CL" baseline="0" dirty="0" smtClean="0"/>
                        <a:t> </a:t>
                      </a:r>
                      <a:r>
                        <a:rPr lang="es-CL" dirty="0" smtClean="0"/>
                        <a:t>y escribe la</a:t>
                      </a:r>
                      <a:r>
                        <a:rPr lang="es-CL" baseline="0" dirty="0" smtClean="0"/>
                        <a:t> habilidad motriz básica y acción motriz que corresponde.</a:t>
                      </a:r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Habilidad Motriz Básicas                                      Acciones motrices</a:t>
                      </a:r>
                    </a:p>
                    <a:p>
                      <a:r>
                        <a:rPr lang="es-CL" baseline="0" dirty="0" smtClean="0"/>
                        <a:t>1.-                                                                              1.-</a:t>
                      </a:r>
                    </a:p>
                    <a:p>
                      <a:r>
                        <a:rPr lang="es-CL" baseline="0" dirty="0" smtClean="0"/>
                        <a:t>2.-                                                                              2.-</a:t>
                      </a:r>
                    </a:p>
                    <a:p>
                      <a:endParaRPr lang="es-CL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6437188"/>
                  </a:ext>
                </a:extLst>
              </a:tr>
            </a:tbl>
          </a:graphicData>
        </a:graphic>
      </p:graphicFrame>
      <p:pic>
        <p:nvPicPr>
          <p:cNvPr id="8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982"/>
            <a:ext cx="2160240" cy="15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04864"/>
            <a:ext cx="3810000" cy="302433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7" y="2183904"/>
            <a:ext cx="4023370" cy="304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4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2113</TotalTime>
  <Words>632</Words>
  <Application>Microsoft Office PowerPoint</Application>
  <PresentationFormat>Presentación en pantalla (4:3)</PresentationFormat>
  <Paragraphs>99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4" baseType="lpstr">
      <vt:lpstr>Tema de Office</vt:lpstr>
      <vt:lpstr>1_Tema de Office</vt:lpstr>
      <vt:lpstr>PLANIFICACIÓN  CLASES VIRTUALES SEMANA N°21 FECHA : 20/08/2020</vt:lpstr>
      <vt:lpstr>Presentación de PowerPoint</vt:lpstr>
      <vt:lpstr>Presentación de PowerPoint</vt:lpstr>
      <vt:lpstr>Presentación de PowerPoint</vt:lpstr>
      <vt:lpstr>Importante:</vt:lpstr>
      <vt:lpstr>Inicio Activación Conocimientos Previos</vt:lpstr>
      <vt:lpstr>Motivación </vt:lpstr>
      <vt:lpstr>Habilidades Motrices Básicas </vt:lpstr>
      <vt:lpstr>Desarrollo de la clase</vt:lpstr>
      <vt:lpstr>Desarrollo de la clase</vt:lpstr>
      <vt:lpstr>Desarrollo de la clase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Colegio Jean Piaget</cp:lastModifiedBy>
  <cp:revision>84</cp:revision>
  <dcterms:created xsi:type="dcterms:W3CDTF">2020-07-06T03:06:52Z</dcterms:created>
  <dcterms:modified xsi:type="dcterms:W3CDTF">2020-08-19T00:24:17Z</dcterms:modified>
</cp:coreProperties>
</file>