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98" r:id="rId3"/>
    <p:sldId id="256" r:id="rId4"/>
    <p:sldId id="295" r:id="rId5"/>
    <p:sldId id="294" r:id="rId6"/>
    <p:sldId id="258" r:id="rId7"/>
    <p:sldId id="305" r:id="rId8"/>
    <p:sldId id="307" r:id="rId9"/>
    <p:sldId id="308" r:id="rId10"/>
    <p:sldId id="323" r:id="rId11"/>
    <p:sldId id="309" r:id="rId12"/>
    <p:sldId id="304" r:id="rId13"/>
    <p:sldId id="312" r:id="rId14"/>
    <p:sldId id="317" r:id="rId15"/>
    <p:sldId id="313" r:id="rId16"/>
    <p:sldId id="319" r:id="rId17"/>
    <p:sldId id="320" r:id="rId18"/>
    <p:sldId id="321" r:id="rId19"/>
    <p:sldId id="324" r:id="rId20"/>
    <p:sldId id="297" r:id="rId21"/>
    <p:sldId id="322" r:id="rId2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6477" autoAdjust="0"/>
  </p:normalViewPr>
  <p:slideViewPr>
    <p:cSldViewPr>
      <p:cViewPr>
        <p:scale>
          <a:sx n="66" d="100"/>
          <a:sy n="66" d="100"/>
        </p:scale>
        <p:origin x="-1512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7.gif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162880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PARA </a:t>
            </a:r>
            <a:r>
              <a:rPr lang="es-CL" sz="2800" b="1" dirty="0" smtClean="0"/>
              <a:t>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</a:t>
            </a:r>
            <a:r>
              <a:rPr lang="es-CL" sz="2800" dirty="0" smtClean="0"/>
              <a:t>N°21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 smtClean="0"/>
              <a:t>FECHA : Lunes 17 de Agosto</a:t>
            </a:r>
            <a:br>
              <a:rPr lang="es-CL" sz="2800" dirty="0" smtClean="0"/>
            </a:br>
            <a:r>
              <a:rPr lang="es-CL" sz="2800" dirty="0" smtClean="0"/>
              <a:t>CURSO: 4° Básico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05" y="3645024"/>
            <a:ext cx="3302295" cy="28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043608" y="476672"/>
            <a:ext cx="6984776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Reforcemos contando dinero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1196" y="1844824"/>
            <a:ext cx="8399276" cy="17281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400" i="1" dirty="0"/>
              <a:t>Pablo cuenta el dinero que tiene su papá en su monedero. Encontró 14 monedas de $10, tres monedas de $100 y doce monedas de $1. ¿Cuánto dinero encontró Pablo en el monedero de su papá?</a:t>
            </a:r>
          </a:p>
        </p:txBody>
      </p:sp>
      <p:sp>
        <p:nvSpPr>
          <p:cNvPr id="5" name="4 Elipse"/>
          <p:cNvSpPr/>
          <p:nvPr/>
        </p:nvSpPr>
        <p:spPr>
          <a:xfrm>
            <a:off x="1727684" y="4257092"/>
            <a:ext cx="5616624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smtClean="0"/>
              <a:t>¿Cómo lo resolverías?</a:t>
            </a:r>
            <a:endParaRPr lang="es-CL" sz="2800" dirty="0"/>
          </a:p>
        </p:txBody>
      </p:sp>
      <p:pic>
        <p:nvPicPr>
          <p:cNvPr id="6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08860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49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755576" y="447922"/>
            <a:ext cx="6264696" cy="82083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172740"/>
            <a:ext cx="7452320" cy="1330408"/>
          </a:xfrm>
        </p:spPr>
        <p:txBody>
          <a:bodyPr>
            <a:normAutofit/>
          </a:bodyPr>
          <a:lstStyle/>
          <a:p>
            <a:r>
              <a:rPr lang="es-CL" sz="3600" dirty="0" smtClean="0"/>
              <a:t>Recordemos la estrategia </a:t>
            </a:r>
            <a:r>
              <a:rPr lang="es-CL" sz="3600" b="1" dirty="0" smtClean="0"/>
              <a:t>MORA</a:t>
            </a:r>
            <a:endParaRPr lang="es-CL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294160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856984" y="2352362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600" b="1" dirty="0" smtClean="0">
                <a:solidFill>
                  <a:srgbClr val="FF0000"/>
                </a:solidFill>
                <a:latin typeface="Century Gothic" pitchFamily="34" charset="0"/>
              </a:rPr>
              <a:t>M</a:t>
            </a:r>
            <a:r>
              <a:rPr lang="es-CL" sz="2000" b="1" dirty="0" smtClean="0">
                <a:latin typeface="Century Gothic" pitchFamily="34" charset="0"/>
              </a:rPr>
              <a:t>arcar la pregunta</a:t>
            </a:r>
          </a:p>
          <a:p>
            <a:r>
              <a:rPr lang="es-CL" sz="3600" b="1" dirty="0">
                <a:solidFill>
                  <a:srgbClr val="FF0000"/>
                </a:solidFill>
                <a:latin typeface="Century Gothic" pitchFamily="34" charset="0"/>
              </a:rPr>
              <a:t>O</a:t>
            </a:r>
            <a:r>
              <a:rPr lang="es-CL" sz="2000" b="1" dirty="0" smtClean="0">
                <a:latin typeface="Century Gothic" pitchFamily="34" charset="0"/>
              </a:rPr>
              <a:t>rganizar mi trabajo </a:t>
            </a:r>
          </a:p>
          <a:p>
            <a:r>
              <a:rPr lang="es-CL" sz="3600" b="1" dirty="0" smtClean="0">
                <a:solidFill>
                  <a:srgbClr val="FF0000"/>
                </a:solidFill>
                <a:latin typeface="Century Gothic" pitchFamily="34" charset="0"/>
              </a:rPr>
              <a:t>R</a:t>
            </a:r>
            <a:r>
              <a:rPr lang="es-CL" sz="2000" b="1" dirty="0" smtClean="0">
                <a:latin typeface="Century Gothic" pitchFamily="34" charset="0"/>
              </a:rPr>
              <a:t>esuelvo muestro mi trabajo </a:t>
            </a:r>
          </a:p>
          <a:p>
            <a:r>
              <a:rPr lang="es-CL" sz="3600" b="1" dirty="0" smtClean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s-CL" sz="2000" b="1" dirty="0" smtClean="0">
                <a:latin typeface="Century Gothic" pitchFamily="34" charset="0"/>
              </a:rPr>
              <a:t>notar la respuesta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 redondeado"/>
          <p:cNvSpPr/>
          <p:nvPr/>
        </p:nvSpPr>
        <p:spPr>
          <a:xfrm>
            <a:off x="467544" y="122086"/>
            <a:ext cx="6624736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828600" y="268423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Resolución de problemas:</a:t>
            </a:r>
            <a:br>
              <a:rPr lang="es-CL" dirty="0" smtClean="0"/>
            </a:br>
            <a:r>
              <a:rPr lang="es-CL" sz="3600" i="1" dirty="0" smtClean="0"/>
              <a:t>Recuerda aplicar método MORA </a:t>
            </a:r>
            <a:endParaRPr lang="es-CL" i="1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26598"/>
              </p:ext>
            </p:extLst>
          </p:nvPr>
        </p:nvGraphicFramePr>
        <p:xfrm>
          <a:off x="683568" y="1628800"/>
          <a:ext cx="7776864" cy="399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432"/>
                <a:gridCol w="3888432"/>
              </a:tblGrid>
              <a:tr h="77408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s-CL" sz="2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CL" sz="2800" dirty="0" smtClean="0"/>
                        <a:t>Tengo $25.000 ahorrados; necesito retirar $12.000 ¿Cuánto dinero me queda?</a:t>
                      </a:r>
                    </a:p>
                    <a:p>
                      <a:endParaRPr lang="es-CL" sz="4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74085">
                <a:tc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  <a:p>
                      <a:endParaRPr lang="es-CL" sz="4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20686">
                <a:tc gridSpan="2"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s-CL" sz="4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6" name="Picture 6" descr="▷ Huchas de Cerdito y Alcancía: Imágenes Animadas, Gifs y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21088"/>
            <a:ext cx="2069745" cy="24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290120"/>
            <a:ext cx="1224136" cy="149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Flecha izquierda"/>
          <p:cNvSpPr/>
          <p:nvPr/>
        </p:nvSpPr>
        <p:spPr>
          <a:xfrm rot="20172426">
            <a:off x="6497454" y="268198"/>
            <a:ext cx="2471648" cy="13877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Usa tu set de monedas y billetes  para representar las cantidades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6936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264468"/>
              </p:ext>
            </p:extLst>
          </p:nvPr>
        </p:nvGraphicFramePr>
        <p:xfrm>
          <a:off x="395536" y="1630680"/>
          <a:ext cx="7776864" cy="441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432"/>
                <a:gridCol w="3888432"/>
              </a:tblGrid>
              <a:tr h="77408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s-CL" sz="2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CL" sz="2800" dirty="0" smtClean="0"/>
                        <a:t>La</a:t>
                      </a:r>
                      <a:r>
                        <a:rPr lang="es-CL" sz="2800" baseline="0" dirty="0" smtClean="0"/>
                        <a:t> señora Rosa juntó $68.000 con el regalo de $15.000 que le hizo su hija. ¿Cuánto dinero tenía la señora Rosa antes de recibir el regalo?</a:t>
                      </a:r>
                      <a:endParaRPr lang="es-CL" sz="2800" dirty="0" smtClean="0"/>
                    </a:p>
                    <a:p>
                      <a:endParaRPr lang="es-CL" sz="4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74085">
                <a:tc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  <a:p>
                      <a:endParaRPr lang="es-CL" sz="4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20686">
                <a:tc gridSpan="2"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s-CL" sz="4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 descr="Abuelo de la abuela gifs imagenes | Imagenes animadas, Gente de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38500"/>
            <a:ext cx="21240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187624" y="332656"/>
            <a:ext cx="5688632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 smtClean="0"/>
              <a:t>Resolución de problemas</a:t>
            </a:r>
            <a:endParaRPr lang="es-CL" sz="3600" dirty="0"/>
          </a:p>
        </p:txBody>
      </p:sp>
      <p:pic>
        <p:nvPicPr>
          <p:cNvPr id="8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084" y="5575620"/>
            <a:ext cx="1049900" cy="128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lecha izquierda"/>
          <p:cNvSpPr/>
          <p:nvPr/>
        </p:nvSpPr>
        <p:spPr>
          <a:xfrm rot="20172426">
            <a:off x="6698818" y="286846"/>
            <a:ext cx="2471648" cy="13877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Usa tu set de monedas y billetes  para representar las cantidades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126662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009" y="2492896"/>
            <a:ext cx="8229600" cy="2625155"/>
          </a:xfrm>
        </p:spPr>
        <p:txBody>
          <a:bodyPr>
            <a:normAutofit/>
          </a:bodyPr>
          <a:lstStyle/>
          <a:p>
            <a:r>
              <a:rPr lang="es-CL" sz="2000" dirty="0" smtClean="0"/>
              <a:t>Con los datos de la lista de precios, resuelve los siguientes problemas:</a:t>
            </a:r>
            <a:endParaRPr lang="es-CL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8" t="7052" r="41507" b="75966"/>
          <a:stretch/>
        </p:blipFill>
        <p:spPr bwMode="auto">
          <a:xfrm>
            <a:off x="467544" y="188641"/>
            <a:ext cx="3096344" cy="211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50866"/>
              </p:ext>
            </p:extLst>
          </p:nvPr>
        </p:nvGraphicFramePr>
        <p:xfrm>
          <a:off x="683568" y="3140968"/>
          <a:ext cx="7776864" cy="3261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432"/>
                <a:gridCol w="3888432"/>
              </a:tblGrid>
              <a:tr h="77408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M </a:t>
                      </a:r>
                      <a:r>
                        <a:rPr lang="es-CL" sz="2400" b="1" dirty="0" smtClean="0">
                          <a:solidFill>
                            <a:schemeClr val="tx1"/>
                          </a:solidFill>
                        </a:rPr>
                        <a:t>Si compro un sándwich de pollo-</a:t>
                      </a:r>
                      <a:r>
                        <a:rPr lang="es-CL" sz="2400" b="1" baseline="0" dirty="0" smtClean="0">
                          <a:solidFill>
                            <a:schemeClr val="tx1"/>
                          </a:solidFill>
                        </a:rPr>
                        <a:t> palta y un jugo ¿Cuánto debo pagar?</a:t>
                      </a:r>
                      <a:endParaRPr lang="es-CL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74085">
                <a:tc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  <a:p>
                      <a:endParaRPr lang="es-CL" sz="4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20686">
                <a:tc gridSpan="2"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s-CL" sz="4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8" name="Picture 4" descr="Sandwich Food GIF - Sandwich Food - Descubre &amp; Compart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88" y="194425"/>
            <a:ext cx="23717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72" y="4149080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lecha izquierda"/>
          <p:cNvSpPr/>
          <p:nvPr/>
        </p:nvSpPr>
        <p:spPr>
          <a:xfrm rot="20172426">
            <a:off x="6584091" y="286845"/>
            <a:ext cx="2471648" cy="13877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Usa tu set de monedas y billetes  para representar las cantidades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8638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305725"/>
            <a:ext cx="8229600" cy="3820438"/>
          </a:xfrm>
        </p:spPr>
        <p:txBody>
          <a:bodyPr/>
          <a:lstStyle/>
          <a:p>
            <a:r>
              <a:rPr lang="es-CL" sz="2000" dirty="0"/>
              <a:t>Con los datos de la lista de precios, resuelve los siguientes problemas:</a:t>
            </a:r>
          </a:p>
          <a:p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8" t="7052" r="41507" b="75966"/>
          <a:stretch/>
        </p:blipFill>
        <p:spPr bwMode="auto">
          <a:xfrm>
            <a:off x="467544" y="188641"/>
            <a:ext cx="3096344" cy="211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648298"/>
              </p:ext>
            </p:extLst>
          </p:nvPr>
        </p:nvGraphicFramePr>
        <p:xfrm>
          <a:off x="683568" y="3140968"/>
          <a:ext cx="7776864" cy="29686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432"/>
                <a:gridCol w="3888432"/>
              </a:tblGrid>
              <a:tr h="77408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M </a:t>
                      </a:r>
                      <a:r>
                        <a:rPr lang="es-CL" sz="2400" b="1" dirty="0" smtClean="0">
                          <a:solidFill>
                            <a:schemeClr val="tx1"/>
                          </a:solidFill>
                        </a:rPr>
                        <a:t>Se rebajó</a:t>
                      </a:r>
                      <a:r>
                        <a:rPr lang="es-CL" sz="2400" b="1" baseline="0" dirty="0" smtClean="0">
                          <a:solidFill>
                            <a:schemeClr val="tx1"/>
                          </a:solidFill>
                        </a:rPr>
                        <a:t> el jugo de fruta a $440 ¿Cuánto fue la rebaja?</a:t>
                      </a:r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74085">
                <a:tc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  <a:p>
                      <a:endParaRPr lang="es-CL" sz="4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20686">
                <a:tc gridSpan="2"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s-CL" sz="4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2" descr="Gifs de alimentos: Gifs de jugo de naran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3316" name="Picture 4" descr="Gifs de alimentos: Gifs de jugo de naranja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0937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50912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Flecha izquierda"/>
          <p:cNvSpPr/>
          <p:nvPr/>
        </p:nvSpPr>
        <p:spPr>
          <a:xfrm rot="20172426">
            <a:off x="6432520" y="355918"/>
            <a:ext cx="2471648" cy="13877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Usa tu set de monedas y billetes  para representar las cantidades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14861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305725"/>
            <a:ext cx="8229600" cy="3820438"/>
          </a:xfrm>
        </p:spPr>
        <p:txBody>
          <a:bodyPr/>
          <a:lstStyle/>
          <a:p>
            <a:r>
              <a:rPr lang="es-CL" sz="2000" dirty="0"/>
              <a:t>Con los datos de la lista de precios, resuelve los siguientes problemas:</a:t>
            </a:r>
          </a:p>
          <a:p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8" t="7052" r="41507" b="75966"/>
          <a:stretch/>
        </p:blipFill>
        <p:spPr bwMode="auto">
          <a:xfrm>
            <a:off x="467544" y="188641"/>
            <a:ext cx="3096344" cy="211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609920"/>
              </p:ext>
            </p:extLst>
          </p:nvPr>
        </p:nvGraphicFramePr>
        <p:xfrm>
          <a:off x="683568" y="3140968"/>
          <a:ext cx="7776864" cy="3261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432"/>
                <a:gridCol w="3888432"/>
              </a:tblGrid>
              <a:tr h="77408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M </a:t>
                      </a:r>
                      <a:r>
                        <a:rPr lang="es-CL" sz="2400" b="1" dirty="0" smtClean="0">
                          <a:solidFill>
                            <a:schemeClr val="tx1"/>
                          </a:solidFill>
                        </a:rPr>
                        <a:t>Tengo $500. Quiero</a:t>
                      </a:r>
                      <a:r>
                        <a:rPr lang="es-CL" sz="2400" b="1" baseline="0" dirty="0" smtClean="0">
                          <a:solidFill>
                            <a:schemeClr val="tx1"/>
                          </a:solidFill>
                        </a:rPr>
                        <a:t> comprar una leche chocolatada. ¿Me alcanza? ¿Cuánto me queda de vuelto?</a:t>
                      </a:r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74085">
                <a:tc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  <a:p>
                      <a:endParaRPr lang="es-CL" sz="4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20686">
                <a:tc gridSpan="2"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s-CL" sz="4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0" name="Picture 2" descr="Imágenes GIF de lech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96"/>
            <a:ext cx="2160240" cy="21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8220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lecha izquierda"/>
          <p:cNvSpPr/>
          <p:nvPr/>
        </p:nvSpPr>
        <p:spPr>
          <a:xfrm rot="20172426">
            <a:off x="6216496" y="262144"/>
            <a:ext cx="2471648" cy="13877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Usa tu set de monedas y billetes  para representar las cantidades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34150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305725"/>
            <a:ext cx="8229600" cy="3820438"/>
          </a:xfrm>
        </p:spPr>
        <p:txBody>
          <a:bodyPr/>
          <a:lstStyle/>
          <a:p>
            <a:r>
              <a:rPr lang="es-CL" sz="2000" dirty="0"/>
              <a:t>Con los datos de la lista de precios, resuelve los siguientes problemas:</a:t>
            </a:r>
          </a:p>
          <a:p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8" t="7052" r="41507" b="75966"/>
          <a:stretch/>
        </p:blipFill>
        <p:spPr bwMode="auto">
          <a:xfrm>
            <a:off x="467544" y="188641"/>
            <a:ext cx="3096344" cy="211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229252"/>
              </p:ext>
            </p:extLst>
          </p:nvPr>
        </p:nvGraphicFramePr>
        <p:xfrm>
          <a:off x="683568" y="3140968"/>
          <a:ext cx="7776864" cy="3261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432"/>
                <a:gridCol w="3888432"/>
              </a:tblGrid>
              <a:tr h="77408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M </a:t>
                      </a:r>
                      <a:r>
                        <a:rPr lang="es-CL" sz="2400" b="1" dirty="0" smtClean="0">
                          <a:solidFill>
                            <a:schemeClr val="tx1"/>
                          </a:solidFill>
                        </a:rPr>
                        <a:t>Tengo $1000,</a:t>
                      </a:r>
                      <a:r>
                        <a:rPr lang="es-CL" sz="2400" b="1" baseline="0" dirty="0" smtClean="0">
                          <a:solidFill>
                            <a:schemeClr val="tx1"/>
                          </a:solidFill>
                        </a:rPr>
                        <a:t> y quiero comprar un sándwich de pollo-palta ¿Me alcanza? ¿Cuánto me falta?</a:t>
                      </a:r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74085">
                <a:tc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  <a:p>
                      <a:endParaRPr lang="es-CL" sz="4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20686">
                <a:tc gridSpan="2"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s-CL" sz="4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338" name="Picture 2" descr="Pago $1.000 | Miadent Clinica Den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5241">
            <a:off x="3687079" y="453474"/>
            <a:ext cx="1510760" cy="9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andwich Ham Sticker by NETFLIX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14" y="207482"/>
            <a:ext cx="1713750" cy="17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870" y="469776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Flecha izquierda"/>
          <p:cNvSpPr/>
          <p:nvPr/>
        </p:nvSpPr>
        <p:spPr>
          <a:xfrm rot="20172426">
            <a:off x="6497451" y="306251"/>
            <a:ext cx="2471648" cy="13877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Usa tu set de monedas y billetes  para representar las cantidades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25182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393632" cy="514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400164" y="269482"/>
            <a:ext cx="4248472" cy="6480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CERREMOS NUESTRA CLASE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2901714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93801"/>
            <a:ext cx="4248472" cy="12697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TICKET DE SALIDA</a:t>
            </a:r>
          </a:p>
          <a:p>
            <a:pPr algn="ctr"/>
            <a:r>
              <a:rPr lang="es-CL" sz="2000" b="1" dirty="0" smtClean="0"/>
              <a:t>ASIGNATURA MATEMÁTICA </a:t>
            </a:r>
          </a:p>
          <a:p>
            <a:pPr algn="ctr"/>
            <a:r>
              <a:rPr lang="es-CL" sz="2000" b="1" dirty="0" smtClean="0"/>
              <a:t>SEMANA 21</a:t>
            </a:r>
          </a:p>
          <a:p>
            <a:pPr algn="ctr"/>
            <a:r>
              <a:rPr lang="es-CL" sz="2000" b="1" dirty="0" smtClean="0"/>
              <a:t>4°</a:t>
            </a:r>
            <a:endParaRPr lang="es-CL" sz="2000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467544" y="1530444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Nombre: _______________________________________</a:t>
            </a:r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>
            <a:off x="5076057" y="5589240"/>
            <a:ext cx="4067944" cy="11521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 smtClean="0"/>
              <a:t>Enviar fotografía de este ticket de salida al: </a:t>
            </a:r>
          </a:p>
          <a:p>
            <a:pPr algn="ctr"/>
            <a:r>
              <a:rPr lang="es-CL" sz="1600" dirty="0"/>
              <a:t>C</a:t>
            </a:r>
            <a:r>
              <a:rPr lang="es-CL" sz="1600" dirty="0" smtClean="0"/>
              <a:t>orreo: constanza.barrios@colegio-jeanpiaget.cl</a:t>
            </a:r>
          </a:p>
          <a:p>
            <a:pPr algn="ctr"/>
            <a:r>
              <a:rPr lang="es-CL" sz="1600" dirty="0" smtClean="0"/>
              <a:t>Celular: 963447733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CIERRE</a:t>
            </a:r>
            <a:endParaRPr lang="es-CL" sz="2400" b="1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693723"/>
              </p:ext>
            </p:extLst>
          </p:nvPr>
        </p:nvGraphicFramePr>
        <p:xfrm>
          <a:off x="467544" y="2204864"/>
          <a:ext cx="7776864" cy="3261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432"/>
                <a:gridCol w="3888432"/>
              </a:tblGrid>
              <a:tr h="77408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b="1" dirty="0" smtClean="0">
                          <a:solidFill>
                            <a:schemeClr val="tx1"/>
                          </a:solidFill>
                        </a:rPr>
                        <a:t>1) </a:t>
                      </a:r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M </a:t>
                      </a:r>
                      <a:r>
                        <a:rPr lang="es-CL" sz="2400" b="1" dirty="0" smtClean="0">
                          <a:solidFill>
                            <a:schemeClr val="tx1"/>
                          </a:solidFill>
                        </a:rPr>
                        <a:t>Alicia gastó $5.000</a:t>
                      </a:r>
                      <a:r>
                        <a:rPr lang="es-CL" sz="2400" b="1" baseline="0" dirty="0" smtClean="0">
                          <a:solidFill>
                            <a:schemeClr val="tx1"/>
                          </a:solidFill>
                        </a:rPr>
                        <a:t> y le quedaron $8.000 ¿Cuánto dinero tenía antes?</a:t>
                      </a:r>
                      <a:endParaRPr lang="es-CL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74085">
                <a:tc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  <a:p>
                      <a:endParaRPr lang="es-CL" sz="4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s-CL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20686">
                <a:tc gridSpan="2">
                  <a:txBody>
                    <a:bodyPr/>
                    <a:lstStyle/>
                    <a:p>
                      <a:r>
                        <a:rPr lang="es-CL" sz="44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s-CL" sz="4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03" y="4797152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940239"/>
              </p:ext>
            </p:extLst>
          </p:nvPr>
        </p:nvGraphicFramePr>
        <p:xfrm>
          <a:off x="467544" y="116632"/>
          <a:ext cx="8424936" cy="6507553"/>
        </p:xfrm>
        <a:graphic>
          <a:graphicData uri="http://schemas.openxmlformats.org/drawingml/2006/table">
            <a:tbl>
              <a:tblPr firstRow="1" firstCol="1" bandRow="1"/>
              <a:tblGrid>
                <a:gridCol w="2666763"/>
                <a:gridCol w="5758173"/>
              </a:tblGrid>
              <a:tr h="250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Matemática 4to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básico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6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Constanza Barrios Valenzuela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6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Patricia Osorio Berrios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658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 smtClean="0"/>
                        <a:t>OA 1. Representar y describir números del 0 al 10 000 • contándolos de 10 en 10, de 100 en 100, de 1 000 en 1 000 • leyéndolos y escribiéndolos • representándolos en forma concreta, pictórica y simbólica • comparándolos y ordenándolos en la recta numérica o tabla posicional • identificando el valor posicional de los dígitos hasta la decena de mil • componiendo y descomponiendo números hasta 10 000 en forma aditiva, de acuerdo a su valor posicional.</a:t>
                      </a:r>
                      <a:endParaRPr lang="es-CL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16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CL" sz="1400" dirty="0" smtClean="0"/>
                        <a:t>› Representan en números cantidades dadas en billetes o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CL" sz="1400" dirty="0" smtClean="0"/>
                        <a:t>monedas. (100% de logro)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CL" sz="1400" b="1" dirty="0" smtClean="0"/>
                        <a:t>› Ordenan cantidades de dinero dado en billetes o en monedas de $10, $100, $1 000 y de $10 000. (Resolución</a:t>
                      </a:r>
                      <a:r>
                        <a:rPr lang="es-CL" sz="1400" b="1" baseline="0" dirty="0" smtClean="0"/>
                        <a:t> de problemas y uso de operaciones) </a:t>
                      </a:r>
                      <a:r>
                        <a:rPr lang="es-CL" sz="1400" b="1" dirty="0" smtClean="0"/>
                        <a:t>(73% de logro)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CL" sz="1400" dirty="0" smtClean="0"/>
                        <a:t>› Descomponen cantidades de dinero en valores de $1, $10,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CL" sz="1400" dirty="0" smtClean="0"/>
                        <a:t>$100 y $1 000. Por ejemplo: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CL" sz="1400" dirty="0" smtClean="0"/>
                        <a:t>$5 647 = $5 000 + 600 + 40 + 7. (95% de logro)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0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Representación de cantidades con billetes y monedas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4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Retroalimentar indicadores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menos logrados en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evaluación: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Ordenar  cantidades de monedas y billetes a través de resolución de problemas matemáticos, con uso de material concreto. Análisis de problemas a partir de método MORA.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31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 smtClean="0">
                          <a:effectLst/>
                          <a:latin typeface="+mn-lt"/>
                        </a:rPr>
                        <a:t>Enviando fotografía del TICKET DE SALIDA a: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 smtClean="0">
                          <a:effectLst/>
                          <a:latin typeface="+mn-lt"/>
                        </a:rPr>
                        <a:t>Celular (</a:t>
                      </a:r>
                      <a:r>
                        <a:rPr lang="es-CL" sz="1400" b="1" dirty="0" err="1" smtClean="0">
                          <a:effectLst/>
                          <a:latin typeface="+mn-lt"/>
                        </a:rPr>
                        <a:t>whatssap</a:t>
                      </a:r>
                      <a:r>
                        <a:rPr lang="es-CL" sz="1400" b="1" dirty="0" smtClean="0">
                          <a:effectLst/>
                          <a:latin typeface="+mn-lt"/>
                        </a:rPr>
                        <a:t>): +56945834458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 smtClean="0">
                          <a:effectLst/>
                          <a:latin typeface="+mn-lt"/>
                        </a:rPr>
                        <a:t>Correo electrónico: Constanza.barrios@colegio-jeanpiaget.cl 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37679" r="8678" b="38173"/>
          <a:stretch/>
        </p:blipFill>
        <p:spPr bwMode="auto">
          <a:xfrm>
            <a:off x="1134531" y="3284984"/>
            <a:ext cx="6922674" cy="260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46605" y="5886921"/>
            <a:ext cx="3384376" cy="561129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 smtClean="0"/>
              <a:t>Escribe la cifra en palabras: </a:t>
            </a:r>
          </a:p>
          <a:p>
            <a:pPr algn="ctr"/>
            <a:r>
              <a:rPr lang="es-CL" dirty="0" smtClean="0"/>
              <a:t>___________________________</a:t>
            </a:r>
            <a:endParaRPr lang="es-CL" dirty="0"/>
          </a:p>
        </p:txBody>
      </p:sp>
      <p:sp>
        <p:nvSpPr>
          <p:cNvPr id="10" name="9 Rectángulo"/>
          <p:cNvSpPr/>
          <p:nvPr/>
        </p:nvSpPr>
        <p:spPr>
          <a:xfrm>
            <a:off x="4571806" y="5892206"/>
            <a:ext cx="3449263" cy="561129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 smtClean="0"/>
              <a:t>Escribe la cifra en palabras: </a:t>
            </a:r>
          </a:p>
          <a:p>
            <a:pPr algn="ctr"/>
            <a:r>
              <a:rPr lang="es-CL" dirty="0" smtClean="0"/>
              <a:t>___________________________</a:t>
            </a:r>
            <a:endParaRPr lang="es-C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7" t="45519" r="28263" b="25236"/>
          <a:stretch/>
        </p:blipFill>
        <p:spPr bwMode="auto">
          <a:xfrm>
            <a:off x="1061976" y="620688"/>
            <a:ext cx="7067783" cy="248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442746" y="885787"/>
            <a:ext cx="5400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Si no puedes imprimir el ticket , dibuja las monedas </a:t>
            </a:r>
            <a:endParaRPr lang="es-CL" sz="1400" dirty="0"/>
          </a:p>
        </p:txBody>
      </p:sp>
      <p:sp>
        <p:nvSpPr>
          <p:cNvPr id="13" name="12 Rectángulo"/>
          <p:cNvSpPr/>
          <p:nvPr/>
        </p:nvSpPr>
        <p:spPr>
          <a:xfrm>
            <a:off x="1061976" y="620688"/>
            <a:ext cx="494131" cy="265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</a:rPr>
              <a:t>2)</a:t>
            </a:r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15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8003">
            <a:off x="33419" y="-230024"/>
            <a:ext cx="1465438" cy="146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51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939"/>
          <a:stretch/>
        </p:blipFill>
        <p:spPr bwMode="auto">
          <a:xfrm>
            <a:off x="0" y="-39186"/>
            <a:ext cx="9144000" cy="689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2623"/>
          <a:stretch/>
        </p:blipFill>
        <p:spPr bwMode="auto">
          <a:xfrm>
            <a:off x="31065" y="10950"/>
            <a:ext cx="9112935" cy="688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9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matemática.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187624" y="476672"/>
            <a:ext cx="6624736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Motivación: Desafío del día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199"/>
            <a:ext cx="8219256" cy="4808663"/>
          </a:xfrm>
        </p:spPr>
        <p:txBody>
          <a:bodyPr/>
          <a:lstStyle/>
          <a:p>
            <a:pPr marL="0" indent="0" algn="ctr">
              <a:buNone/>
            </a:pPr>
            <a:r>
              <a:rPr lang="es-CL" dirty="0" smtClean="0"/>
              <a:t>“El número solitario”</a:t>
            </a:r>
          </a:p>
          <a:p>
            <a:pPr marL="0" indent="0" algn="ctr">
              <a:buNone/>
            </a:pPr>
            <a:r>
              <a:rPr lang="es-CL" dirty="0" smtClean="0"/>
              <a:t>Uno de los siguientes números NO pertenece a ninguno de estos grupos </a:t>
            </a:r>
          </a:p>
          <a:p>
            <a:pPr marL="0" indent="0" algn="ctr">
              <a:buNone/>
            </a:pPr>
            <a:r>
              <a:rPr lang="es-CL" dirty="0" smtClean="0"/>
              <a:t>¿Cuál será el SOLITARIO?</a:t>
            </a:r>
          </a:p>
          <a:p>
            <a:pPr marL="0" indent="0" algn="ctr">
              <a:buNone/>
            </a:pPr>
            <a:endParaRPr lang="es-CL" dirty="0"/>
          </a:p>
        </p:txBody>
      </p:sp>
      <p:pic>
        <p:nvPicPr>
          <p:cNvPr id="5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Rectángulo"/>
          <p:cNvSpPr/>
          <p:nvPr/>
        </p:nvSpPr>
        <p:spPr>
          <a:xfrm>
            <a:off x="2123728" y="4221088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5</a:t>
            </a:r>
            <a:endParaRPr lang="es-CL" sz="2800" b="1" dirty="0"/>
          </a:p>
        </p:txBody>
      </p:sp>
      <p:sp>
        <p:nvSpPr>
          <p:cNvPr id="30" name="29 Rectángulo"/>
          <p:cNvSpPr/>
          <p:nvPr/>
        </p:nvSpPr>
        <p:spPr>
          <a:xfrm>
            <a:off x="6372200" y="4221088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55</a:t>
            </a:r>
            <a:endParaRPr lang="es-CL" sz="2800" b="1" dirty="0"/>
          </a:p>
        </p:txBody>
      </p:sp>
      <p:sp>
        <p:nvSpPr>
          <p:cNvPr id="31" name="30 Rectángulo"/>
          <p:cNvSpPr/>
          <p:nvPr/>
        </p:nvSpPr>
        <p:spPr>
          <a:xfrm>
            <a:off x="3491880" y="4221088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11</a:t>
            </a:r>
            <a:endParaRPr lang="es-CL" sz="2800" b="1" dirty="0"/>
          </a:p>
        </p:txBody>
      </p:sp>
      <p:sp>
        <p:nvSpPr>
          <p:cNvPr id="32" name="31 Rectángulo"/>
          <p:cNvSpPr/>
          <p:nvPr/>
        </p:nvSpPr>
        <p:spPr>
          <a:xfrm>
            <a:off x="4932040" y="4221088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8</a:t>
            </a:r>
            <a:endParaRPr lang="es-CL" sz="2800" b="1" dirty="0"/>
          </a:p>
        </p:txBody>
      </p:sp>
      <p:sp>
        <p:nvSpPr>
          <p:cNvPr id="33" name="32 Rectángulo"/>
          <p:cNvSpPr/>
          <p:nvPr/>
        </p:nvSpPr>
        <p:spPr>
          <a:xfrm>
            <a:off x="2123728" y="5048764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1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3491880" y="5092126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2</a:t>
            </a:r>
            <a:r>
              <a:rPr lang="es-CL" sz="2800" b="1" dirty="0" smtClean="0"/>
              <a:t>9</a:t>
            </a:r>
            <a:endParaRPr lang="es-CL" sz="2800" b="1" dirty="0"/>
          </a:p>
        </p:txBody>
      </p:sp>
      <p:sp>
        <p:nvSpPr>
          <p:cNvPr id="35" name="34 Rectángulo"/>
          <p:cNvSpPr/>
          <p:nvPr/>
        </p:nvSpPr>
        <p:spPr>
          <a:xfrm>
            <a:off x="4932040" y="5092126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3</a:t>
            </a:r>
            <a:endParaRPr lang="es-CL" sz="2800" b="1" dirty="0"/>
          </a:p>
        </p:txBody>
      </p:sp>
      <p:sp>
        <p:nvSpPr>
          <p:cNvPr id="36" name="35 Rectángulo"/>
          <p:cNvSpPr/>
          <p:nvPr/>
        </p:nvSpPr>
        <p:spPr>
          <a:xfrm>
            <a:off x="6372200" y="5102133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14</a:t>
            </a:r>
            <a:endParaRPr lang="es-CL" sz="2800" b="1" dirty="0"/>
          </a:p>
        </p:txBody>
      </p:sp>
      <p:sp>
        <p:nvSpPr>
          <p:cNvPr id="37" name="36 Rectángulo"/>
          <p:cNvSpPr/>
          <p:nvPr/>
        </p:nvSpPr>
        <p:spPr>
          <a:xfrm>
            <a:off x="2123728" y="5832799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3</a:t>
            </a:r>
            <a:r>
              <a:rPr lang="es-CL" sz="2800" b="1" dirty="0" smtClean="0"/>
              <a:t>5</a:t>
            </a:r>
            <a:endParaRPr lang="es-CL" sz="2800" b="1" dirty="0"/>
          </a:p>
        </p:txBody>
      </p:sp>
      <p:sp>
        <p:nvSpPr>
          <p:cNvPr id="38" name="37 Rectángulo"/>
          <p:cNvSpPr/>
          <p:nvPr/>
        </p:nvSpPr>
        <p:spPr>
          <a:xfrm>
            <a:off x="3430014" y="5832980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10</a:t>
            </a:r>
            <a:endParaRPr lang="es-CL" sz="2800" b="1" dirty="0"/>
          </a:p>
        </p:txBody>
      </p:sp>
      <p:sp>
        <p:nvSpPr>
          <p:cNvPr id="39" name="38 Rectángulo"/>
          <p:cNvSpPr/>
          <p:nvPr/>
        </p:nvSpPr>
        <p:spPr>
          <a:xfrm>
            <a:off x="4932040" y="5832980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39</a:t>
            </a:r>
            <a:endParaRPr lang="es-CL" sz="2800" b="1" dirty="0"/>
          </a:p>
        </p:txBody>
      </p:sp>
      <p:sp>
        <p:nvSpPr>
          <p:cNvPr id="40" name="39 Rectángulo"/>
          <p:cNvSpPr/>
          <p:nvPr/>
        </p:nvSpPr>
        <p:spPr>
          <a:xfrm>
            <a:off x="6372200" y="5832980"/>
            <a:ext cx="1224136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27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315694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683568" y="447922"/>
            <a:ext cx="6912768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black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311" y="289531"/>
            <a:ext cx="8229600" cy="1143000"/>
          </a:xfrm>
        </p:spPr>
        <p:txBody>
          <a:bodyPr>
            <a:normAutofit/>
          </a:bodyPr>
          <a:lstStyle/>
          <a:p>
            <a:r>
              <a:rPr lang="es-CL" sz="2800" dirty="0" smtClean="0"/>
              <a:t>Activando nuestros conocimientos previos</a:t>
            </a:r>
            <a:endParaRPr lang="es-CL" sz="28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1576704" y="2658233"/>
            <a:ext cx="6322777" cy="273630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endParaRPr lang="es-ES" sz="2000" dirty="0">
              <a:solidFill>
                <a:srgbClr val="000000"/>
              </a:solidFill>
              <a:latin typeface="Comic Sans MS" pitchFamily="66" charset="0"/>
              <a:ea typeface="Times New Roman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¿Qué características tiene  el sistema monetario chileno?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¿Recuerdas cómo representar cantidades con monedas y billetes?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¿Recuerdas para qué nos servía la estrategia MORA?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¿Qué debemos tener presente a la hora de resolver un problema matemático?</a:t>
            </a:r>
          </a:p>
          <a:p>
            <a:pPr marL="342900" indent="-342900">
              <a:buFont typeface="Arial" pitchFamily="34" charset="0"/>
              <a:buChar char="•"/>
            </a:pPr>
            <a:endParaRPr lang="es-CL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533737" y="1700808"/>
            <a:ext cx="640871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smtClean="0">
                <a:latin typeface="Comic Sans MS" pitchFamily="66" charset="0"/>
              </a:rPr>
              <a:t>Para comenzar la clase y activar tus conocimientos, responde en forma oral, las siguientes preguntas:</a:t>
            </a:r>
            <a:endParaRPr lang="es-CL" sz="2000" dirty="0">
              <a:latin typeface="Comic Sans MS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85" y="289531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56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611559" y="836712"/>
            <a:ext cx="8260635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black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0728" y="625252"/>
            <a:ext cx="8229600" cy="1143000"/>
          </a:xfrm>
        </p:spPr>
        <p:txBody>
          <a:bodyPr>
            <a:noAutofit/>
          </a:bodyPr>
          <a:lstStyle/>
          <a:p>
            <a:r>
              <a:rPr lang="es-CL" sz="3200" dirty="0"/>
              <a:t>Hoy vamos a contar usando billetes y monedas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7" y="2213843"/>
            <a:ext cx="1224136" cy="56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6" y="5733661"/>
            <a:ext cx="636662" cy="6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4716016" y="1986503"/>
            <a:ext cx="1872208" cy="941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9" name="8 Flecha derecha"/>
          <p:cNvSpPr/>
          <p:nvPr/>
        </p:nvSpPr>
        <p:spPr>
          <a:xfrm>
            <a:off x="4716016" y="3320987"/>
            <a:ext cx="1872208" cy="941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4736291" y="4479177"/>
            <a:ext cx="1872208" cy="941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4716016" y="5716252"/>
            <a:ext cx="1872208" cy="941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660232" y="1986503"/>
            <a:ext cx="2232248" cy="7250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 smtClean="0">
                <a:solidFill>
                  <a:prstClr val="black"/>
                </a:solidFill>
              </a:rPr>
              <a:t>UM</a:t>
            </a:r>
            <a:endParaRPr lang="es-CL" sz="3600" dirty="0">
              <a:solidFill>
                <a:prstClr val="black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639947" y="3374123"/>
            <a:ext cx="2232248" cy="7250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 smtClean="0">
                <a:solidFill>
                  <a:prstClr val="black"/>
                </a:solidFill>
              </a:rPr>
              <a:t>C</a:t>
            </a:r>
            <a:endParaRPr lang="es-CL" sz="3600" dirty="0">
              <a:solidFill>
                <a:prstClr val="black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6660232" y="4585739"/>
            <a:ext cx="2232248" cy="7250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6678022" y="5815644"/>
            <a:ext cx="2232248" cy="7250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prstClr val="black"/>
                </a:solidFill>
              </a:rPr>
              <a:t>U</a:t>
            </a:r>
          </a:p>
        </p:txBody>
      </p:sp>
      <p:pic>
        <p:nvPicPr>
          <p:cNvPr id="16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8" y="2989847"/>
            <a:ext cx="1262354" cy="154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9"/>
          <a:stretch/>
        </p:blipFill>
        <p:spPr bwMode="auto">
          <a:xfrm>
            <a:off x="1554492" y="2158596"/>
            <a:ext cx="1098102" cy="59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Billetes y Monedas - Banco Central de Chil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7"/>
          <a:stretch/>
        </p:blipFill>
        <p:spPr bwMode="auto">
          <a:xfrm>
            <a:off x="2889691" y="2183130"/>
            <a:ext cx="1250261" cy="63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57" y="4543908"/>
            <a:ext cx="765309" cy="76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93" y="5742279"/>
            <a:ext cx="625945" cy="6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Llamada de flecha a la derecha"/>
          <p:cNvSpPr/>
          <p:nvPr/>
        </p:nvSpPr>
        <p:spPr>
          <a:xfrm>
            <a:off x="198378" y="5310754"/>
            <a:ext cx="2904954" cy="1512337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white"/>
                </a:solidFill>
              </a:rPr>
              <a:t>Las monedas de $5 y $1 se dejaron de emitir por el banco central desde el año 2017 </a:t>
            </a:r>
            <a:endParaRPr lang="es-CL" dirty="0">
              <a:solidFill>
                <a:prstClr val="white"/>
              </a:solidFill>
            </a:endParaRPr>
          </a:p>
        </p:txBody>
      </p:sp>
      <p:pic>
        <p:nvPicPr>
          <p:cNvPr id="12292" name="Picture 4" descr="Billetes y Monedas - Banco Central de Chil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83" y="3280905"/>
            <a:ext cx="1024620" cy="10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03" y="3423048"/>
            <a:ext cx="841155" cy="83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724" y="4518744"/>
            <a:ext cx="757779" cy="76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611559" y="116632"/>
            <a:ext cx="3544552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/>
              <a:t>Recordemos: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98915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583668" y="188640"/>
            <a:ext cx="6120680" cy="1152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1143000"/>
          </a:xfrm>
        </p:spPr>
        <p:txBody>
          <a:bodyPr>
            <a:noAutofit/>
          </a:bodyPr>
          <a:lstStyle/>
          <a:p>
            <a:r>
              <a:rPr lang="es-CL" sz="2800" dirty="0" smtClean="0"/>
              <a:t>Contemos dinero</a:t>
            </a:r>
            <a:br>
              <a:rPr lang="es-CL" sz="2800" dirty="0" smtClean="0"/>
            </a:br>
            <a:r>
              <a:rPr lang="es-CL" sz="2800" dirty="0" smtClean="0"/>
              <a:t>¿Cuánto dinero tenemos?</a:t>
            </a:r>
            <a:endParaRPr lang="es-CL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r="9546" b="70513"/>
          <a:stretch/>
        </p:blipFill>
        <p:spPr bwMode="auto">
          <a:xfrm>
            <a:off x="899592" y="1988840"/>
            <a:ext cx="7488832" cy="306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9184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951</Words>
  <Application>Microsoft Office PowerPoint</Application>
  <PresentationFormat>Presentación en pantalla (4:3)</PresentationFormat>
  <Paragraphs>127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2" baseType="lpstr">
      <vt:lpstr>Tema de Office</vt:lpstr>
      <vt:lpstr>1_Tema de Office</vt:lpstr>
      <vt:lpstr>PLANIFICACIÓN  PARA CLASES VIRTUALES SEMANA N°21 FECHA : Lunes 17 de Agosto CURSO: 4° Básico</vt:lpstr>
      <vt:lpstr>Presentación de PowerPoint</vt:lpstr>
      <vt:lpstr>Presentación de PowerPoint</vt:lpstr>
      <vt:lpstr>Presentación de PowerPoint</vt:lpstr>
      <vt:lpstr>Importante:</vt:lpstr>
      <vt:lpstr>Motivación: Desafío del día</vt:lpstr>
      <vt:lpstr>Activando nuestros conocimientos previos</vt:lpstr>
      <vt:lpstr>Hoy vamos a contar usando billetes y monedas</vt:lpstr>
      <vt:lpstr>Contemos dinero ¿Cuánto dinero tenemos?</vt:lpstr>
      <vt:lpstr>Reforcemos contando dinero</vt:lpstr>
      <vt:lpstr>Recordemos la estrategia MORA</vt:lpstr>
      <vt:lpstr>Resolución de problemas: Recuerda aplicar método MORA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Colegio Jean Piaget</cp:lastModifiedBy>
  <cp:revision>80</cp:revision>
  <dcterms:created xsi:type="dcterms:W3CDTF">2020-07-06T03:06:52Z</dcterms:created>
  <dcterms:modified xsi:type="dcterms:W3CDTF">2020-08-16T23:08:42Z</dcterms:modified>
</cp:coreProperties>
</file>