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1"/>
  </p:notesMasterIdLst>
  <p:sldIdLst>
    <p:sldId id="298" r:id="rId4"/>
    <p:sldId id="256" r:id="rId5"/>
    <p:sldId id="310" r:id="rId6"/>
    <p:sldId id="311" r:id="rId7"/>
    <p:sldId id="312" r:id="rId8"/>
    <p:sldId id="258" r:id="rId9"/>
    <p:sldId id="302" r:id="rId10"/>
    <p:sldId id="307" r:id="rId11"/>
    <p:sldId id="305" r:id="rId12"/>
    <p:sldId id="301" r:id="rId13"/>
    <p:sldId id="300" r:id="rId14"/>
    <p:sldId id="314" r:id="rId15"/>
    <p:sldId id="306" r:id="rId16"/>
    <p:sldId id="308" r:id="rId17"/>
    <p:sldId id="309" r:id="rId18"/>
    <p:sldId id="313" r:id="rId19"/>
    <p:sldId id="297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29/08/2020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microsoft.com/office/2007/relationships/hdphoto" Target="../media/hdphoto2.wd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f7ZFCSCtfuk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2322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DÍA: 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03 DE SEPTIEMBRE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31" y="4005064"/>
            <a:ext cx="33022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501008"/>
            <a:ext cx="8712968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5"/>
          <a:srcRect l="24552" t="84788" r="25985" b="5650"/>
          <a:stretch/>
        </p:blipFill>
        <p:spPr bwMode="auto">
          <a:xfrm>
            <a:off x="971600" y="1988840"/>
            <a:ext cx="7272808" cy="1193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211144" cy="1794528"/>
          </a:xfrm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FF0000"/>
                </a:solidFill>
              </a:rPr>
              <a:t>Profundizamos aprendizajes.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/>
              <a:t>¿</a:t>
            </a:r>
            <a:r>
              <a:rPr lang="es-MX" sz="2400" dirty="0" smtClean="0"/>
              <a:t>Cómo podemos buscar la mejor respuesta a una pregunta de comprensión?</a:t>
            </a:r>
            <a:endParaRPr lang="es-MX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1477" y="324433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b="1" dirty="0">
                <a:solidFill>
                  <a:schemeClr val="bg1"/>
                </a:solidFill>
              </a:rPr>
              <a:t>Preguntas 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/>
          <a:stretch/>
        </p:blipFill>
        <p:spPr bwMode="auto">
          <a:xfrm>
            <a:off x="251520" y="1962222"/>
            <a:ext cx="8640960" cy="43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sz="3600" dirty="0" smtClean="0">
                <a:solidFill>
                  <a:srgbClr val="FF0000"/>
                </a:solidFill>
              </a:rPr>
              <a:t>Antes de leer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Conozcamos palabras nuevas</a:t>
            </a:r>
            <a:endParaRPr lang="es-CL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64337" t="65981" r="26702" b="25094"/>
          <a:stretch/>
        </p:blipFill>
        <p:spPr bwMode="auto">
          <a:xfrm>
            <a:off x="899592" y="2132856"/>
            <a:ext cx="2088232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5179"/>
          <a:stretch/>
        </p:blipFill>
        <p:spPr bwMode="auto">
          <a:xfrm>
            <a:off x="875941" y="3429000"/>
            <a:ext cx="2088232" cy="11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836712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Escribe y resuelve en tu cuaderno, cada una de las siguientes actividades. </a:t>
            </a:r>
          </a:p>
          <a:p>
            <a:pPr algn="just"/>
            <a:r>
              <a:rPr lang="es-CL" dirty="0" smtClean="0"/>
              <a:t>Comienza a leer el texto </a:t>
            </a:r>
            <a:r>
              <a:rPr lang="es-CL" b="1" i="1" dirty="0" smtClean="0"/>
              <a:t>«EL TIGRE NEGRO Y EL VENADO BLANCO» </a:t>
            </a:r>
            <a:r>
              <a:rPr lang="es-CL" dirty="0" smtClean="0"/>
              <a:t>, en la </a:t>
            </a:r>
            <a:r>
              <a:rPr lang="es-CL" dirty="0"/>
              <a:t>V</a:t>
            </a:r>
            <a:r>
              <a:rPr lang="es-CL" dirty="0" smtClean="0"/>
              <a:t>ersión de </a:t>
            </a:r>
            <a:r>
              <a:rPr lang="es-CL" dirty="0" smtClean="0">
                <a:solidFill>
                  <a:srgbClr val="FF0000"/>
                </a:solidFill>
              </a:rPr>
              <a:t>Ciro Alegría</a:t>
            </a:r>
            <a:r>
              <a:rPr lang="es-CL" dirty="0" smtClean="0"/>
              <a:t>, desde la </a:t>
            </a:r>
            <a:r>
              <a:rPr lang="es-CL" b="1" dirty="0" smtClean="0"/>
              <a:t>página 110 </a:t>
            </a:r>
            <a:r>
              <a:rPr lang="es-CL" dirty="0" smtClean="0"/>
              <a:t>hasta la </a:t>
            </a:r>
            <a:r>
              <a:rPr lang="es-CL" b="1" dirty="0" smtClean="0"/>
              <a:t>página 111</a:t>
            </a:r>
            <a:r>
              <a:rPr lang="es-CL" dirty="0" smtClean="0"/>
              <a:t> de tu libro de lenguaje. A medida que vas leyendo, desarrolla las siguientes actividades en tu cuaderno. Te sugiero enumerar los párrafos a medida que vas avanzando con tu lectura.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1.- Lee hasta el primer párrafo y responde: ¿por qué razones los animales escogieron aquel ligar para construir su casa?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2.- Lee hasta el final de la página 110 y responde : ¿qué  parte del trabajo hizo el venado y cuál hizo el tigre?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3.-Lee hasta el penúltimo párrafo de la página 110 y responde: ¿por qué ambos animales no comieron de la comida que el otro trajo?</a:t>
            </a:r>
          </a:p>
          <a:p>
            <a:pPr algn="just"/>
            <a:endParaRPr lang="es-CL" dirty="0"/>
          </a:p>
          <a:p>
            <a:pPr algn="just"/>
            <a:r>
              <a:rPr lang="es-CL" dirty="0" smtClean="0"/>
              <a:t>4.- Lee hasta el final de la página 111 y responde : ¿qué los hizo salir </a:t>
            </a:r>
            <a:r>
              <a:rPr lang="es-CL" dirty="0" smtClean="0">
                <a:solidFill>
                  <a:srgbClr val="FF0000"/>
                </a:solidFill>
              </a:rPr>
              <a:t>despavoridos</a:t>
            </a:r>
            <a:r>
              <a:rPr lang="es-CL" dirty="0" smtClean="0"/>
              <a:t>(asustados) y</a:t>
            </a:r>
            <a:r>
              <a:rPr lang="es-CL" dirty="0" smtClean="0">
                <a:solidFill>
                  <a:srgbClr val="FF0000"/>
                </a:solidFill>
              </a:rPr>
              <a:t> abandonar </a:t>
            </a:r>
            <a:r>
              <a:rPr lang="es-CL" dirty="0" smtClean="0"/>
              <a:t>(dejar ) la casa.</a:t>
            </a:r>
            <a:endParaRPr lang="es-C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89081"/>
            <a:ext cx="1185050" cy="95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Llamada ovalada"/>
          <p:cNvSpPr/>
          <p:nvPr/>
        </p:nvSpPr>
        <p:spPr>
          <a:xfrm>
            <a:off x="3779912" y="5889080"/>
            <a:ext cx="4320480" cy="8058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rgbClr val="FF0000"/>
                </a:solidFill>
              </a:rPr>
              <a:t>Regresa a buscar las pistas y destácalas cuando las encuentres.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128" cy="138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9269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4</a:t>
            </a:r>
            <a:r>
              <a:rPr lang="es-CL" dirty="0"/>
              <a:t>. Lee hasta el final de la página 111 y responde: ¿qué los hizo salir despavoridos y</a:t>
            </a:r>
          </a:p>
          <a:p>
            <a:r>
              <a:rPr lang="es-CL" dirty="0"/>
              <a:t>abandonar la casa?</a:t>
            </a:r>
          </a:p>
          <a:p>
            <a:endParaRPr lang="es-CL" dirty="0" smtClean="0"/>
          </a:p>
          <a:p>
            <a:r>
              <a:rPr lang="es-CL" dirty="0" smtClean="0"/>
              <a:t>5</a:t>
            </a:r>
            <a:r>
              <a:rPr lang="es-CL" dirty="0"/>
              <a:t>. Dibuja cómo te imaginas la última escena del cuento. Considera en tu ilustración</a:t>
            </a:r>
          </a:p>
          <a:p>
            <a:r>
              <a:rPr lang="es-CL" dirty="0"/>
              <a:t>tanto a los personajes como el ambiente en el que se encuentran.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708920"/>
            <a:ext cx="792088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98106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8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/>
          <a:stretch/>
        </p:blipFill>
        <p:spPr bwMode="auto">
          <a:xfrm>
            <a:off x="4283968" y="3078981"/>
            <a:ext cx="4320480" cy="337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6715"/>
            <a:ext cx="1525758" cy="164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02" y="1556792"/>
            <a:ext cx="2655511" cy="227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1600" y="260649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7</a:t>
            </a:r>
            <a:r>
              <a:rPr lang="es-CL" dirty="0"/>
              <a:t>. Completa el siguiente crucigrama con información del texto.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754451"/>
            <a:ext cx="1115615" cy="134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2429"/>
            <a:ext cx="7632848" cy="571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4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53650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smtClean="0"/>
              <a:t> </a:t>
            </a:r>
            <a:r>
              <a:rPr lang="es-CL" sz="2000" b="1" dirty="0" smtClean="0"/>
              <a:t>LENGUAJE </a:t>
            </a:r>
          </a:p>
          <a:p>
            <a:pPr algn="ctr"/>
            <a:r>
              <a:rPr lang="es-CL" sz="2000" b="1" dirty="0" smtClean="0"/>
              <a:t>SEMANA 23</a:t>
            </a:r>
          </a:p>
          <a:p>
            <a:pPr algn="ctr"/>
            <a:r>
              <a:rPr lang="es-CL" sz="2000" b="1" dirty="0" smtClean="0"/>
              <a:t>CUARTO BÁSICO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 </a:t>
            </a:r>
            <a:r>
              <a:rPr lang="es-CL" dirty="0"/>
              <a:t>C</a:t>
            </a:r>
            <a:r>
              <a:rPr lang="es-CL" dirty="0" smtClean="0"/>
              <a:t>omentan por escrito las diferencias de  los personajes  del tigre y el venado de acuerdo a la información del texto.</a:t>
            </a:r>
          </a:p>
          <a:p>
            <a:endParaRPr lang="es-CL" dirty="0"/>
          </a:p>
          <a:p>
            <a:r>
              <a:rPr lang="es-CL" dirty="0" smtClean="0"/>
              <a:t>2) ¿Crees qué es importante que las personas puedan trabajar unidos por un objetivo común? Fundamenta tu respuesta, a partir de lo leído en el texto.</a:t>
            </a:r>
          </a:p>
          <a:p>
            <a:endParaRPr lang="es-CL" dirty="0"/>
          </a:p>
          <a:p>
            <a:r>
              <a:rPr lang="es-CL" dirty="0" smtClean="0"/>
              <a:t>3)  ¿Qué te pareció la actitud. tomada por los personajes al final de la historia? ¿qué habrías hecho tu en lugar de salir </a:t>
            </a:r>
            <a:r>
              <a:rPr lang="es-CL" dirty="0" smtClean="0">
                <a:solidFill>
                  <a:srgbClr val="FF0000"/>
                </a:solidFill>
              </a:rPr>
              <a:t>precipitadamente</a:t>
            </a:r>
            <a:r>
              <a:rPr lang="es-CL" dirty="0" smtClean="0"/>
              <a:t> de la casa, dejándola abandonada?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r>
              <a:rPr lang="es-CL" dirty="0" err="1" smtClean="0"/>
              <a:t>Correo:ximena.gallardo@colegio-jeanpiaget.cl</a:t>
            </a:r>
            <a:endParaRPr lang="es-CL" dirty="0" smtClean="0"/>
          </a:p>
          <a:p>
            <a:r>
              <a:rPr lang="es-CL" dirty="0" smtClean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5229493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RECUERDA LA ESTRATEGIA DE RELEER TU TEXTO PARA UNA MEJOR COMPRENSIÓN LECTORA.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49979"/>
              </p:ext>
            </p:extLst>
          </p:nvPr>
        </p:nvGraphicFramePr>
        <p:xfrm>
          <a:off x="323528" y="980728"/>
          <a:ext cx="8208912" cy="5627640"/>
        </p:xfrm>
        <a:graphic>
          <a:graphicData uri="http://schemas.openxmlformats.org/drawingml/2006/table">
            <a:tbl>
              <a:tblPr firstRow="1" firstCol="1" bandRow="1"/>
              <a:tblGrid>
                <a:gridCol w="2647600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CUARTO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Profundizar su comprensión de las narraciones leídas: extrayendo información explícita e implícita; determinando las consecuencias de hechos o acciones; describiendo y comparando a los personajes; describiendo los diferentes ambientes que aparecen en un texto; reconociendo el problema y la solución en una narración; expresando opiniones fundamentadas sobre actitudes y acciones de los personajes; comparando diferentes textos escritos por un mismo autor.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.Aluden, en sus comentarios orales y escritos, a información explícita de un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Contestan, oralmente o por escrito, preguntas que aluden a información implícita del texto.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Comprensión de un texto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Narrativo. </a:t>
                      </a: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aluden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 extraen – infieren -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Leer</a:t>
                      </a:r>
                      <a:r>
                        <a:rPr lang="es-CL" sz="1400" baseline="0" dirty="0" smtClean="0"/>
                        <a:t> y </a:t>
                      </a:r>
                      <a:r>
                        <a:rPr lang="es-CL" sz="1400" dirty="0" smtClean="0"/>
                        <a:t>Profundizar  la compresión de un</a:t>
                      </a:r>
                      <a:r>
                        <a:rPr lang="es-CL" sz="1400" baseline="0" dirty="0" smtClean="0"/>
                        <a:t> texto </a:t>
                      </a:r>
                      <a:r>
                        <a:rPr lang="es-CL" sz="1400" dirty="0" smtClean="0"/>
                        <a:t> narrativo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, extrayendo información explícita e implícita.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 de Salida PARA ENVIAR POR CORREO </a:t>
                      </a:r>
                      <a:r>
                        <a:rPr lang="es-CL" sz="1600" b="1" dirty="0" smtClean="0">
                          <a:effectLst/>
                          <a:latin typeface="+mn-lt"/>
                          <a:hlinkClick r:id="rId2"/>
                        </a:rPr>
                        <a:t>ximena.gallardo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  <a:hlinkClick r:id="rId2"/>
                        </a:rPr>
                        <a:t>@colegio-jeanpiaget.cl</a:t>
                      </a:r>
                      <a:endParaRPr lang="es-CL" sz="1600" b="1" baseline="0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O ENVIAR FOTOGRAFÍA POR WSP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56- 964519597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36" y="548680"/>
            <a:ext cx="2592288" cy="339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94" y="2575290"/>
            <a:ext cx="28098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572271"/>
            <a:ext cx="287178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3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1" y="188640"/>
            <a:ext cx="28654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666875"/>
            <a:ext cx="28717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846387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4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77000"/>
                <a:lumOff val="23000"/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2383"/>
            <a:ext cx="272573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62" y="1637705"/>
            <a:ext cx="273050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8975"/>
            <a:ext cx="271303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</a:t>
            </a:r>
            <a:r>
              <a:rPr lang="es-CL" b="1" dirty="0" smtClean="0">
                <a:solidFill>
                  <a:prstClr val="black"/>
                </a:solidFill>
              </a:rPr>
              <a:t>de estudio.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0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744" y="1268760"/>
            <a:ext cx="8050091" cy="3594712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ANTES DE COMENZAR TE INVITO A DISFRUTAR DE UN ENTRETENIDO  CUENTO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b="1" dirty="0" smtClean="0">
                <a:solidFill>
                  <a:srgbClr val="FF0000"/>
                </a:solidFill>
                <a:hlinkClick r:id="rId2"/>
              </a:rPr>
              <a:t>« EL COME LIBRO»</a:t>
            </a:r>
          </a:p>
          <a:p>
            <a:pPr marL="0" indent="0">
              <a:buNone/>
            </a:pPr>
            <a:r>
              <a:rPr lang="es-CL" dirty="0" smtClean="0">
                <a:hlinkClick r:id="rId2"/>
              </a:rPr>
              <a:t>https</a:t>
            </a:r>
            <a:r>
              <a:rPr lang="es-CL" dirty="0">
                <a:hlinkClick r:id="rId2"/>
              </a:rPr>
              <a:t>://www.youtube.com/watch?v=f7ZFCSCtfuk</a:t>
            </a: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01717"/>
            <a:ext cx="6768752" cy="35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5" y="1844824"/>
            <a:ext cx="7452816" cy="4281339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n>
                  <a:solidFill>
                    <a:srgbClr val="FF0000"/>
                  </a:solidFill>
                </a:ln>
              </a:rPr>
              <a:t>1.- Para </a:t>
            </a:r>
            <a:r>
              <a:rPr lang="es-CL" dirty="0" smtClean="0">
                <a:ln>
                  <a:solidFill>
                    <a:srgbClr val="FF0000"/>
                  </a:solidFill>
                </a:ln>
              </a:rPr>
              <a:t>comenzar, observa la imagen de la próxima  diapositiva y responde </a:t>
            </a:r>
            <a:r>
              <a:rPr lang="es-CL" dirty="0">
                <a:ln>
                  <a:solidFill>
                    <a:srgbClr val="FF0000"/>
                  </a:solidFill>
                </a:ln>
              </a:rPr>
              <a:t>las siguientes </a:t>
            </a:r>
            <a:r>
              <a:rPr lang="es-CL" dirty="0" smtClean="0">
                <a:ln>
                  <a:solidFill>
                    <a:srgbClr val="FF0000"/>
                  </a:solidFill>
                </a:ln>
              </a:rPr>
              <a:t>preguntas en tu cuaderno.: </a:t>
            </a:r>
            <a:endParaRPr lang="es-CL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Antes </a:t>
            </a:r>
            <a:r>
              <a:rPr lang="es-CL" sz="3600" dirty="0" smtClean="0"/>
              <a:t>de </a:t>
            </a:r>
            <a:r>
              <a:rPr lang="es-CL" sz="3600" dirty="0" smtClean="0"/>
              <a:t>comenzar             </a:t>
            </a:r>
            <a:endParaRPr lang="es-CL" sz="3600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1" y="476672"/>
            <a:ext cx="1213729" cy="148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835697" y="2924944"/>
            <a:ext cx="6624736" cy="2852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prstClr val="black"/>
              </a:solidFill>
            </a:endParaRPr>
          </a:p>
          <a:p>
            <a:pPr lvl="0"/>
            <a:r>
              <a:rPr lang="es-CL" sz="2800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Piensa </a:t>
            </a:r>
            <a:r>
              <a:rPr lang="es-CL" sz="280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</a:rPr>
              <a:t>e imagina:</a:t>
            </a:r>
          </a:p>
          <a:p>
            <a:pPr lvl="0"/>
            <a:r>
              <a:rPr lang="es-CL" dirty="0">
                <a:solidFill>
                  <a:prstClr val="black"/>
                </a:solidFill>
              </a:rPr>
              <a:t>1</a:t>
            </a:r>
            <a:r>
              <a:rPr lang="es-CL" dirty="0" smtClean="0">
                <a:solidFill>
                  <a:prstClr val="black"/>
                </a:solidFill>
              </a:rPr>
              <a:t>.- ¿ </a:t>
            </a:r>
            <a:r>
              <a:rPr lang="es-CL" dirty="0">
                <a:solidFill>
                  <a:prstClr val="black"/>
                </a:solidFill>
              </a:rPr>
              <a:t>De qué crees que se tratará el texto </a:t>
            </a:r>
            <a:r>
              <a:rPr lang="es-CL" dirty="0" smtClean="0">
                <a:solidFill>
                  <a:prstClr val="black"/>
                </a:solidFill>
              </a:rPr>
              <a:t>?</a:t>
            </a:r>
          </a:p>
          <a:p>
            <a:r>
              <a:rPr lang="es-CL" dirty="0">
                <a:solidFill>
                  <a:prstClr val="black"/>
                </a:solidFill>
              </a:rPr>
              <a:t>2</a:t>
            </a:r>
            <a:r>
              <a:rPr lang="es-CL" dirty="0" smtClean="0">
                <a:solidFill>
                  <a:prstClr val="black"/>
                </a:solidFill>
              </a:rPr>
              <a:t>.- </a:t>
            </a:r>
            <a:r>
              <a:rPr lang="es-CL" dirty="0">
                <a:solidFill>
                  <a:prstClr val="black"/>
                </a:solidFill>
              </a:rPr>
              <a:t>¿Cuál será el conflicto que tendrán en el texto? </a:t>
            </a:r>
            <a:endParaRPr lang="es-CL" dirty="0" smtClean="0">
              <a:solidFill>
                <a:prstClr val="black"/>
              </a:solidFill>
            </a:endParaRPr>
          </a:p>
          <a:p>
            <a:r>
              <a:rPr lang="es-CL" dirty="0" smtClean="0">
                <a:solidFill>
                  <a:prstClr val="black"/>
                </a:solidFill>
              </a:rPr>
              <a:t>3.- ¿Qué distingue un cuento de otros textos que conoces?</a:t>
            </a:r>
          </a:p>
          <a:p>
            <a:r>
              <a:rPr lang="es-CL" dirty="0" smtClean="0">
                <a:solidFill>
                  <a:prstClr val="black"/>
                </a:solidFill>
              </a:rPr>
              <a:t>4.- ¿Cuál es el propósito de un cuento?</a:t>
            </a:r>
            <a:endParaRPr lang="es-CL" dirty="0">
              <a:solidFill>
                <a:prstClr val="black"/>
              </a:solidFill>
            </a:endParaRPr>
          </a:p>
          <a:p>
            <a:pPr lvl="0"/>
            <a:endParaRPr lang="es-CL" dirty="0">
              <a:solidFill>
                <a:prstClr val="black"/>
              </a:solidFill>
            </a:endParaRPr>
          </a:p>
          <a:p>
            <a:pPr lvl="0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6" name="5 Imagen" descr="Vectores de stock de Niño pensando, ilustraciones de Niño pensando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9" y="3946733"/>
            <a:ext cx="1754631" cy="183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33"/>
            <a:ext cx="1259632" cy="153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31" y="922094"/>
            <a:ext cx="1237125" cy="12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2843" r="1451" b="2650"/>
          <a:stretch/>
        </p:blipFill>
        <p:spPr bwMode="auto">
          <a:xfrm>
            <a:off x="109182" y="188640"/>
            <a:ext cx="8898340" cy="651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793</Words>
  <Application>Microsoft Office PowerPoint</Application>
  <PresentationFormat>Presentación en pantalla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Tema de Office</vt:lpstr>
      <vt:lpstr>1_Tema de Office</vt:lpstr>
      <vt:lpstr>Forma de onda</vt:lpstr>
      <vt:lpstr>PLANIFICACIÓN  PARA EL AUTOAPRENDIZAJE SEMANA N° 23 CLASE VIRTUAL DÍA:  03 DE SEPTIEMBRE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Motivación </vt:lpstr>
      <vt:lpstr>Antes de comenzar             </vt:lpstr>
      <vt:lpstr>Presentación de PowerPoint</vt:lpstr>
      <vt:lpstr>OBJETIVO DE LA CLASE</vt:lpstr>
      <vt:lpstr>Profundizamos aprendizajes. ¿Cómo podemos buscar la mejor respuesta a una pregunta de comprensión?</vt:lpstr>
      <vt:lpstr>Antes de leer Conozcamos palabras nuevas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80</cp:revision>
  <dcterms:created xsi:type="dcterms:W3CDTF">2020-07-06T03:06:52Z</dcterms:created>
  <dcterms:modified xsi:type="dcterms:W3CDTF">2020-08-29T19:00:23Z</dcterms:modified>
</cp:coreProperties>
</file>