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</p:sldMasterIdLst>
  <p:notesMasterIdLst>
    <p:notesMasterId r:id="rId23"/>
  </p:notesMasterIdLst>
  <p:sldIdLst>
    <p:sldId id="310" r:id="rId5"/>
    <p:sldId id="256" r:id="rId6"/>
    <p:sldId id="311" r:id="rId7"/>
    <p:sldId id="312" r:id="rId8"/>
    <p:sldId id="258" r:id="rId9"/>
    <p:sldId id="314" r:id="rId10"/>
    <p:sldId id="288" r:id="rId11"/>
    <p:sldId id="315" r:id="rId12"/>
    <p:sldId id="321" r:id="rId13"/>
    <p:sldId id="322" r:id="rId14"/>
    <p:sldId id="323" r:id="rId15"/>
    <p:sldId id="324" r:id="rId16"/>
    <p:sldId id="327" r:id="rId17"/>
    <p:sldId id="325" r:id="rId18"/>
    <p:sldId id="275" r:id="rId19"/>
    <p:sldId id="274" r:id="rId20"/>
    <p:sldId id="326" r:id="rId21"/>
    <p:sldId id="273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86477" autoAdjust="0"/>
  </p:normalViewPr>
  <p:slideViewPr>
    <p:cSldViewPr>
      <p:cViewPr>
        <p:scale>
          <a:sx n="66" d="100"/>
          <a:sy n="66" d="100"/>
        </p:scale>
        <p:origin x="-151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7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0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1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33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2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8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cs.google.com/forms/d/e/1FAIpQLSf9TXqvadUomjxPhGjMP04FYL6haeXHADbho8OOJfmQuqew0Q/viewform?usp=sf_link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bbyt.com/videojuego/educativo/?Id=38107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</a:t>
            </a:r>
            <a:r>
              <a:rPr lang="es-CL" sz="2800" dirty="0" smtClean="0"/>
              <a:t>LUNES 31 DE AGOSTO</a:t>
            </a:r>
            <a:br>
              <a:rPr lang="es-CL" sz="2800" dirty="0" smtClean="0"/>
            </a:br>
            <a:r>
              <a:rPr lang="es-CL" sz="2800" dirty="0" smtClean="0"/>
              <a:t>CURSO: 4°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56092"/>
              </p:ext>
            </p:extLst>
          </p:nvPr>
        </p:nvGraphicFramePr>
        <p:xfrm>
          <a:off x="251521" y="1124744"/>
          <a:ext cx="7683187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1944216"/>
                <a:gridCol w="1982724"/>
                <a:gridCol w="1524000"/>
              </a:tblGrid>
              <a:tr h="843980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UM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C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D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</a:t>
                      </a:r>
                      <a:endParaRPr lang="es-CL" sz="4400" dirty="0"/>
                    </a:p>
                  </a:txBody>
                  <a:tcPr/>
                </a:tc>
              </a:tr>
              <a:tr h="400272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Unidad de Mil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Centena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Decena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Unidad</a:t>
                      </a:r>
                      <a:endParaRPr lang="es-CL" sz="2800" dirty="0"/>
                    </a:p>
                  </a:txBody>
                  <a:tcPr/>
                </a:tc>
              </a:tr>
              <a:tr h="3174364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660232" y="2636912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Llamada de flecha hacia arriba"/>
          <p:cNvSpPr/>
          <p:nvPr/>
        </p:nvSpPr>
        <p:spPr>
          <a:xfrm>
            <a:off x="5766093" y="5489465"/>
            <a:ext cx="2520280" cy="127392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¿Qué número formé?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7172672" y="2636912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curvada hacia arriba"/>
          <p:cNvSpPr/>
          <p:nvPr/>
        </p:nvSpPr>
        <p:spPr>
          <a:xfrm rot="10800000">
            <a:off x="5407123" y="10526"/>
            <a:ext cx="2376264" cy="1035496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230351" y="2636912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6660232" y="3068960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7172672" y="3068960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Rectángulo"/>
          <p:cNvSpPr/>
          <p:nvPr/>
        </p:nvSpPr>
        <p:spPr>
          <a:xfrm>
            <a:off x="6673028" y="3429000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7176493" y="3902545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Rectángulo"/>
          <p:cNvSpPr/>
          <p:nvPr/>
        </p:nvSpPr>
        <p:spPr>
          <a:xfrm>
            <a:off x="7192725" y="3429000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Rectángulo"/>
          <p:cNvSpPr/>
          <p:nvPr/>
        </p:nvSpPr>
        <p:spPr>
          <a:xfrm>
            <a:off x="6673028" y="4365104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Rectángulo"/>
          <p:cNvSpPr/>
          <p:nvPr/>
        </p:nvSpPr>
        <p:spPr>
          <a:xfrm>
            <a:off x="6673028" y="3851745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Rectángulo"/>
          <p:cNvSpPr/>
          <p:nvPr/>
        </p:nvSpPr>
        <p:spPr>
          <a:xfrm>
            <a:off x="7172672" y="4365104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CuadroTexto"/>
          <p:cNvSpPr txBox="1"/>
          <p:nvPr/>
        </p:nvSpPr>
        <p:spPr>
          <a:xfrm>
            <a:off x="5230351" y="5157192"/>
            <a:ext cx="243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1               0</a:t>
            </a:r>
            <a:endParaRPr lang="es-CL" sz="3200" dirty="0"/>
          </a:p>
        </p:txBody>
      </p:sp>
      <p:sp>
        <p:nvSpPr>
          <p:cNvPr id="29" name="28 Elipse"/>
          <p:cNvSpPr/>
          <p:nvPr/>
        </p:nvSpPr>
        <p:spPr>
          <a:xfrm>
            <a:off x="899592" y="5741967"/>
            <a:ext cx="4419145" cy="8553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¿Cuántas cifras tiene el número diez?</a:t>
            </a:r>
            <a:endParaRPr lang="es-CL" sz="2400" dirty="0"/>
          </a:p>
        </p:txBody>
      </p:sp>
      <p:sp>
        <p:nvSpPr>
          <p:cNvPr id="30" name="29 Rectángulo"/>
          <p:cNvSpPr/>
          <p:nvPr/>
        </p:nvSpPr>
        <p:spPr>
          <a:xfrm>
            <a:off x="6600323" y="2600908"/>
            <a:ext cx="1073089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" y="5054364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1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56997"/>
              </p:ext>
            </p:extLst>
          </p:nvPr>
        </p:nvGraphicFramePr>
        <p:xfrm>
          <a:off x="251521" y="1124744"/>
          <a:ext cx="8640959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1944216"/>
                <a:gridCol w="2736304"/>
                <a:gridCol w="1728192"/>
              </a:tblGrid>
              <a:tr h="843980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UM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C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D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</a:t>
                      </a:r>
                      <a:endParaRPr lang="es-CL" sz="4400" dirty="0"/>
                    </a:p>
                  </a:txBody>
                  <a:tcPr/>
                </a:tc>
              </a:tr>
              <a:tr h="400272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Unidad de Mil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Centena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Decena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Unidad</a:t>
                      </a:r>
                      <a:endParaRPr lang="es-CL" sz="2800" dirty="0"/>
                    </a:p>
                  </a:txBody>
                  <a:tcPr/>
                </a:tc>
              </a:tr>
              <a:tr h="3174364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Llamada de flecha hacia arriba"/>
          <p:cNvSpPr/>
          <p:nvPr/>
        </p:nvSpPr>
        <p:spPr>
          <a:xfrm>
            <a:off x="4102617" y="5427217"/>
            <a:ext cx="2520280" cy="127392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¿Qué número formé?</a:t>
            </a:r>
            <a:endParaRPr lang="es-CL" dirty="0"/>
          </a:p>
        </p:txBody>
      </p:sp>
      <p:sp>
        <p:nvSpPr>
          <p:cNvPr id="19" name="18 Rectángulo"/>
          <p:cNvSpPr/>
          <p:nvPr/>
        </p:nvSpPr>
        <p:spPr>
          <a:xfrm>
            <a:off x="4478774" y="2564904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4730630" y="2564904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5010183" y="2564904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5278886" y="2588113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5521247" y="2564904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Rectángulo"/>
          <p:cNvSpPr/>
          <p:nvPr/>
        </p:nvSpPr>
        <p:spPr>
          <a:xfrm>
            <a:off x="5770897" y="2564904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Rectángulo"/>
          <p:cNvSpPr/>
          <p:nvPr/>
        </p:nvSpPr>
        <p:spPr>
          <a:xfrm>
            <a:off x="6091503" y="2577480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Rectángulo"/>
          <p:cNvSpPr/>
          <p:nvPr/>
        </p:nvSpPr>
        <p:spPr>
          <a:xfrm>
            <a:off x="6368023" y="2560579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Rectángulo"/>
          <p:cNvSpPr/>
          <p:nvPr/>
        </p:nvSpPr>
        <p:spPr>
          <a:xfrm>
            <a:off x="6621687" y="2555701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Rectángulo"/>
          <p:cNvSpPr/>
          <p:nvPr/>
        </p:nvSpPr>
        <p:spPr>
          <a:xfrm>
            <a:off x="6865940" y="2560103"/>
            <a:ext cx="176772" cy="23402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Flecha curvada hacia arriba"/>
          <p:cNvSpPr/>
          <p:nvPr/>
        </p:nvSpPr>
        <p:spPr>
          <a:xfrm rot="10800000">
            <a:off x="3321755" y="0"/>
            <a:ext cx="2376264" cy="1035496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27784" y="2564904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4478774" y="2555700"/>
            <a:ext cx="2563938" cy="2673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CuadroTexto"/>
          <p:cNvSpPr txBox="1"/>
          <p:nvPr/>
        </p:nvSpPr>
        <p:spPr>
          <a:xfrm>
            <a:off x="2627784" y="4895961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1                            0                       0</a:t>
            </a:r>
            <a:endParaRPr lang="es-CL" sz="3200" dirty="0"/>
          </a:p>
        </p:txBody>
      </p:sp>
      <p:sp>
        <p:nvSpPr>
          <p:cNvPr id="29" name="28 Elipse"/>
          <p:cNvSpPr/>
          <p:nvPr/>
        </p:nvSpPr>
        <p:spPr>
          <a:xfrm>
            <a:off x="899592" y="5741967"/>
            <a:ext cx="3203025" cy="8553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¿Cuántas cifras tiene el número cien?</a:t>
            </a:r>
            <a:endParaRPr lang="es-CL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39" y="5148752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9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3" grpId="0" animBg="1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73866"/>
              </p:ext>
            </p:extLst>
          </p:nvPr>
        </p:nvGraphicFramePr>
        <p:xfrm>
          <a:off x="251520" y="980729"/>
          <a:ext cx="8640959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2736304"/>
                <a:gridCol w="1944216"/>
                <a:gridCol w="1728192"/>
              </a:tblGrid>
              <a:tr h="951152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UM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C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D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</a:t>
                      </a:r>
                      <a:endParaRPr lang="es-CL" sz="4400" dirty="0"/>
                    </a:p>
                  </a:txBody>
                  <a:tcPr/>
                </a:tc>
              </a:tr>
              <a:tr h="583958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Unidad de Mil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Centena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Decena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Unidad</a:t>
                      </a:r>
                      <a:endParaRPr lang="es-CL" sz="2800" dirty="0"/>
                    </a:p>
                  </a:txBody>
                  <a:tcPr/>
                </a:tc>
              </a:tr>
              <a:tr h="3577457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Llamada de flecha hacia arriba"/>
          <p:cNvSpPr/>
          <p:nvPr/>
        </p:nvSpPr>
        <p:spPr>
          <a:xfrm>
            <a:off x="2690924" y="6010137"/>
            <a:ext cx="2520280" cy="81277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¿Qué número formé?</a:t>
            </a:r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2627784" y="2564904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Rectángulo"/>
          <p:cNvSpPr/>
          <p:nvPr/>
        </p:nvSpPr>
        <p:spPr>
          <a:xfrm>
            <a:off x="3034688" y="2755528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Rectángulo"/>
          <p:cNvSpPr/>
          <p:nvPr/>
        </p:nvSpPr>
        <p:spPr>
          <a:xfrm>
            <a:off x="4040682" y="2564904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Rectángulo"/>
          <p:cNvSpPr/>
          <p:nvPr/>
        </p:nvSpPr>
        <p:spPr>
          <a:xfrm>
            <a:off x="2725443" y="3766069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Rectángulo"/>
          <p:cNvSpPr/>
          <p:nvPr/>
        </p:nvSpPr>
        <p:spPr>
          <a:xfrm>
            <a:off x="3121487" y="4005064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Rectángulo"/>
          <p:cNvSpPr/>
          <p:nvPr/>
        </p:nvSpPr>
        <p:spPr>
          <a:xfrm>
            <a:off x="4309619" y="2988005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Rectángulo"/>
          <p:cNvSpPr/>
          <p:nvPr/>
        </p:nvSpPr>
        <p:spPr>
          <a:xfrm>
            <a:off x="2777094" y="5057288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Rectángulo"/>
          <p:cNvSpPr/>
          <p:nvPr/>
        </p:nvSpPr>
        <p:spPr>
          <a:xfrm>
            <a:off x="4389383" y="4211075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Rectángulo"/>
          <p:cNvSpPr/>
          <p:nvPr/>
        </p:nvSpPr>
        <p:spPr>
          <a:xfrm>
            <a:off x="4014764" y="4005064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Rectángulo"/>
          <p:cNvSpPr/>
          <p:nvPr/>
        </p:nvSpPr>
        <p:spPr>
          <a:xfrm>
            <a:off x="3597295" y="5068872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Flecha curvada hacia arriba"/>
          <p:cNvSpPr/>
          <p:nvPr/>
        </p:nvSpPr>
        <p:spPr>
          <a:xfrm rot="10800000">
            <a:off x="1221031" y="-47"/>
            <a:ext cx="2376264" cy="1035496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5124" name="Picture 4" descr="Mi álbum Montessori: Material de Jerarquí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6"/>
          <a:stretch/>
        </p:blipFill>
        <p:spPr bwMode="auto">
          <a:xfrm>
            <a:off x="467544" y="3064332"/>
            <a:ext cx="2020766" cy="18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27784" y="2564904"/>
            <a:ext cx="2553687" cy="3368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683568" y="548933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1           .        0                    0              0</a:t>
            </a:r>
            <a:endParaRPr lang="es-CL" sz="4000" dirty="0"/>
          </a:p>
        </p:txBody>
      </p:sp>
      <p:sp>
        <p:nvSpPr>
          <p:cNvPr id="37" name="36 Elipse"/>
          <p:cNvSpPr/>
          <p:nvPr/>
        </p:nvSpPr>
        <p:spPr>
          <a:xfrm>
            <a:off x="63140" y="6157045"/>
            <a:ext cx="2627784" cy="665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¿Cuántas cifras tiene el número mil?</a:t>
            </a:r>
            <a:endParaRPr lang="es-CL" sz="14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14" y="939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15" y="5233943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0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" grpId="0" animBg="1"/>
      <p:bldP spid="5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79195" y="692696"/>
            <a:ext cx="7704856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" y="836712"/>
            <a:ext cx="8229600" cy="1143000"/>
          </a:xfrm>
        </p:spPr>
        <p:txBody>
          <a:bodyPr>
            <a:noAutofit/>
          </a:bodyPr>
          <a:lstStyle/>
          <a:p>
            <a:r>
              <a:rPr lang="es-C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componer y descomponer un número podemos utilizar la adición:</a:t>
            </a:r>
            <a:endParaRPr lang="es-C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20784" r="36279" b="34970"/>
          <a:stretch/>
        </p:blipFill>
        <p:spPr bwMode="auto">
          <a:xfrm>
            <a:off x="685956" y="2348880"/>
            <a:ext cx="7848872" cy="377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" y="5085184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2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295411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 dibujar cubos </a:t>
            </a:r>
            <a:r>
              <a:rPr lang="es-CL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multibases</a:t>
            </a:r>
            <a:endParaRPr lang="es-CL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cifra: </a:t>
            </a:r>
            <a:r>
              <a:rPr lang="es-C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3. 401</a:t>
            </a:r>
            <a:endParaRPr lang="es-C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Llamada de flecha hacia abajo"/>
          <p:cNvSpPr/>
          <p:nvPr/>
        </p:nvSpPr>
        <p:spPr>
          <a:xfrm>
            <a:off x="971600" y="2420888"/>
            <a:ext cx="1944216" cy="136815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Paso 1</a:t>
            </a:r>
            <a:r>
              <a:rPr lang="es-CL" dirty="0" smtClean="0"/>
              <a:t>: Dibujo mi tabla de valor posicional</a:t>
            </a:r>
            <a:endParaRPr lang="es-C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54577"/>
              </p:ext>
            </p:extLst>
          </p:nvPr>
        </p:nvGraphicFramePr>
        <p:xfrm>
          <a:off x="179512" y="3933056"/>
          <a:ext cx="4032447" cy="2223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573"/>
                <a:gridCol w="1020403"/>
                <a:gridCol w="1040614"/>
                <a:gridCol w="799857"/>
              </a:tblGrid>
              <a:tr h="388499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UM</a:t>
                      </a:r>
                      <a:endParaRPr lang="es-CL" sz="4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C</a:t>
                      </a:r>
                      <a:endParaRPr lang="es-CL" sz="4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D</a:t>
                      </a:r>
                      <a:endParaRPr lang="es-CL" sz="4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</a:t>
                      </a:r>
                      <a:endParaRPr lang="es-CL" sz="4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6121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Llamada de flecha a la derecha"/>
          <p:cNvSpPr/>
          <p:nvPr/>
        </p:nvSpPr>
        <p:spPr>
          <a:xfrm>
            <a:off x="4427984" y="2996952"/>
            <a:ext cx="2304256" cy="1944216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Paso 2: </a:t>
            </a:r>
            <a:r>
              <a:rPr lang="es-CL" sz="1600" dirty="0" smtClean="0"/>
              <a:t>Comienzo a dibujar los cubos </a:t>
            </a:r>
            <a:r>
              <a:rPr lang="es-CL" sz="1600" dirty="0" err="1" smtClean="0"/>
              <a:t>multibase</a:t>
            </a:r>
            <a:r>
              <a:rPr lang="es-CL" sz="1600" dirty="0" smtClean="0"/>
              <a:t> en mi tabla de valor posiciona</a:t>
            </a:r>
            <a:endParaRPr lang="es-CL" sz="1600" dirty="0"/>
          </a:p>
        </p:txBody>
      </p:sp>
      <p:pic>
        <p:nvPicPr>
          <p:cNvPr id="7" name="Picture 4" descr="Mi álbum Montessori: Material de Jerarquí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6"/>
          <a:stretch/>
        </p:blipFill>
        <p:spPr bwMode="auto">
          <a:xfrm>
            <a:off x="6371692" y="1438411"/>
            <a:ext cx="1476164" cy="13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894258" y="3104964"/>
            <a:ext cx="79208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7226973" y="4203086"/>
            <a:ext cx="176772" cy="14761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7226973" y="6165304"/>
            <a:ext cx="18002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7654231" y="60619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Unidad (U)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711724" y="47565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Decena(D)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47856" y="335234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Centena (C)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830549" y="177445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Unidad de Mil (UM)</a:t>
            </a:r>
            <a:endParaRPr lang="es-CL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371054" y="5213766"/>
            <a:ext cx="1728192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Paso 3: </a:t>
            </a:r>
            <a:r>
              <a:rPr lang="es-CL" dirty="0" smtClean="0"/>
              <a:t>Descomponer aditivamente </a:t>
            </a:r>
            <a:r>
              <a:rPr lang="es-CL" dirty="0"/>
              <a:t>la </a:t>
            </a:r>
            <a:r>
              <a:rPr lang="es-CL" dirty="0" smtClean="0"/>
              <a:t>cifra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90516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0" y="1340768"/>
            <a:ext cx="7020272" cy="2736304"/>
          </a:xfrm>
          <a:prstGeom prst="cloudCallout">
            <a:avLst>
              <a:gd name="adj1" fmla="val 33217"/>
              <a:gd name="adj2" fmla="val 77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las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32 Y 33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del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Texto del estudiante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libro gordito)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26" y="-1035496"/>
            <a:ext cx="7080721" cy="3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80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128923" y="1556792"/>
            <a:ext cx="123728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</a:t>
            </a:r>
            <a:r>
              <a:rPr lang="es-CL" dirty="0" smtClean="0"/>
              <a:t>32</a:t>
            </a:r>
            <a:endParaRPr lang="es-CL" dirty="0"/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2" y="4555030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2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21282" r="41323" b="8928"/>
          <a:stretch/>
        </p:blipFill>
        <p:spPr bwMode="auto">
          <a:xfrm>
            <a:off x="1979712" y="0"/>
            <a:ext cx="57517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648165" y="1772816"/>
            <a:ext cx="123728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</a:t>
            </a:r>
            <a:r>
              <a:rPr lang="es-CL" dirty="0" smtClean="0"/>
              <a:t>33</a:t>
            </a:r>
            <a:endParaRPr lang="es-CL" dirty="0"/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2" y="4555030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2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19444" r="38311" b="11364"/>
          <a:stretch/>
        </p:blipFill>
        <p:spPr bwMode="auto">
          <a:xfrm>
            <a:off x="2322284" y="0"/>
            <a:ext cx="5152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23</a:t>
            </a:r>
            <a:br>
              <a:rPr lang="es-CL" sz="2400" b="1" dirty="0" smtClean="0"/>
            </a:br>
            <a:r>
              <a:rPr lang="es-CL" sz="2400" b="1" dirty="0" smtClean="0"/>
              <a:t>Matemática 4°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19945" y="4005063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docs.google.com/forms/d/e/1FAIpQLSf9TXqvadUomjxPhGjMP04FYL6haeXHADbho8OOJfmQuqew0Q/viewform?usp=sf_link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3737"/>
              </p:ext>
            </p:extLst>
          </p:nvPr>
        </p:nvGraphicFramePr>
        <p:xfrm>
          <a:off x="467544" y="1556792"/>
          <a:ext cx="8136904" cy="479327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OA 1. Representar y describir números del 0 al 10 000 • contándolos de 10 en 10, de 100 en 100, de 1 000 en 1 000 • leyéndolos y escribiéndolos • representándolos en forma concreta, pictórica y simbólica • comparándolos y ordenándolos en la recta numérica o tabla posicional • identificando el valor posicional de los dígitos hasta la decena de mil • componiendo y descomponiendo números hasta 10 000 en forma aditiva, de acuerdo a su valor posicional.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› Leen y escriben números presentados en la tabla posicional.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› Descomponen números hasta 10 000 y los ubican en la</a:t>
                      </a:r>
                      <a:r>
                        <a:rPr lang="es-CL" sz="1600" baseline="0" dirty="0" smtClean="0"/>
                        <a:t> </a:t>
                      </a:r>
                      <a:r>
                        <a:rPr lang="es-CL" sz="1600" dirty="0" smtClean="0"/>
                        <a:t>tabla posicional.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Valor Posicional y descomposición de números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Componer y descomponer números utilizando tabla de valor posicional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bloques de base 10.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87520" y="202254"/>
            <a:ext cx="6406161" cy="98072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Cálculo Mental</a:t>
            </a:r>
            <a:r>
              <a:rPr lang="es-CL" sz="3200" dirty="0" smtClean="0">
                <a:latin typeface="Comic Sans MS" pitchFamily="66" charset="0"/>
              </a:rPr>
              <a:t>: ¡Juguemos!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8934" y="428685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https://mobbyt.com/videojuego/educativo/?</a:t>
            </a:r>
            <a:r>
              <a:rPr lang="es-CL" dirty="0" smtClean="0">
                <a:hlinkClick r:id="rId3"/>
              </a:rPr>
              <a:t>Id=38107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9" name="8 Llamada de flecha hacia abajo"/>
          <p:cNvSpPr/>
          <p:nvPr/>
        </p:nvSpPr>
        <p:spPr>
          <a:xfrm>
            <a:off x="2195736" y="2258701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</a:t>
            </a:r>
            <a:r>
              <a:rPr lang="es-CL" dirty="0" smtClean="0"/>
              <a:t>jugar con tu mente haz clic en </a:t>
            </a:r>
            <a:r>
              <a:rPr lang="es-CL" dirty="0" smtClean="0"/>
              <a:t>el siguiente enlace:</a:t>
            </a:r>
            <a:endParaRPr lang="es-C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4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780928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cómo representábamos dinero?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¿Qué es el valor posicional?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¿Qué tiene que ver el dinero con el valor posicional?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           </a:t>
            </a:r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7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34- 3</a:t>
            </a:r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7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4 En estos dígitos ¿El siete tendrá el mismo valor? ¿Por qué?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8133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2276872"/>
            <a:ext cx="8712968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249289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800" dirty="0"/>
              <a:t>Es el valor que tiene un dígito según la posición que ocupa en la </a:t>
            </a:r>
            <a:r>
              <a:rPr lang="es-CL" sz="2800" dirty="0" smtClean="0"/>
              <a:t>cifra.</a:t>
            </a:r>
          </a:p>
          <a:p>
            <a:pPr marL="0" indent="0" algn="just">
              <a:buNone/>
            </a:pPr>
            <a:r>
              <a:rPr lang="es-CL" sz="2800" b="1" dirty="0"/>
              <a:t>Por ejemplo: </a:t>
            </a:r>
            <a:r>
              <a:rPr lang="es-CL" sz="2800" dirty="0"/>
              <a:t>El número 561 tiene 3 dígitos y cada uno de estos representa un valor posicional diferente dentro de la totalidad del número.</a:t>
            </a:r>
            <a:endParaRPr lang="es-CL" sz="28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971600" y="656692"/>
            <a:ext cx="640871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dirty="0" smtClean="0"/>
          </a:p>
          <a:p>
            <a:pPr algn="ctr"/>
            <a:r>
              <a:rPr lang="es-CL" sz="3200" b="1" dirty="0" smtClean="0"/>
              <a:t>¿</a:t>
            </a:r>
            <a:r>
              <a:rPr lang="es-CL" sz="3200" b="1" dirty="0"/>
              <a:t>Qué es </a:t>
            </a:r>
            <a:r>
              <a:rPr lang="es-CL" sz="3200" b="1" dirty="0" smtClean="0"/>
              <a:t>valor posicional?</a:t>
            </a:r>
            <a:endParaRPr lang="es-CL" sz="3200" dirty="0"/>
          </a:p>
          <a:p>
            <a:pPr algn="ctr"/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619672" y="216617"/>
            <a:ext cx="57606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Tabla de Valor Posicional</a:t>
            </a:r>
            <a:endParaRPr lang="es-CL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15345"/>
              </p:ext>
            </p:extLst>
          </p:nvPr>
        </p:nvGraphicFramePr>
        <p:xfrm>
          <a:off x="1065277" y="1124744"/>
          <a:ext cx="6869430" cy="22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30"/>
                <a:gridCol w="1524000"/>
                <a:gridCol w="1524000"/>
                <a:gridCol w="1524000"/>
              </a:tblGrid>
              <a:tr h="843980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UM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C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D</a:t>
                      </a:r>
                      <a:endParaRPr lang="es-CL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 smtClean="0"/>
                        <a:t>U</a:t>
                      </a:r>
                      <a:endParaRPr lang="es-CL" sz="4400" dirty="0"/>
                    </a:p>
                  </a:txBody>
                  <a:tcPr/>
                </a:tc>
              </a:tr>
              <a:tr h="400272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Unidad de Mil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Centena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Decena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Unidad</a:t>
                      </a:r>
                      <a:endParaRPr lang="es-CL" sz="2800" dirty="0"/>
                    </a:p>
                  </a:txBody>
                  <a:tcPr/>
                </a:tc>
              </a:tr>
              <a:tr h="84398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4268" r="6793" b="17951"/>
          <a:stretch/>
        </p:blipFill>
        <p:spPr bwMode="auto">
          <a:xfrm>
            <a:off x="1374607" y="3429000"/>
            <a:ext cx="6192688" cy="27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" y="4820307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2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616</Words>
  <Application>Microsoft Office PowerPoint</Application>
  <PresentationFormat>Presentación en pantalla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Tema de Office</vt:lpstr>
      <vt:lpstr>1_Tema de Office</vt:lpstr>
      <vt:lpstr>3_Tema de Office</vt:lpstr>
      <vt:lpstr>5_Tema de Office</vt:lpstr>
      <vt:lpstr>PLANIFICACIÓN  PARA CLASE VIRTUALES SEMANA N° 23 FECHA: LUNES 31 DE AGOSTO CURSO: 4° A ASIGNATURA: MATEMÁTICA</vt:lpstr>
      <vt:lpstr>Presentación de PowerPoint</vt:lpstr>
      <vt:lpstr>Presentación de PowerPoint</vt:lpstr>
      <vt:lpstr>Presentación de PowerPoint</vt:lpstr>
      <vt:lpstr>Importante:</vt:lpstr>
      <vt:lpstr>Cálculo Mental: ¡Juguemos!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componer y descomponer un número podemos utilizar la adición:</vt:lpstr>
      <vt:lpstr>Vamos a dibujar cubos multibases</vt:lpstr>
      <vt:lpstr>Presentación de PowerPoint</vt:lpstr>
      <vt:lpstr>Presentación de PowerPoint</vt:lpstr>
      <vt:lpstr>Presentación de PowerPoint</vt:lpstr>
      <vt:lpstr>TICKET DE SALIDA Semana 23 Matemática 4°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91</cp:revision>
  <dcterms:created xsi:type="dcterms:W3CDTF">2020-07-06T03:06:52Z</dcterms:created>
  <dcterms:modified xsi:type="dcterms:W3CDTF">2020-08-26T02:57:12Z</dcterms:modified>
</cp:coreProperties>
</file>