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sldIdLst>
    <p:sldId id="257" r:id="rId12"/>
    <p:sldId id="258" r:id="rId13"/>
    <p:sldId id="259" r:id="rId14"/>
    <p:sldId id="260" r:id="rId15"/>
    <p:sldId id="264" r:id="rId16"/>
    <p:sldId id="265" r:id="rId17"/>
    <p:sldId id="266" r:id="rId18"/>
    <p:sldId id="267" r:id="rId19"/>
    <p:sldId id="268" r:id="rId20"/>
    <p:sldId id="269" r:id="rId21"/>
    <p:sldId id="261" r:id="rId22"/>
    <p:sldId id="270" r:id="rId23"/>
    <p:sldId id="263" r:id="rId2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29/08/2020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306477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29/08/2020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12262337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076482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105635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949095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585901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218406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441348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063636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272649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21525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3775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29/08/2020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3"/>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4210835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562009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004724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178762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649229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480231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88030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540491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358249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914876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68743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54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007772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967892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90089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93139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702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09834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80913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8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8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29-08-2020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3632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29-08-2020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67423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29-08-2020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20285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1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0786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29/08/2020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618346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96489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51192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75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75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28052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541"/>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62896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46735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7016"/>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31877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44084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8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8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86748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99385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2519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9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81"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91" y="407429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29/08/2020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1093280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1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12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37015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59898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754"/>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754"/>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73029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53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32760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42490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701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94505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24326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8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8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73029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4582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29/08/2020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872053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336310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1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31643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73492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6473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74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74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16887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s-ES_tradnl" smtClean="0"/>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E096B7B-A0B6-724C-85F0-CE1A64C5F8B4}" type="datetimeFigureOut">
              <a:rPr lang="es-ES_tradnl" smtClean="0">
                <a:solidFill>
                  <a:prstClr val="black">
                    <a:tint val="75000"/>
                  </a:prstClr>
                </a:solidFill>
              </a:rPr>
              <a:pPr/>
              <a:t>29/08/2020</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3036B02F-DCEA-C148-B40B-7241CDE67F52}"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418708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CE096B7B-A0B6-724C-85F0-CE1A64C5F8B4}" type="datetimeFigureOut">
              <a:rPr lang="es-ES_tradnl" smtClean="0">
                <a:solidFill>
                  <a:prstClr val="black">
                    <a:tint val="75000"/>
                  </a:prstClr>
                </a:solidFill>
              </a:rPr>
              <a:pPr/>
              <a:t>29/08/2020</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3036B02F-DCEA-C148-B40B-7241CDE67F52}"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741001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29"/>
            <a:ext cx="7886700" cy="2852737"/>
          </a:xfrm>
        </p:spPr>
        <p:txBody>
          <a:bodyPr anchor="b"/>
          <a:lstStyle>
            <a:lvl1pPr>
              <a:defRPr sz="6000"/>
            </a:lvl1pPr>
          </a:lstStyle>
          <a:p>
            <a:r>
              <a:rPr lang="es-ES_tradnl" smtClean="0"/>
              <a:t>Clic para editar título</a:t>
            </a:r>
            <a:endParaRPr lang="en-US" dirty="0"/>
          </a:p>
        </p:txBody>
      </p:sp>
      <p:sp>
        <p:nvSpPr>
          <p:cNvPr id="3" name="Text Placeholder 2"/>
          <p:cNvSpPr>
            <a:spLocks noGrp="1"/>
          </p:cNvSpPr>
          <p:nvPr>
            <p:ph type="body" idx="1"/>
          </p:nvPr>
        </p:nvSpPr>
        <p:spPr>
          <a:xfrm>
            <a:off x="623888" y="458955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CE096B7B-A0B6-724C-85F0-CE1A64C5F8B4}" type="datetimeFigureOut">
              <a:rPr lang="es-ES_tradnl" smtClean="0">
                <a:solidFill>
                  <a:prstClr val="black">
                    <a:tint val="75000"/>
                  </a:prstClr>
                </a:solidFill>
              </a:rPr>
              <a:pPr/>
              <a:t>29/08/2020</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3036B02F-DCEA-C148-B40B-7241CDE67F52}"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531949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CE096B7B-A0B6-724C-85F0-CE1A64C5F8B4}" type="datetimeFigureOut">
              <a:rPr lang="es-ES_tradnl" smtClean="0">
                <a:solidFill>
                  <a:prstClr val="black">
                    <a:tint val="75000"/>
                  </a:prstClr>
                </a:solidFill>
              </a:rPr>
              <a:pPr/>
              <a:t>29/08/2020</a:t>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3036B02F-DCEA-C148-B40B-7241CDE67F52}"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804810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29152" y="2505075"/>
            <a:ext cx="3887391"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CE096B7B-A0B6-724C-85F0-CE1A64C5F8B4}" type="datetimeFigureOut">
              <a:rPr lang="es-ES_tradnl" smtClean="0">
                <a:solidFill>
                  <a:prstClr val="black">
                    <a:tint val="75000"/>
                  </a:prstClr>
                </a:solidFill>
              </a:rPr>
              <a:pPr/>
              <a:t>29/08/2020</a:t>
            </a:fld>
            <a:endParaRPr lang="es-ES_tradnl">
              <a:solidFill>
                <a:prstClr val="black">
                  <a:tint val="75000"/>
                </a:prstClr>
              </a:solidFill>
            </a:endParaRPr>
          </a:p>
        </p:txBody>
      </p:sp>
      <p:sp>
        <p:nvSpPr>
          <p:cNvPr id="8" name="Footer Placeholder 7"/>
          <p:cNvSpPr>
            <a:spLocks noGrp="1"/>
          </p:cNvSpPr>
          <p:nvPr>
            <p:ph type="ftr" sz="quarter" idx="11"/>
          </p:nvPr>
        </p:nvSpPr>
        <p:spPr/>
        <p:txBody>
          <a:bodyPr/>
          <a:lstStyle/>
          <a:p>
            <a:endParaRPr lang="es-ES_tradnl">
              <a:solidFill>
                <a:prstClr val="black">
                  <a:tint val="75000"/>
                </a:prstClr>
              </a:solidFill>
            </a:endParaRPr>
          </a:p>
        </p:txBody>
      </p:sp>
      <p:sp>
        <p:nvSpPr>
          <p:cNvPr id="9" name="Slide Number Placeholder 8"/>
          <p:cNvSpPr>
            <a:spLocks noGrp="1"/>
          </p:cNvSpPr>
          <p:nvPr>
            <p:ph type="sldNum" sz="quarter" idx="12"/>
          </p:nvPr>
        </p:nvSpPr>
        <p:spPr/>
        <p:txBody>
          <a:bodyPr/>
          <a:lstStyle/>
          <a:p>
            <a:fld id="{3036B02F-DCEA-C148-B40B-7241CDE67F52}"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13334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7" y="342912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12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D6C0A82-E9D5-4B16-93EC-ED735D8CCE18}" type="datetimeFigureOut">
              <a:rPr lang="es-MX" smtClean="0">
                <a:solidFill>
                  <a:srgbClr val="073E87"/>
                </a:solidFill>
              </a:rPr>
              <a:pPr/>
              <a:t>29/08/2020</a:t>
            </a:fld>
            <a:endParaRPr lang="es-MX">
              <a:solidFill>
                <a:srgbClr val="073E87"/>
              </a:solidFill>
            </a:endParaRPr>
          </a:p>
        </p:txBody>
      </p:sp>
      <p:sp>
        <p:nvSpPr>
          <p:cNvPr id="8" name="Footer Placeholder 7"/>
          <p:cNvSpPr>
            <a:spLocks noGrp="1"/>
          </p:cNvSpPr>
          <p:nvPr>
            <p:ph type="ftr" sz="quarter" idx="11"/>
          </p:nvPr>
        </p:nvSpPr>
        <p:spPr/>
        <p:txBody>
          <a:bodyPr/>
          <a:lstStyle/>
          <a:p>
            <a:endParaRPr lang="es-MX">
              <a:solidFill>
                <a:srgbClr val="073E87"/>
              </a:solidFill>
            </a:endParaRPr>
          </a:p>
        </p:txBody>
      </p:sp>
      <p:sp>
        <p:nvSpPr>
          <p:cNvPr id="9" name="Slide Number Placeholder 8"/>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8386908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CE096B7B-A0B6-724C-85F0-CE1A64C5F8B4}" type="datetimeFigureOut">
              <a:rPr lang="es-ES_tradnl" smtClean="0">
                <a:solidFill>
                  <a:prstClr val="black">
                    <a:tint val="75000"/>
                  </a:prstClr>
                </a:solidFill>
              </a:rPr>
              <a:pPr/>
              <a:t>29/08/2020</a:t>
            </a:fld>
            <a:endParaRPr lang="es-ES_tradnl">
              <a:solidFill>
                <a:prstClr val="black">
                  <a:tint val="75000"/>
                </a:prstClr>
              </a:solidFill>
            </a:endParaRPr>
          </a:p>
        </p:txBody>
      </p:sp>
      <p:sp>
        <p:nvSpPr>
          <p:cNvPr id="4" name="Footer Placeholder 3"/>
          <p:cNvSpPr>
            <a:spLocks noGrp="1"/>
          </p:cNvSpPr>
          <p:nvPr>
            <p:ph type="ftr" sz="quarter" idx="11"/>
          </p:nvPr>
        </p:nvSpPr>
        <p:spPr/>
        <p:txBody>
          <a:bodyPr/>
          <a:lstStyle/>
          <a:p>
            <a:endParaRPr lang="es-ES_tradnl">
              <a:solidFill>
                <a:prstClr val="black">
                  <a:tint val="75000"/>
                </a:prstClr>
              </a:solidFill>
            </a:endParaRPr>
          </a:p>
        </p:txBody>
      </p:sp>
      <p:sp>
        <p:nvSpPr>
          <p:cNvPr id="5" name="Slide Number Placeholder 4"/>
          <p:cNvSpPr>
            <a:spLocks noGrp="1"/>
          </p:cNvSpPr>
          <p:nvPr>
            <p:ph type="sldNum" sz="quarter" idx="12"/>
          </p:nvPr>
        </p:nvSpPr>
        <p:spPr/>
        <p:txBody>
          <a:bodyPr/>
          <a:lstStyle/>
          <a:p>
            <a:fld id="{3036B02F-DCEA-C148-B40B-7241CDE67F52}"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802625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96B7B-A0B6-724C-85F0-CE1A64C5F8B4}" type="datetimeFigureOut">
              <a:rPr lang="es-ES_tradnl" smtClean="0">
                <a:solidFill>
                  <a:prstClr val="black">
                    <a:tint val="75000"/>
                  </a:prstClr>
                </a:solidFill>
              </a:rPr>
              <a:pPr/>
              <a:t>29/08/2020</a:t>
            </a:fld>
            <a:endParaRPr lang="es-ES_tradnl">
              <a:solidFill>
                <a:prstClr val="black">
                  <a:tint val="75000"/>
                </a:prstClr>
              </a:solidFill>
            </a:endParaRPr>
          </a:p>
        </p:txBody>
      </p:sp>
      <p:sp>
        <p:nvSpPr>
          <p:cNvPr id="3" name="Footer Placeholder 2"/>
          <p:cNvSpPr>
            <a:spLocks noGrp="1"/>
          </p:cNvSpPr>
          <p:nvPr>
            <p:ph type="ftr" sz="quarter" idx="11"/>
          </p:nvPr>
        </p:nvSpPr>
        <p:spPr/>
        <p:txBody>
          <a:bodyPr/>
          <a:lstStyle/>
          <a:p>
            <a:endParaRPr lang="es-ES_tradnl">
              <a:solidFill>
                <a:prstClr val="black">
                  <a:tint val="75000"/>
                </a:prstClr>
              </a:solidFill>
            </a:endParaRPr>
          </a:p>
        </p:txBody>
      </p:sp>
      <p:sp>
        <p:nvSpPr>
          <p:cNvPr id="4" name="Slide Number Placeholder 3"/>
          <p:cNvSpPr>
            <a:spLocks noGrp="1"/>
          </p:cNvSpPr>
          <p:nvPr>
            <p:ph type="sldNum" sz="quarter" idx="12"/>
          </p:nvPr>
        </p:nvSpPr>
        <p:spPr/>
        <p:txBody>
          <a:bodyPr/>
          <a:lstStyle/>
          <a:p>
            <a:fld id="{3036B02F-DCEA-C148-B40B-7241CDE67F52}"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625730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Content Placeholder 2"/>
          <p:cNvSpPr>
            <a:spLocks noGrp="1"/>
          </p:cNvSpPr>
          <p:nvPr>
            <p:ph idx="1"/>
          </p:nvPr>
        </p:nvSpPr>
        <p:spPr>
          <a:xfrm>
            <a:off x="3887391" y="98751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CE096B7B-A0B6-724C-85F0-CE1A64C5F8B4}" type="datetimeFigureOut">
              <a:rPr lang="es-ES_tradnl" smtClean="0">
                <a:solidFill>
                  <a:prstClr val="black">
                    <a:tint val="75000"/>
                  </a:prstClr>
                </a:solidFill>
              </a:rPr>
              <a:pPr/>
              <a:t>29/08/2020</a:t>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3036B02F-DCEA-C148-B40B-7241CDE67F52}"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4289386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3887391" y="98751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CE096B7B-A0B6-724C-85F0-CE1A64C5F8B4}" type="datetimeFigureOut">
              <a:rPr lang="es-ES_tradnl" smtClean="0">
                <a:solidFill>
                  <a:prstClr val="black">
                    <a:tint val="75000"/>
                  </a:prstClr>
                </a:solidFill>
              </a:rPr>
              <a:pPr/>
              <a:t>29/08/2020</a:t>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3036B02F-DCEA-C148-B40B-7241CDE67F52}"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05803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CE096B7B-A0B6-724C-85F0-CE1A64C5F8B4}" type="datetimeFigureOut">
              <a:rPr lang="es-ES_tradnl" smtClean="0">
                <a:solidFill>
                  <a:prstClr val="black">
                    <a:tint val="75000"/>
                  </a:prstClr>
                </a:solidFill>
              </a:rPr>
              <a:pPr/>
              <a:t>29/08/2020</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3036B02F-DCEA-C148-B40B-7241CDE67F52}"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624314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CE096B7B-A0B6-724C-85F0-CE1A64C5F8B4}" type="datetimeFigureOut">
              <a:rPr lang="es-ES_tradnl" smtClean="0">
                <a:solidFill>
                  <a:prstClr val="black">
                    <a:tint val="75000"/>
                  </a:prstClr>
                </a:solidFill>
              </a:rPr>
              <a:pPr/>
              <a:t>29/08/2020</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3036B02F-DCEA-C148-B40B-7241CDE67F52}"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84969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741689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360446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012555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4963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D6C0A82-E9D5-4B16-93EC-ED735D8CCE18}" type="datetimeFigureOut">
              <a:rPr lang="es-MX" smtClean="0">
                <a:solidFill>
                  <a:srgbClr val="073E87"/>
                </a:solidFill>
              </a:rPr>
              <a:pPr/>
              <a:t>29/08/2020</a:t>
            </a:fld>
            <a:endParaRPr lang="es-MX">
              <a:solidFill>
                <a:srgbClr val="073E87"/>
              </a:solidFill>
            </a:endParaRPr>
          </a:p>
        </p:txBody>
      </p:sp>
      <p:sp>
        <p:nvSpPr>
          <p:cNvPr id="4" name="Footer Placeholder 3"/>
          <p:cNvSpPr>
            <a:spLocks noGrp="1"/>
          </p:cNvSpPr>
          <p:nvPr>
            <p:ph type="ftr" sz="quarter" idx="11"/>
          </p:nvPr>
        </p:nvSpPr>
        <p:spPr/>
        <p:txBody>
          <a:bodyPr/>
          <a:lstStyle/>
          <a:p>
            <a:endParaRPr lang="es-MX">
              <a:solidFill>
                <a:srgbClr val="073E87"/>
              </a:solidFill>
            </a:endParaRPr>
          </a:p>
        </p:txBody>
      </p:sp>
      <p:sp>
        <p:nvSpPr>
          <p:cNvPr id="5" name="Slide Number Placeholder 4"/>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10991921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56402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071299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984339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5532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431436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673384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36518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76098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598171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2499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D6C0A82-E9D5-4B16-93EC-ED735D8CCE18}" type="datetimeFigureOut">
              <a:rPr lang="es-MX" smtClean="0">
                <a:solidFill>
                  <a:srgbClr val="073E87"/>
                </a:solidFill>
              </a:rPr>
              <a:pPr/>
              <a:t>29/08/2020</a:t>
            </a:fld>
            <a:endParaRPr lang="es-MX">
              <a:solidFill>
                <a:srgbClr val="073E87"/>
              </a:solidFill>
            </a:endParaRPr>
          </a:p>
        </p:txBody>
      </p:sp>
      <p:sp>
        <p:nvSpPr>
          <p:cNvPr id="3" name="Footer Placeholder 2"/>
          <p:cNvSpPr>
            <a:spLocks noGrp="1"/>
          </p:cNvSpPr>
          <p:nvPr>
            <p:ph type="ftr" sz="quarter" idx="11"/>
          </p:nvPr>
        </p:nvSpPr>
        <p:spPr/>
        <p:txBody>
          <a:bodyPr/>
          <a:lstStyle/>
          <a:p>
            <a:endParaRPr lang="es-MX">
              <a:solidFill>
                <a:srgbClr val="073E87"/>
              </a:solidFill>
            </a:endParaRPr>
          </a:p>
        </p:txBody>
      </p:sp>
      <p:sp>
        <p:nvSpPr>
          <p:cNvPr id="4" name="Slide Number Placeholder 3"/>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36531641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692604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50966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180967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866749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83603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548745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757209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360303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894326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6518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29/08/2020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4" name="Text Placeholder 3"/>
          <p:cNvSpPr>
            <a:spLocks noGrp="1"/>
          </p:cNvSpPr>
          <p:nvPr>
            <p:ph type="body" sz="half" idx="2"/>
          </p:nvPr>
        </p:nvSpPr>
        <p:spPr>
          <a:xfrm>
            <a:off x="914400" y="358152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21885448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106405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693472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47393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640117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097107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544544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323519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048292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130837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9906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216"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94"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29/08/2020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extLst>
      <p:ext uri="{BB962C8B-B14F-4D97-AF65-F5344CB8AC3E}">
        <p14:creationId xmlns:p14="http://schemas.microsoft.com/office/powerpoint/2010/main" val="25178057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777686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749083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795297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539730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296509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71615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951315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344239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8797032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29805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286"/>
            <a:ext cx="3786690" cy="365125"/>
          </a:xfrm>
          <a:prstGeom prst="rect">
            <a:avLst/>
          </a:prstGeom>
        </p:spPr>
        <p:txBody>
          <a:bodyPr vert="horz" lIns="91440" tIns="45720" rIns="91440" bIns="45720" rtlCol="0" anchor="ctr"/>
          <a:lstStyle>
            <a:lvl1pPr algn="r">
              <a:defRPr sz="1000">
                <a:solidFill>
                  <a:schemeClr val="tx2"/>
                </a:solidFill>
              </a:defRPr>
            </a:lvl1pPr>
          </a:lstStyle>
          <a:p>
            <a:fld id="{7D6C0A82-E9D5-4B16-93EC-ED735D8CCE18}" type="datetimeFigureOut">
              <a:rPr lang="es-MX" smtClean="0">
                <a:solidFill>
                  <a:srgbClr val="073E87"/>
                </a:solidFill>
              </a:rPr>
              <a:pPr/>
              <a:t>29/08/2020</a:t>
            </a:fld>
            <a:endParaRPr lang="es-MX">
              <a:solidFill>
                <a:srgbClr val="073E87"/>
              </a:solidFill>
            </a:endParaRPr>
          </a:p>
        </p:txBody>
      </p:sp>
      <p:sp>
        <p:nvSpPr>
          <p:cNvPr id="5" name="Footer Placeholder 4"/>
          <p:cNvSpPr>
            <a:spLocks noGrp="1"/>
          </p:cNvSpPr>
          <p:nvPr>
            <p:ph type="ftr" sz="quarter" idx="3"/>
          </p:nvPr>
        </p:nvSpPr>
        <p:spPr>
          <a:xfrm>
            <a:off x="193699" y="6250286"/>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MX">
              <a:solidFill>
                <a:srgbClr val="073E87"/>
              </a:solidFill>
            </a:endParaRPr>
          </a:p>
        </p:txBody>
      </p:sp>
      <p:sp>
        <p:nvSpPr>
          <p:cNvPr id="6" name="Slide Number Placeholder 5"/>
          <p:cNvSpPr>
            <a:spLocks noGrp="1"/>
          </p:cNvSpPr>
          <p:nvPr>
            <p:ph type="sldNum" sz="quarter" idx="4"/>
          </p:nvPr>
        </p:nvSpPr>
        <p:spPr>
          <a:xfrm>
            <a:off x="3991089" y="6250285"/>
            <a:ext cx="1161826" cy="365125"/>
          </a:xfrm>
          <a:prstGeom prst="rect">
            <a:avLst/>
          </a:prstGeom>
        </p:spPr>
        <p:txBody>
          <a:bodyPr vert="horz" lIns="91440" tIns="45720" rIns="91440" bIns="45720" rtlCol="0" anchor="ctr"/>
          <a:lstStyle>
            <a:lvl1pPr algn="ctr">
              <a:defRPr sz="1000">
                <a:solidFill>
                  <a:schemeClr val="tx2"/>
                </a:solidFill>
              </a:defRPr>
            </a:lvl1pPr>
          </a:lstStyle>
          <a:p>
            <a:fld id="{C46F2A09-3F38-44ED-9A79-3897D804DF30}" type="slidenum">
              <a:rPr lang="es-MX" smtClean="0">
                <a:solidFill>
                  <a:srgbClr val="073E87"/>
                </a:solidFill>
              </a:rPr>
              <a:pPr/>
              <a:t>‹Nº›</a:t>
            </a:fld>
            <a:endParaRPr lang="es-MX">
              <a:solidFill>
                <a:srgbClr val="073E87"/>
              </a:solidFill>
            </a:endParaRPr>
          </a:p>
        </p:txBody>
      </p:sp>
      <p:sp>
        <p:nvSpPr>
          <p:cNvPr id="3" name="Text Placeholder 2"/>
          <p:cNvSpPr>
            <a:spLocks noGrp="1"/>
          </p:cNvSpPr>
          <p:nvPr>
            <p:ph type="body" idx="1"/>
          </p:nvPr>
        </p:nvSpPr>
        <p:spPr>
          <a:xfrm>
            <a:off x="872128"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962476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alpha val="58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1589250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alpha val="58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903328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47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47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47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900234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4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4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4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490923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988910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28650" y="635644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96B7B-A0B6-724C-85F0-CE1A64C5F8B4}" type="datetimeFigureOut">
              <a:rPr lang="es-ES_tradnl" smtClean="0">
                <a:solidFill>
                  <a:prstClr val="black">
                    <a:tint val="75000"/>
                  </a:prstClr>
                </a:solidFill>
              </a:rPr>
              <a:pPr/>
              <a:t>29/08/2020</a:t>
            </a:fld>
            <a:endParaRPr lang="es-ES_tradnl">
              <a:solidFill>
                <a:prstClr val="black">
                  <a:tint val="75000"/>
                </a:prstClr>
              </a:solidFill>
            </a:endParaRPr>
          </a:p>
        </p:txBody>
      </p:sp>
      <p:sp>
        <p:nvSpPr>
          <p:cNvPr id="5" name="Footer Placeholder 4"/>
          <p:cNvSpPr>
            <a:spLocks noGrp="1"/>
          </p:cNvSpPr>
          <p:nvPr>
            <p:ph type="ftr" sz="quarter" idx="3"/>
          </p:nvPr>
        </p:nvSpPr>
        <p:spPr>
          <a:xfrm>
            <a:off x="3028950" y="635644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Slide Number Placeholder 5"/>
          <p:cNvSpPr>
            <a:spLocks noGrp="1"/>
          </p:cNvSpPr>
          <p:nvPr>
            <p:ph type="sldNum" sz="quarter" idx="4"/>
          </p:nvPr>
        </p:nvSpPr>
        <p:spPr>
          <a:xfrm>
            <a:off x="6457950" y="63564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6B02F-DCEA-C148-B40B-7241CDE67F52}"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2658454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alpha val="58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156651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alpha val="58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899524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alpha val="58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836191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alpha val="58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5FDDE-1D06-4C73-A47F-987EC15EA985}"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FC16D-A97C-463D-AF25-9E3C3A0F1E9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409944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Priscila.salas@colegio-jeanpiaget.cl" TargetMode="External"/><Relationship Id="rId1" Type="http://schemas.openxmlformats.org/officeDocument/2006/relationships/slideLayout" Target="../slideLayouts/slideLayout46.xml"/><Relationship Id="rId6" Type="http://schemas.openxmlformats.org/officeDocument/2006/relationships/image" Target="../media/image6.gif"/><Relationship Id="rId5" Type="http://schemas.openxmlformats.org/officeDocument/2006/relationships/image" Target="../media/image7.gif"/><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35.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98385" y="1628800"/>
            <a:ext cx="5829300" cy="1780108"/>
          </a:xfrm>
        </p:spPr>
        <p:txBody>
          <a:bodyPr>
            <a:noAutofit/>
          </a:bodyPr>
          <a:lstStyle/>
          <a:p>
            <a:r>
              <a:rPr lang="es-CL" sz="2800" b="1" dirty="0"/>
              <a:t>PLANIFICACIÓN  </a:t>
            </a:r>
            <a:r>
              <a:rPr lang="es-CL" sz="2800" b="1" dirty="0" smtClean="0"/>
              <a:t>CLASES ONLINE</a:t>
            </a:r>
            <a:r>
              <a:rPr lang="es-CL" sz="2800" dirty="0"/>
              <a:t/>
            </a:r>
            <a:br>
              <a:rPr lang="es-CL" sz="2800" dirty="0"/>
            </a:br>
            <a:r>
              <a:rPr lang="es-CL" sz="2800" dirty="0"/>
              <a:t>SEMANA N</a:t>
            </a:r>
            <a:r>
              <a:rPr lang="es-CL" sz="2800" dirty="0" smtClean="0"/>
              <a:t>° 23</a:t>
            </a:r>
            <a:r>
              <a:rPr lang="es-CL" sz="2800" dirty="0"/>
              <a:t/>
            </a:r>
            <a:br>
              <a:rPr lang="es-CL" sz="2800" dirty="0"/>
            </a:br>
            <a:r>
              <a:rPr lang="es-CL" sz="2800" dirty="0"/>
              <a:t>CLASE VIRTUAL .</a:t>
            </a:r>
            <a:r>
              <a:rPr lang="es-CL" sz="2800" dirty="0" smtClean="0"/>
              <a:t> </a:t>
            </a:r>
            <a:endParaRPr lang="es-CL" sz="2800" dirty="0"/>
          </a:p>
        </p:txBody>
      </p:sp>
      <p:sp>
        <p:nvSpPr>
          <p:cNvPr id="5" name="Rectangle 2"/>
          <p:cNvSpPr>
            <a:spLocks noChangeArrowheads="1"/>
          </p:cNvSpPr>
          <p:nvPr/>
        </p:nvSpPr>
        <p:spPr bwMode="auto">
          <a:xfrm>
            <a:off x="114306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1598385" y="656394"/>
            <a:ext cx="602128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37548" y="640203"/>
            <a:ext cx="1014125" cy="116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937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88640"/>
            <a:ext cx="4248472" cy="2585323"/>
          </a:xfrm>
          <a:prstGeom prst="rect">
            <a:avLst/>
          </a:prstGeom>
        </p:spPr>
        <p:txBody>
          <a:bodyPr wrap="square">
            <a:spAutoFit/>
          </a:bodyPr>
          <a:lstStyle/>
          <a:p>
            <a:r>
              <a:rPr lang="es-CL" b="1" dirty="0" smtClean="0">
                <a:solidFill>
                  <a:srgbClr val="7030A0"/>
                </a:solidFill>
              </a:rPr>
              <a:t>COMUNICACIÓN Es diálogo. Está constituido por mensajes que intercambiamos con el otro con alguna finalidad. Sólo si se basa en los dos elementos anteriores (reconocimiento y empatía) es un verdadero diálogo y para serlo precisa de dos capacidades fundamentales: saber expresarse con seguridad y saber escuchar sin juzgar</a:t>
            </a:r>
            <a:endParaRPr lang="es-CL" b="1" dirty="0">
              <a:solidFill>
                <a:srgbClr val="7030A0"/>
              </a:solidFill>
            </a:endParaRPr>
          </a:p>
        </p:txBody>
      </p:sp>
      <p:sp>
        <p:nvSpPr>
          <p:cNvPr id="4" name="3 Rectángulo"/>
          <p:cNvSpPr/>
          <p:nvPr/>
        </p:nvSpPr>
        <p:spPr>
          <a:xfrm>
            <a:off x="4355976" y="2132856"/>
            <a:ext cx="4572000" cy="3693319"/>
          </a:xfrm>
          <a:prstGeom prst="rect">
            <a:avLst/>
          </a:prstGeom>
        </p:spPr>
        <p:txBody>
          <a:bodyPr>
            <a:spAutoFit/>
          </a:bodyPr>
          <a:lstStyle/>
          <a:p>
            <a:r>
              <a:rPr lang="es-CL" b="1" dirty="0" smtClean="0">
                <a:solidFill>
                  <a:srgbClr val="002060"/>
                </a:solidFill>
              </a:rPr>
              <a:t>INTERACCIÓN IGUALITARIA Es el contexto ideal para la existencia del diálogo. Se basa, también, en el reconocimiento y la empatía y expresa la comprensión y uso adecuado de las jerarquías y el poder en las relaciones humanas. Las jerarquías (posiciones de autoridad) y el manejo diferenciado de poder (capacidad de influir en la vida de otros) que surge de ellas, existen para facilitar la convivencia y asegurar las condiciones básicas para la vida; de ninguna manera justifican diferencias en cuanto a la valoración de las personas</a:t>
            </a:r>
            <a:endParaRPr lang="es-CL" b="1" dirty="0">
              <a:solidFill>
                <a:srgbClr val="002060"/>
              </a:solidFill>
            </a:endParaRPr>
          </a:p>
        </p:txBody>
      </p:sp>
      <p:sp>
        <p:nvSpPr>
          <p:cNvPr id="5" name="4 Rectángulo"/>
          <p:cNvSpPr/>
          <p:nvPr/>
        </p:nvSpPr>
        <p:spPr>
          <a:xfrm>
            <a:off x="202914" y="2996952"/>
            <a:ext cx="3937038" cy="3693319"/>
          </a:xfrm>
          <a:prstGeom prst="rect">
            <a:avLst/>
          </a:prstGeom>
        </p:spPr>
        <p:txBody>
          <a:bodyPr wrap="square">
            <a:spAutoFit/>
          </a:bodyPr>
          <a:lstStyle/>
          <a:p>
            <a:r>
              <a:rPr lang="es-CL" b="1" dirty="0" smtClean="0">
                <a:solidFill>
                  <a:srgbClr val="C00000"/>
                </a:solidFill>
              </a:rPr>
              <a:t>NEGOCIACIÓN Es la capacidad de resolver conflictos en forma que todas las partes queden satisfechas. Cuando negociamos, no hay vencedores ni vencidos. Los conflictos en la convivencia son inevitables, precisamente porque somos diferentes. Si reconocemos que las características, intereses, necesidades y puntos de vista de todos y todas son igualmente importantes, no hay otra forma de resolver las discrepancias que negociando.</a:t>
            </a:r>
            <a:endParaRPr lang="es-CL" b="1" dirty="0">
              <a:solidFill>
                <a:srgbClr val="C0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50574"/>
            <a:ext cx="288032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20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Actividad: </a:t>
            </a:r>
            <a:r>
              <a:rPr lang="es-CL" dirty="0" smtClean="0"/>
              <a:t>¿Cómo </a:t>
            </a:r>
            <a:r>
              <a:rPr lang="es-CL" dirty="0"/>
              <a:t>me </a:t>
            </a:r>
            <a:r>
              <a:rPr lang="es-CL" dirty="0" smtClean="0"/>
              <a:t>siento?, ¿Cómo </a:t>
            </a:r>
            <a:r>
              <a:rPr lang="es-CL" dirty="0"/>
              <a:t>te </a:t>
            </a:r>
            <a:r>
              <a:rPr lang="es-CL" dirty="0" smtClean="0"/>
              <a:t>sientes?</a:t>
            </a:r>
            <a:endParaRPr lang="es-CL" dirty="0"/>
          </a:p>
        </p:txBody>
      </p:sp>
      <p:sp>
        <p:nvSpPr>
          <p:cNvPr id="3" name="2 Marcador de contenido"/>
          <p:cNvSpPr>
            <a:spLocks noGrp="1"/>
          </p:cNvSpPr>
          <p:nvPr>
            <p:ph idx="1"/>
          </p:nvPr>
        </p:nvSpPr>
        <p:spPr/>
        <p:txBody>
          <a:bodyPr>
            <a:normAutofit fontScale="62500" lnSpcReduction="20000"/>
          </a:bodyPr>
          <a:lstStyle/>
          <a:p>
            <a:r>
              <a:rPr lang="es-CL" dirty="0"/>
              <a:t>Instrucciones: Recortar las caritas. Escoger un monitor que guie el trabajo y dirija las preguntas, junto a un adulto saca una carita para expresar lo que siente en las situaciones, si coinciden con la carita se sientan juntos y unen sus manos. Cuando todos tengan su carita, el monitor pide que expliquen su elección a cada uno. Y así con cada pregunta o situación.</a:t>
            </a:r>
          </a:p>
          <a:p>
            <a:r>
              <a:rPr lang="es-CL" dirty="0"/>
              <a:t>Situaciones</a:t>
            </a:r>
          </a:p>
          <a:p>
            <a:r>
              <a:rPr lang="es-CL" dirty="0"/>
              <a:t>1)	Cuando mi papá me reta fuerte, siento…</a:t>
            </a:r>
          </a:p>
          <a:p>
            <a:r>
              <a:rPr lang="es-CL" dirty="0"/>
              <a:t>2)	Cuando me citan al apoderado siento…</a:t>
            </a:r>
          </a:p>
          <a:p>
            <a:r>
              <a:rPr lang="es-CL" dirty="0"/>
              <a:t>3)	Cuando me saluda la persona que me gusta, me siento…</a:t>
            </a:r>
          </a:p>
          <a:p>
            <a:r>
              <a:rPr lang="es-CL" dirty="0"/>
              <a:t>4)	Cuando se ríen por una respuesta que doy, me siento…</a:t>
            </a:r>
          </a:p>
          <a:p>
            <a:r>
              <a:rPr lang="es-CL" dirty="0"/>
              <a:t>5)	Cuando me saco la mejor nota, me siento…</a:t>
            </a:r>
          </a:p>
          <a:p>
            <a:r>
              <a:rPr lang="es-CL" dirty="0"/>
              <a:t>6)	Cuando mis papa discuten, me siento</a:t>
            </a:r>
          </a:p>
          <a:p>
            <a:r>
              <a:rPr lang="es-CL" dirty="0"/>
              <a:t>7)	Cuando me caigo frente a todos, me siento…</a:t>
            </a:r>
          </a:p>
          <a:p>
            <a:r>
              <a:rPr lang="es-CL" dirty="0"/>
              <a:t>8)	Cuando reconocen lo bueno que hago, me siento…</a:t>
            </a:r>
          </a:p>
          <a:p>
            <a:r>
              <a:rPr lang="es-CL" dirty="0"/>
              <a:t>9)	Cuando me dicen que me quieren me siento…</a:t>
            </a:r>
          </a:p>
          <a:p>
            <a:endParaRPr lang="es-CL" dirty="0"/>
          </a:p>
        </p:txBody>
      </p:sp>
    </p:spTree>
    <p:extLst>
      <p:ext uri="{BB962C8B-B14F-4D97-AF65-F5344CB8AC3E}">
        <p14:creationId xmlns:p14="http://schemas.microsoft.com/office/powerpoint/2010/main" val="248975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8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746649" y="260648"/>
            <a:ext cx="492918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solidFill>
                  <a:prstClr val="black"/>
                </a:solidFill>
              </a:rPr>
              <a:t>TICKET DE SALIDA</a:t>
            </a:r>
          </a:p>
          <a:p>
            <a:pPr algn="ctr"/>
            <a:r>
              <a:rPr lang="es-CL" sz="2000" b="1" dirty="0" smtClean="0">
                <a:solidFill>
                  <a:prstClr val="black"/>
                </a:solidFill>
              </a:rPr>
              <a:t>Religión </a:t>
            </a:r>
            <a:endParaRPr lang="es-CL" sz="2000" b="1" dirty="0">
              <a:solidFill>
                <a:prstClr val="black"/>
              </a:solidFill>
            </a:endParaRPr>
          </a:p>
          <a:p>
            <a:pPr algn="ctr"/>
            <a:r>
              <a:rPr lang="es-CL" sz="2000" b="1" dirty="0">
                <a:solidFill>
                  <a:prstClr val="black"/>
                </a:solidFill>
              </a:rPr>
              <a:t>SEMANA 23</a:t>
            </a:r>
          </a:p>
        </p:txBody>
      </p:sp>
      <p:sp>
        <p:nvSpPr>
          <p:cNvPr id="3" name="2 Rectángulo redondeado"/>
          <p:cNvSpPr/>
          <p:nvPr/>
        </p:nvSpPr>
        <p:spPr>
          <a:xfrm>
            <a:off x="1493658" y="1530444"/>
            <a:ext cx="480653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solidFill>
                  <a:prstClr val="black"/>
                </a:solidFill>
              </a:rPr>
              <a:t>Nombre: _______________________________________</a:t>
            </a:r>
          </a:p>
        </p:txBody>
      </p:sp>
      <p:sp>
        <p:nvSpPr>
          <p:cNvPr id="4" name="3 CuadroTexto"/>
          <p:cNvSpPr txBox="1"/>
          <p:nvPr/>
        </p:nvSpPr>
        <p:spPr>
          <a:xfrm>
            <a:off x="1493658" y="2420888"/>
            <a:ext cx="5778642" cy="2862322"/>
          </a:xfrm>
          <a:prstGeom prst="rect">
            <a:avLst/>
          </a:prstGeom>
          <a:noFill/>
        </p:spPr>
        <p:txBody>
          <a:bodyPr wrap="square" rtlCol="0">
            <a:spAutoFit/>
          </a:bodyPr>
          <a:lstStyle/>
          <a:p>
            <a:pPr marL="342900" indent="-342900">
              <a:buFontTx/>
              <a:buAutoNum type="arabicParenR"/>
            </a:pPr>
            <a:r>
              <a:rPr lang="es-CL" dirty="0" smtClean="0">
                <a:solidFill>
                  <a:prstClr val="black"/>
                </a:solidFill>
              </a:rPr>
              <a:t>El respeto es una de las características esenciales en el buen trato ¿por qué?</a:t>
            </a:r>
            <a:endParaRPr lang="es-ES" dirty="0">
              <a:solidFill>
                <a:prstClr val="black"/>
              </a:solidFill>
            </a:endParaRPr>
          </a:p>
          <a:p>
            <a:endParaRPr lang="es-CL" dirty="0" smtClean="0">
              <a:solidFill>
                <a:prstClr val="black"/>
              </a:solidFill>
            </a:endParaRPr>
          </a:p>
          <a:p>
            <a:r>
              <a:rPr lang="es-CL" dirty="0" smtClean="0">
                <a:solidFill>
                  <a:prstClr val="black"/>
                </a:solidFill>
              </a:rPr>
              <a:t>2</a:t>
            </a:r>
            <a:r>
              <a:rPr lang="es-CL" dirty="0">
                <a:solidFill>
                  <a:prstClr val="black"/>
                </a:solidFill>
              </a:rPr>
              <a:t>) </a:t>
            </a:r>
            <a:r>
              <a:rPr lang="es-CL" dirty="0" smtClean="0">
                <a:solidFill>
                  <a:prstClr val="black"/>
                </a:solidFill>
              </a:rPr>
              <a:t>¿Por qué es importante tener un buen trato con tus compañeros?</a:t>
            </a:r>
            <a:endParaRPr lang="es-CL" dirty="0">
              <a:solidFill>
                <a:prstClr val="black"/>
              </a:solidFill>
            </a:endParaRPr>
          </a:p>
          <a:p>
            <a:endParaRPr lang="es-CL" dirty="0">
              <a:solidFill>
                <a:prstClr val="black"/>
              </a:solidFill>
            </a:endParaRPr>
          </a:p>
          <a:p>
            <a:endParaRPr lang="es-CL" dirty="0">
              <a:solidFill>
                <a:prstClr val="black"/>
              </a:solidFill>
            </a:endParaRPr>
          </a:p>
          <a:p>
            <a:r>
              <a:rPr lang="es-CL" dirty="0">
                <a:solidFill>
                  <a:prstClr val="black"/>
                </a:solidFill>
              </a:rPr>
              <a:t>3) </a:t>
            </a:r>
            <a:r>
              <a:rPr lang="es-CL" dirty="0" smtClean="0">
                <a:solidFill>
                  <a:prstClr val="black"/>
                </a:solidFill>
              </a:rPr>
              <a:t>Guiar a otra persona en un problema le ayuda a aplicar estrategias de buen trato ¿cuáles?</a:t>
            </a:r>
            <a:endParaRPr lang="es-CL" dirty="0">
              <a:solidFill>
                <a:prstClr val="black"/>
              </a:solidFill>
            </a:endParaRPr>
          </a:p>
          <a:p>
            <a:endParaRPr lang="es-CL" dirty="0">
              <a:solidFill>
                <a:prstClr val="black"/>
              </a:solidFill>
            </a:endParaRPr>
          </a:p>
        </p:txBody>
      </p:sp>
      <p:sp>
        <p:nvSpPr>
          <p:cNvPr id="5" name="4 Rectángulo redondeado"/>
          <p:cNvSpPr/>
          <p:nvPr/>
        </p:nvSpPr>
        <p:spPr>
          <a:xfrm>
            <a:off x="5274078" y="5157192"/>
            <a:ext cx="3869922" cy="14401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a:solidFill>
                  <a:prstClr val="black"/>
                </a:solidFill>
              </a:rPr>
              <a:t>Enviar fotografía de este ticket de salida al: </a:t>
            </a:r>
          </a:p>
          <a:p>
            <a:pPr algn="ctr"/>
            <a:r>
              <a:rPr lang="es-CL" dirty="0">
                <a:solidFill>
                  <a:prstClr val="black"/>
                </a:solidFill>
              </a:rPr>
              <a:t>Correo:</a:t>
            </a:r>
            <a:r>
              <a:rPr lang="es-ES_tradnl" u="sng" dirty="0">
                <a:solidFill>
                  <a:prstClr val="black"/>
                </a:solidFill>
                <a:hlinkClick r:id="rId2"/>
              </a:rPr>
              <a:t> sara.perez@colegio-jeanpiaget.cl</a:t>
            </a:r>
            <a:r>
              <a:rPr lang="es-ES_tradnl" dirty="0">
                <a:solidFill>
                  <a:prstClr val="black"/>
                </a:solidFill>
              </a:rPr>
              <a:t> </a:t>
            </a:r>
            <a:endParaRPr lang="es-CL" dirty="0">
              <a:solidFill>
                <a:prstClr val="black"/>
              </a:solidFill>
            </a:endParaRPr>
          </a:p>
          <a:p>
            <a:pPr algn="ctr"/>
            <a:r>
              <a:rPr lang="es-CL" dirty="0">
                <a:solidFill>
                  <a:prstClr val="black"/>
                </a:solidFill>
              </a:rPr>
              <a:t>Celular: +56955211769</a:t>
            </a:r>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334615" y="186696"/>
            <a:ext cx="941215"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Film Camera Sticker by Martina Martian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34561" y="4818758"/>
            <a:ext cx="1334015" cy="17786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appy Dance Sticker by Ofix for iOS &amp; Android | GIPH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62210" y="1565437"/>
            <a:ext cx="162018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85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936358160"/>
              </p:ext>
            </p:extLst>
          </p:nvPr>
        </p:nvGraphicFramePr>
        <p:xfrm>
          <a:off x="683568" y="833404"/>
          <a:ext cx="7704856" cy="5294083"/>
        </p:xfrm>
        <a:graphic>
          <a:graphicData uri="http://schemas.openxmlformats.org/drawingml/2006/table">
            <a:tbl>
              <a:tblPr firstRow="1" firstCol="1" bandRow="1"/>
              <a:tblGrid>
                <a:gridCol w="2088232"/>
                <a:gridCol w="5616624"/>
              </a:tblGrid>
              <a:tr h="288244">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baseline="0" dirty="0" smtClean="0">
                          <a:effectLst/>
                          <a:latin typeface="+mn-lt"/>
                          <a:ea typeface="Calibri"/>
                          <a:cs typeface="Times New Roman"/>
                        </a:rPr>
                        <a:t> Religión  </a:t>
                      </a:r>
                      <a:r>
                        <a:rPr lang="es-CL" sz="1400" dirty="0" smtClean="0">
                          <a:effectLst/>
                          <a:latin typeface="+mn-lt"/>
                          <a:ea typeface="Calibri"/>
                          <a:cs typeface="Times New Roman"/>
                        </a:rPr>
                        <a:t> 4° Básico</a:t>
                      </a:r>
                      <a:r>
                        <a:rPr lang="es-CL" sz="1400" baseline="0" dirty="0" smtClean="0">
                          <a:effectLst/>
                          <a:latin typeface="+mn-lt"/>
                          <a:ea typeface="Calibri"/>
                          <a:cs typeface="Times New Roman"/>
                        </a:rPr>
                        <a:t> </a:t>
                      </a:r>
                      <a:endParaRPr lang="es-CL" sz="1400" dirty="0">
                        <a:effectLst/>
                        <a:latin typeface="+mn-lt"/>
                        <a:ea typeface="Calibri"/>
                        <a:cs typeface="Times New Roman"/>
                      </a:endParaRPr>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41">
                <a:tc>
                  <a:txBody>
                    <a:bodyPr/>
                    <a:lstStyle/>
                    <a:p>
                      <a:pPr algn="just">
                        <a:spcAft>
                          <a:spcPts val="0"/>
                        </a:spcAft>
                      </a:pPr>
                      <a:r>
                        <a:rPr lang="es-ES_tradnl" sz="1200" b="1" dirty="0">
                          <a:effectLst/>
                          <a:latin typeface="+mn-lt"/>
                          <a:ea typeface="Calibri"/>
                          <a:cs typeface="Times New Roman"/>
                        </a:rPr>
                        <a:t>NOMBRE DEL </a:t>
                      </a:r>
                      <a:r>
                        <a:rPr lang="es-ES_tradnl" sz="1200" b="1" dirty="0" smtClean="0">
                          <a:effectLst/>
                          <a:latin typeface="+mn-lt"/>
                          <a:ea typeface="Calibri"/>
                          <a:cs typeface="Times New Roman"/>
                        </a:rPr>
                        <a:t>PROFESOR/A</a:t>
                      </a:r>
                      <a:endParaRPr lang="es-CL" sz="1200" dirty="0">
                        <a:effectLst/>
                        <a:latin typeface="+mn-lt"/>
                        <a:ea typeface="Calibri"/>
                        <a:cs typeface="Times New Roman"/>
                      </a:endParaRPr>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baseline="0" dirty="0" smtClean="0">
                          <a:effectLst/>
                          <a:latin typeface="+mn-lt"/>
                          <a:ea typeface="Calibri"/>
                          <a:cs typeface="Times New Roman"/>
                        </a:rPr>
                        <a:t>     Sara Pérez M </a:t>
                      </a:r>
                      <a:endParaRPr lang="es-CL" sz="1400" dirty="0">
                        <a:effectLst/>
                        <a:latin typeface="+mn-lt"/>
                        <a:ea typeface="Calibri"/>
                        <a:cs typeface="Times New Roman"/>
                      </a:endParaRPr>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741">
                <a:tc>
                  <a:txBody>
                    <a:bodyPr/>
                    <a:lstStyle/>
                    <a:p>
                      <a:pPr algn="just">
                        <a:spcAft>
                          <a:spcPts val="0"/>
                        </a:spcAft>
                      </a:pPr>
                      <a:r>
                        <a:rPr lang="es-CL" sz="1200" b="1" dirty="0" smtClean="0">
                          <a:effectLst/>
                          <a:latin typeface="+mn-lt"/>
                          <a:ea typeface="Calibri"/>
                          <a:cs typeface="Times New Roman"/>
                        </a:rPr>
                        <a:t>EDUCADORA</a:t>
                      </a:r>
                      <a:r>
                        <a:rPr lang="es-CL" sz="1200" b="1" baseline="0" dirty="0" smtClean="0">
                          <a:effectLst/>
                          <a:latin typeface="+mn-lt"/>
                          <a:ea typeface="Calibri"/>
                          <a:cs typeface="Times New Roman"/>
                        </a:rPr>
                        <a:t> DIFERENCIAL</a:t>
                      </a:r>
                      <a:endParaRPr lang="es-CL" sz="1200" b="1" dirty="0">
                        <a:effectLst/>
                        <a:latin typeface="+mn-lt"/>
                        <a:ea typeface="Calibri"/>
                        <a:cs typeface="Times New Roman"/>
                      </a:endParaRPr>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Patricia</a:t>
                      </a:r>
                      <a:r>
                        <a:rPr lang="es-CL" sz="1400" baseline="0" dirty="0" smtClean="0">
                          <a:effectLst/>
                          <a:latin typeface="+mn-lt"/>
                          <a:ea typeface="Calibri"/>
                          <a:cs typeface="Times New Roman"/>
                        </a:rPr>
                        <a:t> Osorio </a:t>
                      </a:r>
                      <a:endParaRPr lang="es-CL" sz="1400" dirty="0">
                        <a:effectLst/>
                        <a:latin typeface="+mn-lt"/>
                        <a:ea typeface="Calibri"/>
                        <a:cs typeface="Times New Roman"/>
                      </a:endParaRPr>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1886">
                <a:tc>
                  <a:txBody>
                    <a:bodyPr/>
                    <a:lstStyle/>
                    <a:p>
                      <a:pPr algn="just">
                        <a:spcAft>
                          <a:spcPts val="0"/>
                        </a:spcAft>
                      </a:pPr>
                      <a:r>
                        <a:rPr lang="es-ES_tradnl" sz="1200" b="1" dirty="0">
                          <a:effectLst/>
                          <a:latin typeface="+mn-lt"/>
                          <a:ea typeface="Calibri"/>
                          <a:cs typeface="Times New Roman"/>
                        </a:rPr>
                        <a:t>OBJETIVO DE APRENDIZAJE </a:t>
                      </a:r>
                      <a:r>
                        <a:rPr lang="es-ES_tradnl" sz="1200" b="1" dirty="0" smtClean="0">
                          <a:effectLst/>
                          <a:latin typeface="+mn-lt"/>
                          <a:ea typeface="Calibri"/>
                          <a:cs typeface="Times New Roman"/>
                        </a:rPr>
                        <a:t>PRIORIZACIÓN NIVEL 1</a:t>
                      </a:r>
                      <a:endParaRPr lang="es-CL" sz="1200" dirty="0">
                        <a:effectLst/>
                        <a:latin typeface="+mn-lt"/>
                        <a:ea typeface="Calibri"/>
                        <a:cs typeface="Times New Roman"/>
                      </a:endParaRPr>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es-ES_tradnl" sz="1400" kern="1200" dirty="0" smtClean="0">
                          <a:solidFill>
                            <a:schemeClr val="tx1"/>
                          </a:solidFill>
                          <a:effectLst/>
                          <a:latin typeface="+mn-lt"/>
                          <a:ea typeface="+mn-ea"/>
                          <a:cs typeface="+mn-cs"/>
                        </a:rPr>
                        <a:t>OA 7:</a:t>
                      </a:r>
                      <a:r>
                        <a:rPr lang="es-ES_tradnl" sz="1400" kern="1200" baseline="0" dirty="0" smtClean="0">
                          <a:solidFill>
                            <a:schemeClr val="tx1"/>
                          </a:solidFill>
                          <a:effectLst/>
                          <a:latin typeface="+mn-lt"/>
                          <a:ea typeface="+mn-ea"/>
                          <a:cs typeface="+mn-cs"/>
                        </a:rPr>
                        <a:t> -Resolver conflicto entre pares en forma guiada y aplicar estrategias diversas de resolución de problemas, tales como escuchar,  describir los sentimientos del otro y buscar un acuerdo conveniente para ambas partes.</a:t>
                      </a:r>
                    </a:p>
                    <a:p>
                      <a:r>
                        <a:rPr lang="es-ES_tradnl" sz="1400" kern="1200" baseline="0" dirty="0" smtClean="0">
                          <a:solidFill>
                            <a:schemeClr val="tx1"/>
                          </a:solidFill>
                          <a:effectLst/>
                          <a:latin typeface="+mn-lt"/>
                          <a:ea typeface="+mn-ea"/>
                          <a:cs typeface="+mn-cs"/>
                        </a:rPr>
                        <a:t>-Reconocer características esenciales en el buen trato.</a:t>
                      </a:r>
                    </a:p>
                    <a:p>
                      <a:r>
                        <a:rPr lang="es-ES_tradnl" sz="1400" kern="1200" baseline="0" dirty="0" smtClean="0">
                          <a:solidFill>
                            <a:schemeClr val="tx1"/>
                          </a:solidFill>
                          <a:effectLst/>
                          <a:latin typeface="+mn-lt"/>
                          <a:ea typeface="+mn-ea"/>
                          <a:cs typeface="+mn-cs"/>
                        </a:rPr>
                        <a:t>-Identificar los criterios para definir una conducta de buen trato.</a:t>
                      </a:r>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3251">
                <a:tc>
                  <a:txBody>
                    <a:bodyPr/>
                    <a:lstStyle/>
                    <a:p>
                      <a:pPr algn="just">
                        <a:spcAft>
                          <a:spcPts val="0"/>
                        </a:spcAft>
                      </a:pPr>
                      <a:endParaRPr lang="es-ES_tradnl" sz="1200" b="1" dirty="0" smtClean="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smtClean="0">
                          <a:effectLst/>
                          <a:latin typeface="+mn-lt"/>
                          <a:ea typeface="Calibri"/>
                          <a:cs typeface="Times New Roman"/>
                        </a:rPr>
                        <a:t>INDICADORES DE EVALUACIÓN PARA OA</a:t>
                      </a:r>
                      <a:endParaRPr lang="es-CL" sz="1200" dirty="0" smtClean="0">
                        <a:effectLst/>
                        <a:latin typeface="+mn-lt"/>
                        <a:ea typeface="Calibri"/>
                        <a:cs typeface="Times New Roman"/>
                      </a:endParaRPr>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CL" sz="1400" dirty="0" smtClean="0"/>
                        <a:t>Reconocer</a:t>
                      </a:r>
                      <a:r>
                        <a:rPr lang="es-CL" sz="1400" baseline="0" dirty="0" smtClean="0"/>
                        <a:t> características esenciales en el buen trato</a:t>
                      </a:r>
                      <a:endParaRPr lang="es-CL" sz="1400" dirty="0" smtClean="0"/>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44">
                <a:tc>
                  <a:txBody>
                    <a:bodyPr/>
                    <a:lstStyle/>
                    <a:p>
                      <a:pPr algn="just">
                        <a:spcAft>
                          <a:spcPts val="0"/>
                        </a:spcAft>
                      </a:pPr>
                      <a:r>
                        <a:rPr lang="es-ES_tradnl" sz="1200" b="1">
                          <a:effectLst/>
                          <a:latin typeface="+mn-lt"/>
                          <a:ea typeface="Calibri"/>
                          <a:cs typeface="Times New Roman"/>
                        </a:rPr>
                        <a:t>CONTENIDO</a:t>
                      </a:r>
                      <a:endParaRPr lang="es-CL" sz="1200">
                        <a:effectLst/>
                        <a:latin typeface="+mn-lt"/>
                        <a:ea typeface="Calibri"/>
                        <a:cs typeface="Times New Roman"/>
                      </a:endParaRPr>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baseline="0" dirty="0" smtClean="0">
                          <a:effectLst/>
                          <a:latin typeface="+mn-lt"/>
                          <a:ea typeface="Calibri"/>
                          <a:cs typeface="Times New Roman"/>
                        </a:rPr>
                        <a:t> El buen trato</a:t>
                      </a:r>
                      <a:endParaRPr lang="es-CL" sz="1400" dirty="0">
                        <a:effectLst/>
                        <a:latin typeface="+mn-lt"/>
                        <a:ea typeface="Calibri"/>
                        <a:cs typeface="Times New Roman"/>
                      </a:endParaRPr>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488">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baseline="0" dirty="0" smtClean="0">
                          <a:effectLst/>
                          <a:latin typeface="+mn-lt"/>
                          <a:ea typeface="Calibri"/>
                          <a:cs typeface="Times New Roman"/>
                        </a:rPr>
                        <a:t>Reconocer características  esenciales en el buen trato.</a:t>
                      </a:r>
                      <a:endParaRPr lang="es-CL" sz="1400" dirty="0">
                        <a:effectLst/>
                        <a:latin typeface="+mn-lt"/>
                        <a:ea typeface="Calibri"/>
                        <a:cs typeface="Times New Roman"/>
                      </a:endParaRPr>
                    </a:p>
                  </a:txBody>
                  <a:tcPr marL="28111" marR="28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488">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2111" marR="2211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600" b="1" dirty="0" smtClean="0">
                          <a:effectLst/>
                          <a:latin typeface="+mn-lt"/>
                        </a:rPr>
                        <a:t>Ticket</a:t>
                      </a:r>
                      <a:r>
                        <a:rPr lang="es-CL" sz="1600" b="1" baseline="0" dirty="0" smtClean="0">
                          <a:effectLst/>
                          <a:latin typeface="+mn-lt"/>
                        </a:rPr>
                        <a:t> de salida </a:t>
                      </a:r>
                      <a:endParaRPr lang="es-CL" sz="1600" b="1" dirty="0" smtClean="0">
                        <a:effectLst/>
                        <a:latin typeface="+mn-lt"/>
                      </a:endParaRPr>
                    </a:p>
                  </a:txBody>
                  <a:tcPr marL="22111" marR="2211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568" y="39315"/>
            <a:ext cx="4050450" cy="77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439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14913" y="365878"/>
            <a:ext cx="810090" cy="93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7"/>
          <p:cNvSpPr>
            <a:spLocks noGrp="1"/>
          </p:cNvSpPr>
          <p:nvPr>
            <p:ph type="title"/>
          </p:nvPr>
        </p:nvSpPr>
        <p:spPr>
          <a:xfrm>
            <a:off x="714913" y="466576"/>
            <a:ext cx="8229600" cy="1143000"/>
          </a:xfrm>
        </p:spPr>
        <p:txBody>
          <a:bodyPr/>
          <a:lstStyle/>
          <a:p>
            <a:r>
              <a:rPr lang="es-CL" dirty="0" smtClean="0"/>
              <a:t>Normas de la clase virtual </a:t>
            </a:r>
            <a:endParaRPr lang="es-CL" dirty="0"/>
          </a:p>
        </p:txBody>
      </p:sp>
      <p:pic>
        <p:nvPicPr>
          <p:cNvPr id="14" name="Imagen 74">
            <a:extLst>
              <a:ext uri="{FF2B5EF4-FFF2-40B4-BE49-F238E27FC236}">
                <a16:creationId xmlns="" xmlns:a16="http://schemas.microsoft.com/office/drawing/2014/main" id="{6C430AFF-DCF9-49E4-81D0-3BF37BC004F4}"/>
              </a:ext>
            </a:extLst>
          </p:cNvPr>
          <p:cNvPicPr>
            <a:picLocks noChangeAspect="1"/>
          </p:cNvPicPr>
          <p:nvPr/>
        </p:nvPicPr>
        <p:blipFill rotWithShape="1">
          <a:blip r:embed="rId4"/>
          <a:srcRect l="65751" t="23101" r="11792" b="66461"/>
          <a:stretch/>
        </p:blipFill>
        <p:spPr>
          <a:xfrm>
            <a:off x="323643" y="2657476"/>
            <a:ext cx="8620870" cy="2195828"/>
          </a:xfrm>
          <a:prstGeom prst="rect">
            <a:avLst/>
          </a:prstGeom>
        </p:spPr>
      </p:pic>
    </p:spTree>
    <p:extLst>
      <p:ext uri="{BB962C8B-B14F-4D97-AF65-F5344CB8AC3E}">
        <p14:creationId xmlns:p14="http://schemas.microsoft.com/office/powerpoint/2010/main" val="4077216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601670" y="-310852"/>
            <a:ext cx="6172200" cy="1143000"/>
          </a:xfrm>
        </p:spPr>
        <p:txBody>
          <a:bodyPr/>
          <a:lstStyle/>
          <a:p>
            <a:r>
              <a:rPr lang="es-CL" dirty="0" smtClean="0"/>
              <a:t>Importante:</a:t>
            </a:r>
            <a:endParaRPr lang="es-CL" dirty="0"/>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89802" y="350768"/>
            <a:ext cx="162018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a la izquierda"/>
          <p:cNvSpPr/>
          <p:nvPr/>
        </p:nvSpPr>
        <p:spPr>
          <a:xfrm>
            <a:off x="3848399" y="969289"/>
            <a:ext cx="407199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05644" y="1513729"/>
            <a:ext cx="1872283" cy="2496378"/>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889965" y="2194105"/>
            <a:ext cx="4995174"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pic>
        <p:nvPicPr>
          <p:cNvPr id="10"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1856" y="4223373"/>
            <a:ext cx="1476016"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789805" y="5187779"/>
            <a:ext cx="5095337"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3"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45717" y="365683"/>
            <a:ext cx="810090" cy="93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442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16024" y="1268760"/>
            <a:ext cx="7772400" cy="1470025"/>
          </a:xfrm>
        </p:spPr>
        <p:txBody>
          <a:bodyPr/>
          <a:lstStyle/>
          <a:p>
            <a:r>
              <a:rPr lang="es-CL" b="1" dirty="0" smtClean="0">
                <a:solidFill>
                  <a:schemeClr val="accent6">
                    <a:lumMod val="50000"/>
                  </a:schemeClr>
                </a:solidFill>
              </a:rPr>
              <a:t>¿Qué es el Buen trato?</a:t>
            </a:r>
            <a:endParaRPr lang="es-CL" b="1" dirty="0">
              <a:solidFill>
                <a:schemeClr val="accent6">
                  <a:lumMod val="50000"/>
                </a:schemeClr>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212976"/>
            <a:ext cx="4392487" cy="243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58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chemeClr val="accent3">
                    <a:lumMod val="50000"/>
                  </a:schemeClr>
                </a:solidFill>
              </a:rPr>
              <a:t>Definición</a:t>
            </a:r>
            <a:endParaRPr lang="es-CL" b="1" dirty="0">
              <a:solidFill>
                <a:schemeClr val="accent3">
                  <a:lumMod val="50000"/>
                </a:schemeClr>
              </a:solidFill>
            </a:endParaRPr>
          </a:p>
        </p:txBody>
      </p:sp>
      <p:sp>
        <p:nvSpPr>
          <p:cNvPr id="3" name="2 Marcador de contenido"/>
          <p:cNvSpPr>
            <a:spLocks noGrp="1"/>
          </p:cNvSpPr>
          <p:nvPr>
            <p:ph idx="1"/>
          </p:nvPr>
        </p:nvSpPr>
        <p:spPr/>
        <p:txBody>
          <a:bodyPr>
            <a:normAutofit fontScale="92500" lnSpcReduction="20000"/>
          </a:bodyPr>
          <a:lstStyle/>
          <a:p>
            <a:r>
              <a:rPr lang="es-CL" b="1" dirty="0" smtClean="0">
                <a:solidFill>
                  <a:schemeClr val="accent3">
                    <a:lumMod val="50000"/>
                  </a:schemeClr>
                </a:solidFill>
              </a:rPr>
              <a:t>Definir lo que es el Buen Trato no es una tarea sencilla. Probablemente esto tenga que ver con que, generalmente, el Buen Trato es algo que se siente y no necesariamente algo que se pone en palabras. Hay quienes lo definen por la ausencia de acciones o situaciones de maltrato. Pensamos que esto es cierto, porque en una relación de Buen Trato no hay espacio para situaciones o acciones que dañan. Pero creemos que eso es sólo una parte del Buen Trato, o más bien, es una consecuencia de una relación de Buen Trato.</a:t>
            </a:r>
            <a:endParaRPr lang="es-CL" b="1" dirty="0">
              <a:solidFill>
                <a:schemeClr val="accent3">
                  <a:lumMod val="50000"/>
                </a:schemeClr>
              </a:solidFill>
            </a:endParaRPr>
          </a:p>
        </p:txBody>
      </p:sp>
    </p:spTree>
    <p:extLst>
      <p:ext uri="{BB962C8B-B14F-4D97-AF65-F5344CB8AC3E}">
        <p14:creationId xmlns:p14="http://schemas.microsoft.com/office/powerpoint/2010/main" val="117065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1520" y="980728"/>
            <a:ext cx="8229600" cy="4525963"/>
          </a:xfrm>
        </p:spPr>
        <p:txBody>
          <a:bodyPr>
            <a:normAutofit lnSpcReduction="10000"/>
          </a:bodyPr>
          <a:lstStyle/>
          <a:p>
            <a:r>
              <a:rPr lang="es-CL" b="1" dirty="0" smtClean="0">
                <a:solidFill>
                  <a:schemeClr val="accent3">
                    <a:lumMod val="50000"/>
                  </a:schemeClr>
                </a:solidFill>
              </a:rPr>
              <a:t>El Buen Trato se define en las relaciones con otro (y/o con el entorno) y se refiere a las interacciones (con ese otro y/o con ese entorno) que promueven un sentimiento mutuo de reconocimiento y valoración. Son formas de relación que generan satisfacción y bienestar entre quienes interactúan. Este tipo de relación además, es una base que favorece el crecimiento y el desarrollo personal.</a:t>
            </a:r>
            <a:endParaRPr lang="es-CL" b="1" dirty="0">
              <a:solidFill>
                <a:schemeClr val="accent3">
                  <a:lumMod val="50000"/>
                </a:schemeClr>
              </a:solidFill>
            </a:endParaRPr>
          </a:p>
        </p:txBody>
      </p:sp>
    </p:spTree>
    <p:extLst>
      <p:ext uri="{BB962C8B-B14F-4D97-AF65-F5344CB8AC3E}">
        <p14:creationId xmlns:p14="http://schemas.microsoft.com/office/powerpoint/2010/main" val="254918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1520" y="980728"/>
            <a:ext cx="8229600" cy="4525963"/>
          </a:xfrm>
        </p:spPr>
        <p:txBody>
          <a:bodyPr>
            <a:normAutofit fontScale="92500"/>
          </a:bodyPr>
          <a:lstStyle/>
          <a:p>
            <a:r>
              <a:rPr lang="es-CL" b="1" dirty="0" smtClean="0">
                <a:solidFill>
                  <a:schemeClr val="accent3">
                    <a:lumMod val="50000"/>
                  </a:schemeClr>
                </a:solidFill>
              </a:rPr>
              <a:t>Las relaciones de Buen Trato parten de la capacidad de reconocer que "existe un YO y también que existe un OTRO, ambos con necesidades diferentes que se tienen en cuenta y se respetan...«</a:t>
            </a:r>
          </a:p>
          <a:p>
            <a:r>
              <a:rPr lang="es-CL" b="1" dirty="0" smtClean="0">
                <a:solidFill>
                  <a:schemeClr val="accent3">
                    <a:lumMod val="50000"/>
                  </a:schemeClr>
                </a:solidFill>
              </a:rPr>
              <a:t>La mayoría de los textos que trabajan el tema de Buen Trato (Convenio del Buen Trato, Fundación Antonio Restrepo, 2000), proponen que éste está compuesto por cinco elementos:</a:t>
            </a:r>
            <a:endParaRPr lang="es-CL" b="1" dirty="0">
              <a:solidFill>
                <a:schemeClr val="accent3">
                  <a:lumMod val="50000"/>
                </a:schemeClr>
              </a:solidFill>
            </a:endParaRPr>
          </a:p>
        </p:txBody>
      </p:sp>
    </p:spTree>
    <p:extLst>
      <p:ext uri="{BB962C8B-B14F-4D97-AF65-F5344CB8AC3E}">
        <p14:creationId xmlns:p14="http://schemas.microsoft.com/office/powerpoint/2010/main" val="382344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260648"/>
            <a:ext cx="4572000" cy="3139321"/>
          </a:xfrm>
          <a:prstGeom prst="rect">
            <a:avLst/>
          </a:prstGeom>
        </p:spPr>
        <p:txBody>
          <a:bodyPr>
            <a:spAutoFit/>
          </a:bodyPr>
          <a:lstStyle/>
          <a:p>
            <a:r>
              <a:rPr lang="es-CL" b="1" dirty="0" smtClean="0">
                <a:solidFill>
                  <a:srgbClr val="C0504D">
                    <a:lumMod val="50000"/>
                  </a:srgbClr>
                </a:solidFill>
              </a:rPr>
              <a:t>EL RECONOCIMIENTO Es el punto de partida para el Buen Trato Se trata de la capacidad de "darse cuenta" de que, tanto como uno, el otro existe y tiene características, intereses, necesidades, y formas de expresión tan importantes como las nuestras. Es la esencia del RESPETO y se empieza a construir desde el primer momento de la vida a través del propio reconocimiento que se da como consecuencia de un adecuado Vínculo Afectivo.</a:t>
            </a:r>
            <a:endParaRPr lang="es-CL" b="1" dirty="0">
              <a:solidFill>
                <a:srgbClr val="C0504D">
                  <a:lumMod val="50000"/>
                </a:srgbClr>
              </a:solidFill>
            </a:endParaRPr>
          </a:p>
        </p:txBody>
      </p:sp>
      <p:sp>
        <p:nvSpPr>
          <p:cNvPr id="5" name="4 Rectángulo"/>
          <p:cNvSpPr/>
          <p:nvPr/>
        </p:nvSpPr>
        <p:spPr>
          <a:xfrm>
            <a:off x="4211960" y="3789040"/>
            <a:ext cx="4572000" cy="2031325"/>
          </a:xfrm>
          <a:prstGeom prst="rect">
            <a:avLst/>
          </a:prstGeom>
        </p:spPr>
        <p:txBody>
          <a:bodyPr>
            <a:spAutoFit/>
          </a:bodyPr>
          <a:lstStyle/>
          <a:p>
            <a:r>
              <a:rPr lang="es-CL" b="1" dirty="0" smtClean="0">
                <a:solidFill>
                  <a:srgbClr val="00B0F0"/>
                </a:solidFill>
              </a:rPr>
              <a:t>EMPATÍA</a:t>
            </a:r>
          </a:p>
          <a:p>
            <a:r>
              <a:rPr lang="es-CL" b="1" dirty="0" smtClean="0">
                <a:solidFill>
                  <a:srgbClr val="00B0F0"/>
                </a:solidFill>
              </a:rPr>
              <a:t>Capacidad de darse cuenta, entender</a:t>
            </a:r>
          </a:p>
          <a:p>
            <a:r>
              <a:rPr lang="es-CL" b="1" dirty="0" smtClean="0">
                <a:solidFill>
                  <a:srgbClr val="00B0F0"/>
                </a:solidFill>
              </a:rPr>
              <a:t>y comprender qué siente, cómo</a:t>
            </a:r>
          </a:p>
          <a:p>
            <a:r>
              <a:rPr lang="es-CL" b="1" dirty="0" smtClean="0">
                <a:solidFill>
                  <a:srgbClr val="00B0F0"/>
                </a:solidFill>
              </a:rPr>
              <a:t>piensa y por qué actúa como lo hace</a:t>
            </a:r>
          </a:p>
          <a:p>
            <a:r>
              <a:rPr lang="es-CL" b="1" dirty="0" smtClean="0">
                <a:solidFill>
                  <a:srgbClr val="00B0F0"/>
                </a:solidFill>
              </a:rPr>
              <a:t>el otro con quien nos relacionamos.</a:t>
            </a:r>
          </a:p>
          <a:p>
            <a:r>
              <a:rPr lang="es-CL" b="1" dirty="0" smtClean="0">
                <a:solidFill>
                  <a:srgbClr val="00B0F0"/>
                </a:solidFill>
              </a:rPr>
              <a:t>Sólo es posible desarrollarla si hemos</a:t>
            </a:r>
          </a:p>
          <a:p>
            <a:r>
              <a:rPr lang="es-CL" b="1" dirty="0" smtClean="0">
                <a:solidFill>
                  <a:srgbClr val="00B0F0"/>
                </a:solidFill>
              </a:rPr>
              <a:t>RECONOCIDO al otro.</a:t>
            </a:r>
            <a:endParaRPr lang="es-CL" b="1" dirty="0">
              <a:solidFill>
                <a:srgbClr val="00B0F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6360" y="692696"/>
            <a:ext cx="27432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466439"/>
            <a:ext cx="26193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965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0.xml><?xml version="1.0" encoding="utf-8"?>
<a:theme xmlns:a="http://schemas.openxmlformats.org/drawingml/2006/main" name="8_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E6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E6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E6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E6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E6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E6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966</Words>
  <Application>Microsoft Office PowerPoint</Application>
  <PresentationFormat>Presentación en pantalla (4:3)</PresentationFormat>
  <Paragraphs>70</Paragraphs>
  <Slides>13</Slides>
  <Notes>0</Notes>
  <HiddenSlides>0</HiddenSlides>
  <MMClips>0</MMClips>
  <ScaleCrop>false</ScaleCrop>
  <HeadingPairs>
    <vt:vector size="4" baseType="variant">
      <vt:variant>
        <vt:lpstr>Tema</vt:lpstr>
      </vt:variant>
      <vt:variant>
        <vt:i4>11</vt:i4>
      </vt:variant>
      <vt:variant>
        <vt:lpstr>Títulos de diapositiva</vt:lpstr>
      </vt:variant>
      <vt:variant>
        <vt:i4>13</vt:i4>
      </vt:variant>
    </vt:vector>
  </HeadingPairs>
  <TitlesOfParts>
    <vt:vector size="24" baseType="lpstr">
      <vt:lpstr>Forma de onda</vt:lpstr>
      <vt:lpstr>1_Tema de Office</vt:lpstr>
      <vt:lpstr>2_Tema de Office</vt:lpstr>
      <vt:lpstr>3_Tema de Office</vt:lpstr>
      <vt:lpstr>4_Tema de Office</vt:lpstr>
      <vt:lpstr>Tema de Office</vt:lpstr>
      <vt:lpstr>5_Tema de Office</vt:lpstr>
      <vt:lpstr>6_Tema de Office</vt:lpstr>
      <vt:lpstr>7_Tema de Office</vt:lpstr>
      <vt:lpstr>8_Tema de Office</vt:lpstr>
      <vt:lpstr>9_Tema de Office</vt:lpstr>
      <vt:lpstr>PLANIFICACIÓN  CLASES ONLINE SEMANA N° 23 CLASE VIRTUAL . </vt:lpstr>
      <vt:lpstr>Presentación de PowerPoint</vt:lpstr>
      <vt:lpstr>Normas de la clase virtual </vt:lpstr>
      <vt:lpstr>Importante:</vt:lpstr>
      <vt:lpstr>¿Qué es el Buen trato?</vt:lpstr>
      <vt:lpstr>Definición</vt:lpstr>
      <vt:lpstr>Presentación de PowerPoint</vt:lpstr>
      <vt:lpstr>Presentación de PowerPoint</vt:lpstr>
      <vt:lpstr>Presentación de PowerPoint</vt:lpstr>
      <vt:lpstr>Presentación de PowerPoint</vt:lpstr>
      <vt:lpstr>Actividad: ¿Cómo me siento?, ¿Cómo te sientes?</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CLASES ONLINE SEMANA N° 23 CLASE VIRTUAL . </dc:title>
  <dc:creator>HP</dc:creator>
  <cp:lastModifiedBy>Colegio Jean Piaget</cp:lastModifiedBy>
  <cp:revision>4</cp:revision>
  <dcterms:created xsi:type="dcterms:W3CDTF">2020-08-27T21:24:39Z</dcterms:created>
  <dcterms:modified xsi:type="dcterms:W3CDTF">2020-08-29T19:20:03Z</dcterms:modified>
</cp:coreProperties>
</file>