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notesMasterIdLst>
    <p:notesMasterId r:id="rId18"/>
  </p:notesMasterIdLst>
  <p:sldIdLst>
    <p:sldId id="298" r:id="rId4"/>
    <p:sldId id="256" r:id="rId5"/>
    <p:sldId id="310" r:id="rId6"/>
    <p:sldId id="258" r:id="rId7"/>
    <p:sldId id="302" r:id="rId8"/>
    <p:sldId id="307" r:id="rId9"/>
    <p:sldId id="301" r:id="rId10"/>
    <p:sldId id="305" r:id="rId11"/>
    <p:sldId id="308" r:id="rId12"/>
    <p:sldId id="300" r:id="rId13"/>
    <p:sldId id="314" r:id="rId14"/>
    <p:sldId id="315" r:id="rId15"/>
    <p:sldId id="316" r:id="rId16"/>
    <p:sldId id="297" r:id="rId17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81508" autoAdjust="0"/>
  </p:normalViewPr>
  <p:slideViewPr>
    <p:cSldViewPr>
      <p:cViewPr>
        <p:scale>
          <a:sx n="75" d="100"/>
          <a:sy n="75" d="100"/>
        </p:scale>
        <p:origin x="-115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37C-D402-466D-8D59-2D0DD8A6FDC3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9155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37C-D402-466D-8D59-2D0DD8A6FDC3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74091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37C-D402-466D-8D59-2D0DD8A6FDC3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14782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06/09/2020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3942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06/09/2020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90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06/09/2020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755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06/09/2020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63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06/09/2020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8943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06/09/2020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428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06/09/2020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309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06/09/2020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7893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06/09/2020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3695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06/09/2020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6581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06/09/2020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85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06/09/2020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77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ximena.gallardo@colegio-jeanpiaget.c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4.gif"/><Relationship Id="rId7" Type="http://schemas.microsoft.com/office/2007/relationships/hdphoto" Target="../media/hdphoto2.wdp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223224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PARA EL AUTOAPRENDIZAJE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24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CLASE VIRTUAL DÍA: </a:t>
            </a:r>
            <a:r>
              <a:rPr lang="es-CL" sz="2800" dirty="0" smtClean="0"/>
              <a:t> JUEVES 10 DE SEPTIEMBRE</a:t>
            </a:r>
            <a:br>
              <a:rPr lang="es-CL" sz="2800" dirty="0" smtClean="0"/>
            </a:br>
            <a:r>
              <a:rPr lang="es-CL" sz="2800" dirty="0" smtClean="0"/>
              <a:t>ASIGNATURA: Lenguaje y Comunicación </a:t>
            </a:r>
            <a:br>
              <a:rPr lang="es-CL" sz="2800" dirty="0" smtClean="0"/>
            </a:br>
            <a:r>
              <a:rPr lang="es-CL" sz="2800" dirty="0" smtClean="0"/>
              <a:t>CURSO: Cuarto año básico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31" y="4005064"/>
            <a:ext cx="3302268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8600"/>
            <a:ext cx="136525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79512" y="338328"/>
            <a:ext cx="7914565" cy="2370592"/>
          </a:xfrm>
        </p:spPr>
        <p:txBody>
          <a:bodyPr>
            <a:noAutofit/>
          </a:bodyPr>
          <a:lstStyle/>
          <a:p>
            <a:pPr algn="l"/>
            <a:r>
              <a:rPr lang="es-CL" sz="16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s-CL" sz="1600" dirty="0" smtClean="0">
                <a:solidFill>
                  <a:schemeClr val="tx1"/>
                </a:solidFill>
                <a:latin typeface="+mn-lt"/>
              </a:rPr>
            </a:br>
            <a:r>
              <a:rPr lang="es-CL" sz="1600" dirty="0">
                <a:solidFill>
                  <a:schemeClr val="tx1"/>
                </a:solidFill>
                <a:latin typeface="+mn-lt"/>
              </a:rPr>
              <a:t/>
            </a:r>
            <a:br>
              <a:rPr lang="es-CL" sz="1600" dirty="0">
                <a:solidFill>
                  <a:schemeClr val="tx1"/>
                </a:solidFill>
                <a:latin typeface="+mn-lt"/>
              </a:rPr>
            </a:br>
            <a:r>
              <a:rPr lang="es-CL" sz="16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s-CL" sz="1600" dirty="0" smtClean="0">
                <a:solidFill>
                  <a:schemeClr val="tx1"/>
                </a:solidFill>
                <a:latin typeface="+mn-lt"/>
              </a:rPr>
            </a:br>
            <a:r>
              <a:rPr lang="es-CL" sz="1600" dirty="0">
                <a:solidFill>
                  <a:schemeClr val="tx1"/>
                </a:solidFill>
                <a:latin typeface="+mn-lt"/>
              </a:rPr>
              <a:t/>
            </a:r>
            <a:br>
              <a:rPr lang="es-CL" sz="1600" dirty="0">
                <a:solidFill>
                  <a:schemeClr val="tx1"/>
                </a:solidFill>
                <a:latin typeface="+mn-lt"/>
              </a:rPr>
            </a:br>
            <a:r>
              <a:rPr lang="es-CL" sz="16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s-CL" sz="1600" dirty="0" smtClean="0">
                <a:solidFill>
                  <a:schemeClr val="tx1"/>
                </a:solidFill>
                <a:latin typeface="+mn-lt"/>
              </a:rPr>
            </a:br>
            <a:r>
              <a:rPr lang="es-CL" sz="1600" dirty="0">
                <a:solidFill>
                  <a:schemeClr val="tx1"/>
                </a:solidFill>
                <a:latin typeface="+mn-lt"/>
              </a:rPr>
              <a:t/>
            </a:r>
            <a:br>
              <a:rPr lang="es-CL" sz="1600" dirty="0">
                <a:solidFill>
                  <a:schemeClr val="tx1"/>
                </a:solidFill>
                <a:latin typeface="+mn-lt"/>
              </a:rPr>
            </a:br>
            <a:r>
              <a:rPr lang="es-CL" sz="1600" dirty="0" smtClean="0">
                <a:solidFill>
                  <a:schemeClr val="tx1"/>
                </a:solidFill>
                <a:latin typeface="+mn-lt"/>
              </a:rPr>
              <a:t>7</a:t>
            </a:r>
            <a:r>
              <a:rPr lang="es-CL" sz="1600" dirty="0">
                <a:solidFill>
                  <a:schemeClr val="tx1"/>
                </a:solidFill>
                <a:latin typeface="+mn-lt"/>
              </a:rPr>
              <a:t>. ¿Por qué tiene el pecho colorado la Lloica?  </a:t>
            </a:r>
            <a:r>
              <a:rPr lang="es-CL" sz="1600" dirty="0" smtClean="0">
                <a:solidFill>
                  <a:schemeClr val="tx1"/>
                </a:solidFill>
                <a:latin typeface="+mn-lt"/>
              </a:rPr>
              <a:t>Compara </a:t>
            </a:r>
            <a:r>
              <a:rPr lang="es-CL" sz="1600" dirty="0">
                <a:solidFill>
                  <a:schemeClr val="tx1"/>
                </a:solidFill>
                <a:latin typeface="+mn-lt"/>
              </a:rPr>
              <a:t>lo que imaginaste antes de leer,</a:t>
            </a:r>
            <a:br>
              <a:rPr lang="es-CL" sz="1600" dirty="0">
                <a:solidFill>
                  <a:schemeClr val="tx1"/>
                </a:solidFill>
                <a:latin typeface="+mn-lt"/>
              </a:rPr>
            </a:br>
            <a:r>
              <a:rPr lang="es-CL" sz="1600" dirty="0">
                <a:solidFill>
                  <a:schemeClr val="tx1"/>
                </a:solidFill>
                <a:latin typeface="+mn-lt"/>
              </a:rPr>
              <a:t>con lo que pasó en el cuento.</a:t>
            </a:r>
            <a:br>
              <a:rPr lang="es-CL" sz="1600" dirty="0">
                <a:solidFill>
                  <a:schemeClr val="tx1"/>
                </a:solidFill>
                <a:latin typeface="+mn-lt"/>
              </a:rPr>
            </a:br>
            <a:r>
              <a:rPr lang="es-CL" sz="1600" dirty="0">
                <a:solidFill>
                  <a:schemeClr val="tx1"/>
                </a:solidFill>
                <a:latin typeface="+mn-lt"/>
              </a:rPr>
              <a:t>● Antes de leer, pensé que la Lloica tenía el pecho colorado porque</a:t>
            </a:r>
            <a:br>
              <a:rPr lang="es-CL" sz="1600" dirty="0">
                <a:solidFill>
                  <a:schemeClr val="tx1"/>
                </a:solidFill>
                <a:latin typeface="+mn-lt"/>
              </a:rPr>
            </a:br>
            <a:r>
              <a:rPr lang="es-CL" sz="1600" dirty="0">
                <a:solidFill>
                  <a:schemeClr val="tx1"/>
                </a:solidFill>
                <a:latin typeface="+mn-lt"/>
              </a:rPr>
              <a:t>● Después de leer, supe que la Lloica tiene el pecho colorado porque</a:t>
            </a:r>
            <a:br>
              <a:rPr lang="es-CL" sz="1600" dirty="0">
                <a:solidFill>
                  <a:schemeClr val="tx1"/>
                </a:solidFill>
                <a:latin typeface="+mn-lt"/>
              </a:rPr>
            </a:br>
            <a:endParaRPr lang="es-MX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332656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951477" y="3244334"/>
            <a:ext cx="1241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CL" b="1" dirty="0">
                <a:solidFill>
                  <a:schemeClr val="bg1"/>
                </a:solidFill>
              </a:rPr>
              <a:t>Preguntas </a:t>
            </a:r>
            <a:endParaRPr lang="es-C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20888"/>
            <a:ext cx="558149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5"/>
            <a:ext cx="1080120" cy="1095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176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CL" sz="3600" dirty="0" smtClean="0">
                <a:solidFill>
                  <a:srgbClr val="FF0000"/>
                </a:solidFill>
              </a:rPr>
              <a:t>                Antes de leer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/>
              <a:t>            Conozcamos palabras nuevas.</a:t>
            </a:r>
            <a:endParaRPr lang="es-C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5020"/>
            <a:ext cx="1296144" cy="4721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552724"/>
            <a:ext cx="1872208" cy="2240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850630"/>
            <a:ext cx="1224136" cy="1644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36525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664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74" y="1268760"/>
            <a:ext cx="3573626" cy="51333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66828"/>
            <a:ext cx="3501074" cy="25824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36744" y="332656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>
                <a:solidFill>
                  <a:srgbClr val="FF0000"/>
                </a:solidFill>
              </a:rPr>
              <a:t>Hora de leer</a:t>
            </a:r>
            <a:r>
              <a:rPr lang="es-CL" dirty="0" smtClean="0"/>
              <a:t>   </a:t>
            </a:r>
            <a:endParaRPr lang="es-CL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984" y="980728"/>
            <a:ext cx="136525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2201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20688"/>
            <a:ext cx="6120680" cy="5944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136525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0176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267744" y="260648"/>
            <a:ext cx="4536504" cy="11521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ASIGNATURA LENGUAJE </a:t>
            </a:r>
          </a:p>
          <a:p>
            <a:pPr algn="ctr"/>
            <a:r>
              <a:rPr lang="es-CL" sz="2000" b="1" dirty="0" smtClean="0"/>
              <a:t>SEMANA 24</a:t>
            </a:r>
          </a:p>
          <a:p>
            <a:pPr algn="ctr"/>
            <a:r>
              <a:rPr lang="es-CL" sz="2000" b="1" dirty="0" smtClean="0"/>
              <a:t>CUARTO BÁSICO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1331640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5508104" y="5157192"/>
            <a:ext cx="3384376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Enviar fotografía de este ticket de salida al: </a:t>
            </a:r>
          </a:p>
          <a:p>
            <a:r>
              <a:rPr lang="es-CL" dirty="0" err="1" smtClean="0"/>
              <a:t>Correo:ximena.gallardo@colegio-jeanpiaget.cl</a:t>
            </a:r>
            <a:endParaRPr lang="es-CL" dirty="0" smtClean="0"/>
          </a:p>
          <a:p>
            <a:r>
              <a:rPr lang="es-CL" dirty="0" smtClean="0"/>
              <a:t>Celular: 964357767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67544" y="5229493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 smtClean="0">
                <a:solidFill>
                  <a:srgbClr val="FF0000"/>
                </a:solidFill>
              </a:rPr>
              <a:t>RECUERDA LA ESTRATEGIA DE RELEER TU TEXTO PARA UNA MEJOR COMPRENSIÓN LECTORA.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11560" y="2708920"/>
            <a:ext cx="520341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	</a:t>
            </a:r>
          </a:p>
          <a:p>
            <a:r>
              <a:rPr lang="es-CL" dirty="0" smtClean="0"/>
              <a:t>1.- ¿</a:t>
            </a:r>
            <a:r>
              <a:rPr lang="es-CL" dirty="0" smtClean="0"/>
              <a:t>Qué hizo la Lloica cuando se acerco al hombre ?</a:t>
            </a:r>
            <a:endParaRPr lang="es-CL" dirty="0" smtClean="0"/>
          </a:p>
          <a:p>
            <a:endParaRPr lang="es-CL" dirty="0"/>
          </a:p>
          <a:p>
            <a:r>
              <a:rPr lang="es-CL" dirty="0" smtClean="0"/>
              <a:t>2</a:t>
            </a:r>
            <a:r>
              <a:rPr lang="es-CL" dirty="0" smtClean="0"/>
              <a:t>.- </a:t>
            </a:r>
            <a:r>
              <a:rPr lang="es-CL" dirty="0" smtClean="0"/>
              <a:t>¿ </a:t>
            </a:r>
            <a:r>
              <a:rPr lang="es-CL" dirty="0" smtClean="0"/>
              <a:t>Por qué razón casaba el hombre?</a:t>
            </a:r>
            <a:endParaRPr lang="es-CL" dirty="0" smtClean="0"/>
          </a:p>
          <a:p>
            <a:endParaRPr lang="es-CL" dirty="0"/>
          </a:p>
          <a:p>
            <a:r>
              <a:rPr lang="es-CL" dirty="0" smtClean="0"/>
              <a:t>3.- Describen el </a:t>
            </a:r>
            <a:r>
              <a:rPr lang="es-CL" dirty="0" smtClean="0"/>
              <a:t>lugar donde ocurre el </a:t>
            </a:r>
            <a:r>
              <a:rPr lang="es-CL" dirty="0" smtClean="0"/>
              <a:t>relato </a:t>
            </a:r>
            <a:endParaRPr lang="es-C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63" y="146144"/>
            <a:ext cx="136525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969222"/>
              </p:ext>
            </p:extLst>
          </p:nvPr>
        </p:nvGraphicFramePr>
        <p:xfrm>
          <a:off x="323528" y="980728"/>
          <a:ext cx="8208912" cy="5716139"/>
        </p:xfrm>
        <a:graphic>
          <a:graphicData uri="http://schemas.openxmlformats.org/drawingml/2006/table">
            <a:tbl>
              <a:tblPr firstRow="1" firstCol="1" bandRow="1"/>
              <a:tblGrid>
                <a:gridCol w="2647600"/>
                <a:gridCol w="5561312"/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LENGUAJE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Y COMUNICACIÓN / CUARTO BÁSICO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XIMENA GALLARDO M.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PATRICIA OSORIO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OA4 Profundizar su comprensión de las narraciones leídas: extrayendo información explícita e implícita; determinando las consecuencias de hechos o acciones; describiendo y comparando a los personajes; describiendo los diferentes ambientes que aparecen en un texto; reconociendo el problema y la solución en una narración; expresando opiniones fundamentadas sobre actitudes y acciones de los personajes; comparando diferentes textos escritos por un mismo autor.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32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/>
                        <a:t>Aluden a información implícita o explícita de un texto leído al comentar o escribir.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/>
                        <a:t>Describen, dibujan o recrean el lugar donde ocurre el relato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9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Comprensión de un texto Narrativo/  </a:t>
                      </a:r>
                      <a:r>
                        <a:rPr lang="es-CL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Leer -</a:t>
                      </a:r>
                      <a:r>
                        <a:rPr lang="es-CL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aluden</a:t>
                      </a:r>
                      <a:r>
                        <a:rPr lang="es-CL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-  extraen – infieren – describen _</a:t>
                      </a:r>
                      <a:r>
                        <a:rPr lang="es-CL" sz="14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dibujar_recrean</a:t>
                      </a:r>
                      <a:r>
                        <a:rPr lang="es-CL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Profundizar en la comprensión de una narración, extrayendo</a:t>
                      </a:r>
                      <a:r>
                        <a:rPr lang="es-MX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MX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información explícita e implícita y recreando el espacio en que se desarrolla</a:t>
                      </a:r>
                      <a:r>
                        <a:rPr lang="es-MX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l</a:t>
                      </a:r>
                      <a:r>
                        <a:rPr lang="es-MX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 acción.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 smtClean="0">
                          <a:effectLst/>
                          <a:latin typeface="+mn-lt"/>
                        </a:rPr>
                        <a:t>Ticket de Salida PARA ENVIAR POR CORREO </a:t>
                      </a:r>
                      <a:r>
                        <a:rPr lang="es-CL" sz="1600" b="1" dirty="0" smtClean="0">
                          <a:effectLst/>
                          <a:latin typeface="+mn-lt"/>
                          <a:hlinkClick r:id="rId2"/>
                        </a:rPr>
                        <a:t>ximena.gallardo</a:t>
                      </a:r>
                      <a:r>
                        <a:rPr lang="es-CL" sz="1600" b="1" baseline="0" dirty="0" smtClean="0">
                          <a:effectLst/>
                          <a:latin typeface="+mn-lt"/>
                          <a:hlinkClick r:id="rId2"/>
                        </a:rPr>
                        <a:t>@colegio-jeanpiaget.cl</a:t>
                      </a:r>
                      <a:endParaRPr lang="es-CL" sz="1600" b="1" baseline="0" dirty="0" smtClean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 smtClean="0">
                          <a:effectLst/>
                          <a:latin typeface="+mn-lt"/>
                        </a:rPr>
                        <a:t> O ENVIAR FOTOGRAFÍA POR WSP</a:t>
                      </a:r>
                      <a:r>
                        <a:rPr lang="es-CL" sz="1600" b="1" baseline="0" dirty="0" smtClean="0">
                          <a:effectLst/>
                          <a:latin typeface="+mn-lt"/>
                        </a:rPr>
                        <a:t>  </a:t>
                      </a:r>
                      <a:r>
                        <a:rPr lang="es-CL" sz="1600" b="1" dirty="0" smtClean="0">
                          <a:effectLst/>
                          <a:latin typeface="+mn-lt"/>
                        </a:rPr>
                        <a:t>56- 964519597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L" sz="1600" b="1" dirty="0" smtClean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91" y="39193"/>
            <a:ext cx="5400600" cy="77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26684"/>
            <a:ext cx="136525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2160240" cy="2831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796" y="620688"/>
            <a:ext cx="2150695" cy="287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10" y="595812"/>
            <a:ext cx="2215275" cy="2831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7385" y="621110"/>
            <a:ext cx="2303135" cy="283124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954" y="3524180"/>
            <a:ext cx="2405856" cy="296262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4870" y="3459989"/>
            <a:ext cx="2388829" cy="300266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8072" y="3371593"/>
            <a:ext cx="2267911" cy="301880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66758" y="3427055"/>
            <a:ext cx="2101990" cy="280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39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</a:t>
            </a:r>
            <a:r>
              <a:rPr lang="es-CL" b="1" dirty="0" smtClean="0">
                <a:solidFill>
                  <a:prstClr val="black"/>
                </a:solidFill>
              </a:rPr>
              <a:t>de estudio.</a:t>
            </a:r>
            <a:endParaRPr lang="es-CL" b="1" dirty="0">
              <a:solidFill>
                <a:prstClr val="black"/>
              </a:solidFill>
            </a:endParaRP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1" y="0"/>
            <a:ext cx="1080120" cy="93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86" y="371660"/>
            <a:ext cx="136525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85744" y="1268760"/>
            <a:ext cx="8050091" cy="3594712"/>
          </a:xfrm>
        </p:spPr>
        <p:txBody>
          <a:bodyPr/>
          <a:lstStyle/>
          <a:p>
            <a:pPr marL="0" indent="0">
              <a:buNone/>
            </a:pPr>
            <a:r>
              <a:rPr lang="es-CL" dirty="0" smtClean="0"/>
              <a:t>Te invito en esta clase a conocer un Ave Chilena.</a:t>
            </a:r>
          </a:p>
          <a:p>
            <a:pPr marL="0" indent="0">
              <a:buNone/>
            </a:pPr>
            <a:r>
              <a:rPr lang="es-CL" dirty="0"/>
              <a:t>https://www.avesdechile.cl/084.htm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/>
          <a:lstStyle/>
          <a:p>
            <a:r>
              <a:rPr lang="es-CL" dirty="0" smtClean="0"/>
              <a:t>Motivación 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23702"/>
            <a:ext cx="4536504" cy="2686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516"/>
            <a:ext cx="1080120" cy="1095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362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000" b="1" dirty="0" smtClean="0"/>
              <a:t>ACTIVACIÓN DE CONOCIMIENTOS PREVIOS </a:t>
            </a:r>
            <a:r>
              <a:rPr lang="es-CL" sz="3600" dirty="0" smtClean="0"/>
              <a:t/>
            </a:r>
            <a:br>
              <a:rPr lang="es-CL" sz="3600" dirty="0" smtClean="0"/>
            </a:br>
            <a:r>
              <a:rPr lang="es-CL" sz="3600" dirty="0" smtClean="0"/>
              <a:t>¿</a:t>
            </a:r>
            <a:r>
              <a:rPr lang="es-CL" sz="3600" dirty="0"/>
              <a:t>Qué </a:t>
            </a:r>
            <a:r>
              <a:rPr lang="es-CL" sz="3600" dirty="0" smtClean="0"/>
              <a:t>sebes  antes de comenzar?             </a:t>
            </a:r>
            <a:endParaRPr lang="es-CL" sz="3600" dirty="0">
              <a:ln>
                <a:solidFill>
                  <a:srgbClr val="FFC000"/>
                </a:solidFill>
              </a:ln>
            </a:endParaRPr>
          </a:p>
        </p:txBody>
      </p:sp>
      <p:sp>
        <p:nvSpPr>
          <p:cNvPr id="4" name="3 Elipse"/>
          <p:cNvSpPr/>
          <p:nvPr/>
        </p:nvSpPr>
        <p:spPr>
          <a:xfrm>
            <a:off x="1475656" y="1484784"/>
            <a:ext cx="5616623" cy="33843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s-CL" sz="2800" dirty="0">
              <a:solidFill>
                <a:prstClr val="black"/>
              </a:solidFill>
            </a:endParaRPr>
          </a:p>
          <a:p>
            <a:pPr lvl="0"/>
            <a:r>
              <a:rPr lang="es-CL" sz="280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</a:rPr>
              <a:t>Piensa </a:t>
            </a:r>
            <a:r>
              <a:rPr lang="es-CL" sz="280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</a:rPr>
              <a:t>e </a:t>
            </a:r>
            <a:r>
              <a:rPr lang="es-CL" sz="280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</a:rPr>
              <a:t>imagina:</a:t>
            </a:r>
          </a:p>
          <a:p>
            <a:pPr lvl="0"/>
            <a:r>
              <a:rPr lang="es-MX" dirty="0" smtClean="0">
                <a:solidFill>
                  <a:prstClr val="black"/>
                </a:solidFill>
              </a:rPr>
              <a:t>1.- </a:t>
            </a:r>
            <a:r>
              <a:rPr lang="es-MX" dirty="0">
                <a:solidFill>
                  <a:prstClr val="black"/>
                </a:solidFill>
              </a:rPr>
              <a:t>Observa la siguiente imagen de </a:t>
            </a:r>
            <a:r>
              <a:rPr lang="es-MX" dirty="0" smtClean="0">
                <a:solidFill>
                  <a:prstClr val="black"/>
                </a:solidFill>
              </a:rPr>
              <a:t>la protagonista </a:t>
            </a:r>
            <a:r>
              <a:rPr lang="es-MX" dirty="0">
                <a:solidFill>
                  <a:prstClr val="black"/>
                </a:solidFill>
              </a:rPr>
              <a:t>del texto que vas a leer. </a:t>
            </a:r>
          </a:p>
          <a:p>
            <a:pPr lvl="0"/>
            <a:r>
              <a:rPr lang="es-MX" dirty="0" smtClean="0">
                <a:solidFill>
                  <a:prstClr val="black"/>
                </a:solidFill>
              </a:rPr>
              <a:t>2.-¿por </a:t>
            </a:r>
            <a:r>
              <a:rPr lang="es-MX" dirty="0">
                <a:solidFill>
                  <a:prstClr val="black"/>
                </a:solidFill>
              </a:rPr>
              <a:t>qué razón tendrá el pecho colorado</a:t>
            </a:r>
            <a:r>
              <a:rPr lang="es-MX" dirty="0" smtClean="0">
                <a:solidFill>
                  <a:prstClr val="black"/>
                </a:solidFill>
              </a:rPr>
              <a:t>?</a:t>
            </a:r>
          </a:p>
          <a:p>
            <a:pPr lvl="0"/>
            <a:r>
              <a:rPr lang="es-MX" dirty="0" smtClean="0">
                <a:solidFill>
                  <a:prstClr val="black"/>
                </a:solidFill>
              </a:rPr>
              <a:t>3.- ¿Qué tipo de texto crees que leerás?</a:t>
            </a:r>
          </a:p>
          <a:p>
            <a:pPr lvl="0"/>
            <a:r>
              <a:rPr lang="es-MX" dirty="0" smtClean="0">
                <a:solidFill>
                  <a:prstClr val="black"/>
                </a:solidFill>
              </a:rPr>
              <a:t>4.- ¿De qué crees que tratará?</a:t>
            </a:r>
            <a:endParaRPr lang="es-CL" dirty="0">
              <a:solidFill>
                <a:prstClr val="black"/>
              </a:solidFill>
            </a:endParaRPr>
          </a:p>
        </p:txBody>
      </p:sp>
      <p:pic>
        <p:nvPicPr>
          <p:cNvPr id="6" name="5 Imagen" descr="Vectores de stock de Niño pensando, ilustraciones de Niño pensando ..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63488"/>
            <a:ext cx="1479453" cy="168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933" y="1484784"/>
            <a:ext cx="1041345" cy="1270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5084" y="4509120"/>
            <a:ext cx="2657419" cy="234888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5084" y="1306524"/>
            <a:ext cx="2164268" cy="215817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65988"/>
            <a:ext cx="5941280" cy="989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936104" cy="949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55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OBJETIVO DE LA CLASE</a:t>
            </a:r>
            <a:endParaRPr lang="es-MX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501008"/>
            <a:ext cx="8280920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420888"/>
            <a:ext cx="8280920" cy="1019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0207"/>
            <a:ext cx="136525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331" y="922094"/>
            <a:ext cx="1237125" cy="123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67544" y="692696"/>
            <a:ext cx="835292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b="1" dirty="0" smtClean="0"/>
          </a:p>
          <a:p>
            <a:endParaRPr lang="es-CL" b="1" dirty="0"/>
          </a:p>
          <a:p>
            <a:r>
              <a:rPr lang="es-CL" b="1" dirty="0" smtClean="0"/>
              <a:t>Escribe </a:t>
            </a:r>
            <a:r>
              <a:rPr lang="es-CL" b="1" dirty="0"/>
              <a:t>y resuelve en tu cuaderno, cada una de las siguientes actividades</a:t>
            </a:r>
            <a:r>
              <a:rPr lang="es-CL" dirty="0"/>
              <a:t>.</a:t>
            </a:r>
          </a:p>
          <a:p>
            <a:endParaRPr lang="es-CL" dirty="0" smtClean="0"/>
          </a:p>
          <a:p>
            <a:pPr algn="just"/>
            <a:r>
              <a:rPr lang="es-CL" sz="1600" dirty="0" smtClean="0"/>
              <a:t>Comienza </a:t>
            </a:r>
            <a:r>
              <a:rPr lang="es-CL" sz="1600" dirty="0"/>
              <a:t>a leer el texto </a:t>
            </a:r>
            <a:r>
              <a:rPr lang="es-CL" sz="1600" b="1" dirty="0">
                <a:solidFill>
                  <a:srgbClr val="FF0000"/>
                </a:solidFill>
              </a:rPr>
              <a:t>“Historia de por qué la Lloica tiene el pecho colorado”, </a:t>
            </a:r>
            <a:r>
              <a:rPr lang="es-CL" sz="1600" dirty="0"/>
              <a:t>de la</a:t>
            </a:r>
          </a:p>
          <a:p>
            <a:pPr algn="just"/>
            <a:r>
              <a:rPr lang="es-CL" sz="1600" dirty="0"/>
              <a:t>chilena Marta </a:t>
            </a:r>
            <a:r>
              <a:rPr lang="es-CL" sz="1600" dirty="0" err="1"/>
              <a:t>Brunet</a:t>
            </a:r>
            <a:r>
              <a:rPr lang="es-CL" sz="1600" dirty="0"/>
              <a:t>, desde la </a:t>
            </a:r>
            <a:r>
              <a:rPr lang="es-CL" sz="1600" b="1" dirty="0"/>
              <a:t>página 127 hasta la página 129 </a:t>
            </a:r>
            <a:r>
              <a:rPr lang="es-CL" sz="1600" dirty="0"/>
              <a:t>de tu libro de Lenguaje.</a:t>
            </a:r>
          </a:p>
          <a:p>
            <a:pPr algn="just"/>
            <a:endParaRPr lang="es-CL" sz="1600" dirty="0" smtClean="0"/>
          </a:p>
          <a:p>
            <a:pPr algn="just"/>
            <a:r>
              <a:rPr lang="es-CL" sz="1600" dirty="0" smtClean="0"/>
              <a:t>A </a:t>
            </a:r>
            <a:r>
              <a:rPr lang="es-CL" sz="1600" dirty="0"/>
              <a:t>medida que vas leyendo, desarrolla las </a:t>
            </a:r>
            <a:r>
              <a:rPr lang="es-CL" sz="1600" b="1" dirty="0"/>
              <a:t>siguientes actividades</a:t>
            </a:r>
            <a:r>
              <a:rPr lang="es-CL" sz="1600" dirty="0"/>
              <a:t> en tu cuaderno. </a:t>
            </a:r>
            <a:r>
              <a:rPr lang="es-CL" sz="1600" dirty="0" smtClean="0"/>
              <a:t>Te sugiero </a:t>
            </a:r>
            <a:r>
              <a:rPr lang="es-CL" sz="1600" b="1" dirty="0">
                <a:solidFill>
                  <a:srgbClr val="FF0000"/>
                </a:solidFill>
              </a:rPr>
              <a:t>enumerar los párrafos </a:t>
            </a:r>
            <a:r>
              <a:rPr lang="es-CL" sz="1600" dirty="0"/>
              <a:t>a medida que avanzas con tu lectura.</a:t>
            </a:r>
          </a:p>
          <a:p>
            <a:pPr algn="just"/>
            <a:r>
              <a:rPr lang="es-CL" sz="1600" b="1" dirty="0"/>
              <a:t>1. Lee hasta el primer </a:t>
            </a:r>
            <a:r>
              <a:rPr lang="es-CL" sz="1600" dirty="0"/>
              <a:t>párrafo y responde: ¿por qué el Hombre andaba en los potreros?</a:t>
            </a:r>
          </a:p>
          <a:p>
            <a:pPr algn="just"/>
            <a:r>
              <a:rPr lang="es-CL" sz="1600" b="1" dirty="0"/>
              <a:t>2. Lee hasta el segundo </a:t>
            </a:r>
            <a:r>
              <a:rPr lang="es-CL" sz="1600" dirty="0"/>
              <a:t>párrafo y responde: ¿qué sucedió al Hombre cuando </a:t>
            </a:r>
            <a:r>
              <a:rPr lang="es-CL" sz="1600" dirty="0" smtClean="0"/>
              <a:t>disparó en </a:t>
            </a:r>
            <a:r>
              <a:rPr lang="es-CL" sz="1600" dirty="0"/>
              <a:t>dirección a la Lloica?</a:t>
            </a:r>
          </a:p>
          <a:p>
            <a:pPr algn="just"/>
            <a:r>
              <a:rPr lang="es-CL" sz="1600" b="1" dirty="0"/>
              <a:t>3. Lee hasta el penúltimo párrafo </a:t>
            </a:r>
            <a:r>
              <a:rPr lang="es-CL" sz="1600" dirty="0"/>
              <a:t>de la página 127 y responde: ¿qué hizo la Lloica </a:t>
            </a:r>
            <a:r>
              <a:rPr lang="es-CL" sz="1600" dirty="0" smtClean="0"/>
              <a:t>una vez </a:t>
            </a:r>
            <a:r>
              <a:rPr lang="es-CL" sz="1600" dirty="0"/>
              <a:t>que se acercó al Hombre?</a:t>
            </a:r>
          </a:p>
          <a:p>
            <a:pPr algn="just"/>
            <a:r>
              <a:rPr lang="es-CL" sz="1600" b="1" dirty="0"/>
              <a:t>4. Lee hasta el cuarto párrafo </a:t>
            </a:r>
            <a:r>
              <a:rPr lang="es-CL" sz="1600" dirty="0"/>
              <a:t>de la página 128 y responde: ¿cómo apoyaron Brisa </a:t>
            </a:r>
            <a:r>
              <a:rPr lang="es-CL" sz="1600" dirty="0" smtClean="0"/>
              <a:t>y Perro </a:t>
            </a:r>
            <a:r>
              <a:rPr lang="es-CL" sz="1600" dirty="0"/>
              <a:t>en la labor de la Lloica?</a:t>
            </a:r>
          </a:p>
          <a:p>
            <a:pPr algn="just"/>
            <a:r>
              <a:rPr lang="es-CL" sz="1600" b="1" dirty="0"/>
              <a:t>5. Lee hasta el final del texto </a:t>
            </a:r>
            <a:r>
              <a:rPr lang="es-CL" sz="1600" dirty="0"/>
              <a:t>y responde: ¿crees que quedarse con el pecho colorado</a:t>
            </a:r>
          </a:p>
          <a:p>
            <a:pPr algn="just"/>
            <a:r>
              <a:rPr lang="es-CL" sz="1600" dirty="0"/>
              <a:t>fue una bendición o un castigo para la Lloica? Justifica con citas del texto.</a:t>
            </a:r>
          </a:p>
          <a:p>
            <a:pPr algn="just"/>
            <a:r>
              <a:rPr lang="es-CL" sz="1600" b="1" dirty="0"/>
              <a:t>6. Dibuja cómo te imaginas el ambiente </a:t>
            </a:r>
            <a:r>
              <a:rPr lang="es-CL" sz="1600" dirty="0"/>
              <a:t>donde se desarrolla el cuento. Considera en tu</a:t>
            </a:r>
          </a:p>
          <a:p>
            <a:pPr algn="just"/>
            <a:r>
              <a:rPr lang="es-CL" sz="1600" dirty="0"/>
              <a:t>ilustración la información que se entrega en el texto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9944"/>
            <a:ext cx="936104" cy="949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19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3568" y="692696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 smtClean="0"/>
          </a:p>
          <a:p>
            <a:endParaRPr lang="es-CL" dirty="0" smtClean="0"/>
          </a:p>
        </p:txBody>
      </p:sp>
      <p:sp>
        <p:nvSpPr>
          <p:cNvPr id="3" name="2 Rectángulo"/>
          <p:cNvSpPr/>
          <p:nvPr/>
        </p:nvSpPr>
        <p:spPr>
          <a:xfrm>
            <a:off x="467544" y="2060848"/>
            <a:ext cx="7920880" cy="3024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98106"/>
            <a:ext cx="175577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67544" y="836712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 smtClean="0"/>
          </a:p>
          <a:p>
            <a:r>
              <a:rPr lang="es-CL" dirty="0" smtClean="0"/>
              <a:t>6</a:t>
            </a:r>
            <a:r>
              <a:rPr lang="es-CL" dirty="0"/>
              <a:t>. Dibuja cómo te imaginas el ambiente donde se desarrolla el cuento. Considera en </a:t>
            </a:r>
            <a:r>
              <a:rPr lang="es-CL" dirty="0" smtClean="0"/>
              <a:t>tu ilustración </a:t>
            </a:r>
            <a:r>
              <a:rPr lang="es-CL" dirty="0"/>
              <a:t>la información que se entrega en el texto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936104" cy="949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687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2041</TotalTime>
  <Words>683</Words>
  <Application>Microsoft Office PowerPoint</Application>
  <PresentationFormat>Presentación en pantalla (4:3)</PresentationFormat>
  <Paragraphs>79</Paragraphs>
  <Slides>14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14</vt:i4>
      </vt:variant>
    </vt:vector>
  </HeadingPairs>
  <TitlesOfParts>
    <vt:vector size="17" baseType="lpstr">
      <vt:lpstr>Tema de Office</vt:lpstr>
      <vt:lpstr>1_Tema de Office</vt:lpstr>
      <vt:lpstr>Forma de onda</vt:lpstr>
      <vt:lpstr>PLANIFICACIÓN  PARA EL AUTOAPRENDIZAJE SEMANA N° 24 CLASE VIRTUAL DÍA:  JUEVES 10 DE SEPTIEMBRE ASIGNATURA: Lenguaje y Comunicación  CURSO: Cuarto año básico</vt:lpstr>
      <vt:lpstr>Presentación de PowerPoint</vt:lpstr>
      <vt:lpstr>Presentación de PowerPoint</vt:lpstr>
      <vt:lpstr>Importante:</vt:lpstr>
      <vt:lpstr>Motivación </vt:lpstr>
      <vt:lpstr>ACTIVACIÓN DE CONOCIMIENTOS PREVIOS  ¿Qué sebes  antes de comenzar?             </vt:lpstr>
      <vt:lpstr>OBJETIVO DE LA CLASE</vt:lpstr>
      <vt:lpstr>Presentación de PowerPoint</vt:lpstr>
      <vt:lpstr>Presentación de PowerPoint</vt:lpstr>
      <vt:lpstr>      7. ¿Por qué tiene el pecho colorado la Lloica?  Compara lo que imaginaste antes de leer, con lo que pasó en el cuento. ● Antes de leer, pensé que la Lloica tenía el pecho colorado porque ● Después de leer, supe que la Lloica tiene el pecho colorado porque </vt:lpstr>
      <vt:lpstr>                Antes de leer             Conozcamos palabras nuevas.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97</cp:revision>
  <dcterms:created xsi:type="dcterms:W3CDTF">2020-07-06T03:06:52Z</dcterms:created>
  <dcterms:modified xsi:type="dcterms:W3CDTF">2020-09-06T12:39:34Z</dcterms:modified>
</cp:coreProperties>
</file>