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</p:sldMasterIdLst>
  <p:notesMasterIdLst>
    <p:notesMasterId r:id="rId21"/>
  </p:notesMasterIdLst>
  <p:sldIdLst>
    <p:sldId id="310" r:id="rId5"/>
    <p:sldId id="256" r:id="rId6"/>
    <p:sldId id="311" r:id="rId7"/>
    <p:sldId id="312" r:id="rId8"/>
    <p:sldId id="258" r:id="rId9"/>
    <p:sldId id="331" r:id="rId10"/>
    <p:sldId id="288" r:id="rId11"/>
    <p:sldId id="315" r:id="rId12"/>
    <p:sldId id="321" r:id="rId13"/>
    <p:sldId id="328" r:id="rId14"/>
    <p:sldId id="329" r:id="rId15"/>
    <p:sldId id="330" r:id="rId16"/>
    <p:sldId id="327" r:id="rId17"/>
    <p:sldId id="275" r:id="rId18"/>
    <p:sldId id="274" r:id="rId19"/>
    <p:sldId id="273" r:id="rId2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6477" autoAdjust="0"/>
  </p:normalViewPr>
  <p:slideViewPr>
    <p:cSldViewPr>
      <p:cViewPr>
        <p:scale>
          <a:sx n="62" d="100"/>
          <a:sy n="62" d="100"/>
        </p:scale>
        <p:origin x="-160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1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6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4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77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60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71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330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420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81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39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37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18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7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22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3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17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3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7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03-09-2020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https://forms.gle/nsBV5J6uBFbDSiM99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microsoft.com/office/2007/relationships/hdphoto" Target="../media/hdphoto1.wdp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LUNES 07 DE SEPTIEMBRE</a:t>
            </a:r>
            <a:br>
              <a:rPr lang="es-CL" sz="2800" dirty="0" smtClean="0"/>
            </a:br>
            <a:r>
              <a:rPr lang="es-CL" sz="2800" dirty="0" smtClean="0"/>
              <a:t>CURSO: 4°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56" y="3946372"/>
            <a:ext cx="20240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25833" r="22811" b="45834"/>
          <a:stretch/>
        </p:blipFill>
        <p:spPr bwMode="auto">
          <a:xfrm>
            <a:off x="432872" y="798239"/>
            <a:ext cx="8027560" cy="23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411760" y="52538"/>
            <a:ext cx="3312368" cy="476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Explicación:</a:t>
            </a:r>
            <a:endParaRPr lang="es-CL" sz="2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6"/>
          <a:stretch/>
        </p:blipFill>
        <p:spPr bwMode="auto">
          <a:xfrm>
            <a:off x="1043608" y="3645023"/>
            <a:ext cx="6984776" cy="245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7" y="5013176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23125" r="23631" b="33958"/>
          <a:stretch/>
        </p:blipFill>
        <p:spPr bwMode="auto">
          <a:xfrm>
            <a:off x="365800" y="1988840"/>
            <a:ext cx="8443702" cy="367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2411760" y="427897"/>
            <a:ext cx="4248472" cy="7841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 smtClean="0"/>
              <a:t>Ahora hazlo tú:</a:t>
            </a:r>
            <a:endParaRPr lang="es-CL" sz="3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1" y="4890030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51" y="112967"/>
            <a:ext cx="1272282" cy="1545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8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38297" r="23045" b="39167"/>
          <a:stretch/>
        </p:blipFill>
        <p:spPr bwMode="auto">
          <a:xfrm>
            <a:off x="395535" y="2338968"/>
            <a:ext cx="8385413" cy="187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712189" y="476672"/>
            <a:ext cx="770485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AHORA DE UNA MANERA MÁS FÁCIL….</a:t>
            </a:r>
            <a:endParaRPr lang="es-CL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" y="4578199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941168"/>
            <a:ext cx="130492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11760" y="836712"/>
            <a:ext cx="3384376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58" y="733264"/>
            <a:ext cx="8229600" cy="1143000"/>
          </a:xfrm>
        </p:spPr>
        <p:txBody>
          <a:bodyPr>
            <a:noAutofit/>
          </a:bodyPr>
          <a:lstStyle/>
          <a:p>
            <a:r>
              <a:rPr lang="es-C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t="29156" r="33704" b="19874"/>
          <a:stretch/>
        </p:blipFill>
        <p:spPr bwMode="auto">
          <a:xfrm>
            <a:off x="1547664" y="2132856"/>
            <a:ext cx="6058215" cy="406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29309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661"/>
            <a:ext cx="20240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2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de nube"/>
          <p:cNvSpPr/>
          <p:nvPr/>
        </p:nvSpPr>
        <p:spPr>
          <a:xfrm>
            <a:off x="0" y="1844824"/>
            <a:ext cx="7020272" cy="2736304"/>
          </a:xfrm>
          <a:prstGeom prst="cloudCallout">
            <a:avLst>
              <a:gd name="adj1" fmla="val 33217"/>
              <a:gd name="adj2" fmla="val 778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las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19 del cuaderno de ejercicios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266" name="Picture 2" descr="ACTIVIDAD 4 - DESARROLLO FÍSICO Y SALUD ABM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26" y="-1035496"/>
            <a:ext cx="7080721" cy="39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9180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" y="4365104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lecha derecha"/>
          <p:cNvSpPr/>
          <p:nvPr/>
        </p:nvSpPr>
        <p:spPr>
          <a:xfrm>
            <a:off x="128923" y="1556792"/>
            <a:ext cx="123728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19</a:t>
            </a:r>
            <a:endParaRPr lang="es-CL" dirty="0"/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2" y="455503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2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2" t="17291" r="37642" b="11365"/>
          <a:stretch/>
        </p:blipFill>
        <p:spPr bwMode="auto">
          <a:xfrm>
            <a:off x="1866900" y="5720"/>
            <a:ext cx="5295900" cy="693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4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24</a:t>
            </a:r>
            <a:br>
              <a:rPr lang="es-CL" sz="2400" b="1" dirty="0" smtClean="0"/>
            </a:br>
            <a:r>
              <a:rPr lang="es-CL" sz="2400" b="1" dirty="0" smtClean="0"/>
              <a:t>Matemática 4°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319945" y="4005063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forms.gle/nsBV5J6uBFbDSiM99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4" y="4869160"/>
            <a:ext cx="20240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9939"/>
              </p:ext>
            </p:extLst>
          </p:nvPr>
        </p:nvGraphicFramePr>
        <p:xfrm>
          <a:off x="467544" y="1556792"/>
          <a:ext cx="8136904" cy="4435192"/>
        </p:xfrm>
        <a:graphic>
          <a:graphicData uri="http://schemas.openxmlformats.org/drawingml/2006/table">
            <a:tbl>
              <a:tblPr firstRow="1" firstCol="1" bandRow="1"/>
              <a:tblGrid>
                <a:gridCol w="2575592"/>
                <a:gridCol w="5561312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MATEMÁTICA/4°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OA 1. Representar y describir números del 0 al 10 000 • contándolos de 10 en 10, de 100 en 100, de 1 000 en 1 000 • leyéndolos y escribiéndolos • representándolos en forma concreta, pictórica y simbólica • comparándolos y ordenándolos en la recta numérica o tabla posicional • identificando el valor posicional de los dígitos hasta la decena de mil • componiendo y descomponiendo números hasta 10 000 en forma aditiva, de acuerdo a su valor posicional.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 smtClean="0"/>
                        <a:t>Ordenan y comparan números en la tabla posicional.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Valor Posicional y descomposición de números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Comparan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ordenan números en tabla de valor posicional.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"/>
            <a:ext cx="1656184" cy="127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0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87520" y="202254"/>
            <a:ext cx="6406161" cy="980728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811867" y="1412776"/>
            <a:ext cx="753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CÁLCULO MENTAL</a:t>
            </a:r>
          </a:p>
          <a:p>
            <a:pPr algn="ctr"/>
            <a:r>
              <a:rPr lang="es-CL" sz="2000" dirty="0" smtClean="0">
                <a:latin typeface="Comic Sans MS" pitchFamily="66" charset="0"/>
              </a:rPr>
              <a:t>Agrupa los números por PAREJAS de manera que </a:t>
            </a:r>
            <a:r>
              <a:rPr lang="es-CL" sz="2000" b="1" dirty="0" smtClean="0">
                <a:solidFill>
                  <a:srgbClr val="FF0000"/>
                </a:solidFill>
                <a:latin typeface="Comic Sans MS" pitchFamily="66" charset="0"/>
              </a:rPr>
              <a:t>SUMEN 20</a:t>
            </a:r>
            <a:endParaRPr lang="es-CL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43" y="1812886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9752" y="19888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53044"/>
              </p:ext>
            </p:extLst>
          </p:nvPr>
        </p:nvGraphicFramePr>
        <p:xfrm>
          <a:off x="1619672" y="2468343"/>
          <a:ext cx="4752529" cy="2400816"/>
        </p:xfrm>
        <a:graphic>
          <a:graphicData uri="http://schemas.openxmlformats.org/drawingml/2006/table">
            <a:tbl>
              <a:tblPr firstRow="1" firstCol="1" bandRow="1"/>
              <a:tblGrid>
                <a:gridCol w="1198008"/>
                <a:gridCol w="1119721"/>
                <a:gridCol w="1217400"/>
                <a:gridCol w="1217400"/>
              </a:tblGrid>
              <a:tr h="8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0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s-C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es-C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467544" y="5445224"/>
            <a:ext cx="7876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PISTA: Si te fijas en cómo están puestos en el cuadro, encontrarás la solución en un abrir y cerrar de ojos (son 6 parejas )</a:t>
            </a:r>
            <a:endParaRPr lang="es-CL" b="1" dirty="0"/>
          </a:p>
        </p:txBody>
      </p:sp>
      <p:pic>
        <p:nvPicPr>
          <p:cNvPr id="13315" name="Picture 3" descr="Ojo GIFs | Ten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84" y="2928682"/>
            <a:ext cx="1307272" cy="10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33737" y="1700808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780928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¿Recuerdas qué una tabla de valor posicional?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¿Para qué nos sirve?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podemos comparar números?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¿Cómo podemos ordenar números?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952951"/>
            <a:ext cx="6984776" cy="57606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88133"/>
            <a:ext cx="1185885" cy="11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" y="4578199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2" y="138183"/>
            <a:ext cx="1005210" cy="122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72648" y="1247053"/>
            <a:ext cx="8712968" cy="19442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65741"/>
            <a:ext cx="8229600" cy="1728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000" dirty="0"/>
              <a:t>Para comparar números puedes usar la tabla posicional. Para ello, ubicas los</a:t>
            </a:r>
          </a:p>
          <a:p>
            <a:pPr marL="0" indent="0" algn="just">
              <a:buNone/>
            </a:pPr>
            <a:r>
              <a:rPr lang="es-CL" sz="2000" dirty="0"/>
              <a:t>dígitos en la posición que corresponda y comparas de izquierda a derecha</a:t>
            </a:r>
          </a:p>
          <a:p>
            <a:pPr marL="0" indent="0" algn="just">
              <a:buNone/>
            </a:pPr>
            <a:r>
              <a:rPr lang="es-CL" sz="2000" dirty="0"/>
              <a:t>aquellos que ocupan la misma posición. Para comparar números puedes </a:t>
            </a:r>
            <a:r>
              <a:rPr lang="es-CL" sz="2000" dirty="0" smtClean="0"/>
              <a:t>utilizar los </a:t>
            </a:r>
            <a:r>
              <a:rPr lang="es-CL" sz="2000" dirty="0"/>
              <a:t>símbolos: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946448" y="296574"/>
            <a:ext cx="640871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b="1" dirty="0" smtClean="0"/>
              <a:t>Comparación </a:t>
            </a:r>
            <a:r>
              <a:rPr lang="es-CL" sz="3200" b="1" dirty="0"/>
              <a:t>de números</a:t>
            </a:r>
            <a:endParaRPr lang="es-C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2" t="44792" r="48697" b="35208"/>
          <a:stretch/>
        </p:blipFill>
        <p:spPr bwMode="auto">
          <a:xfrm>
            <a:off x="2525688" y="3356992"/>
            <a:ext cx="3672408" cy="212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286000" y="5627267"/>
            <a:ext cx="60578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i="1" dirty="0"/>
              <a:t>Considera que si los dígitos son iguales, debes continuar comparando los que ocupan el valor posicional inmediatamente menor.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92" y="3457892"/>
            <a:ext cx="14144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9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11760" y="52538"/>
            <a:ext cx="3312368" cy="4760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b="1" dirty="0" smtClean="0"/>
              <a:t>Ejemplo:</a:t>
            </a:r>
            <a:endParaRPr lang="es-CL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1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" y="4820307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5000" r="22577" b="32083"/>
          <a:stretch/>
        </p:blipFill>
        <p:spPr bwMode="auto">
          <a:xfrm>
            <a:off x="1187624" y="704450"/>
            <a:ext cx="6120680" cy="267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6667" r="23177" b="25625"/>
          <a:stretch/>
        </p:blipFill>
        <p:spPr bwMode="auto">
          <a:xfrm>
            <a:off x="2261429" y="3501008"/>
            <a:ext cx="6479183" cy="318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2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517</Words>
  <Application>Microsoft Office PowerPoint</Application>
  <PresentationFormat>Presentación en pantalla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Tema de Office</vt:lpstr>
      <vt:lpstr>1_Tema de Office</vt:lpstr>
      <vt:lpstr>3_Tema de Office</vt:lpstr>
      <vt:lpstr>5_Tema de Office</vt:lpstr>
      <vt:lpstr>PLANIFICACIÓN  PARA CLASE VIRTUALES SEMANA N° 24 FECHA: LUNES 07 DE SEPTIEMBRE CURSO: 4° A ASIGNATURA: MATEMÁTICA</vt:lpstr>
      <vt:lpstr>Presentación de PowerPoint</vt:lpstr>
      <vt:lpstr>Presentación de PowerPoint</vt:lpstr>
      <vt:lpstr>Presentación de PowerPoint</vt:lpstr>
      <vt:lpstr>Importante:</vt:lpstr>
      <vt:lpstr>Desafío matemático: ¡Juguemos!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</vt:lpstr>
      <vt:lpstr>Presentación de PowerPoint</vt:lpstr>
      <vt:lpstr>Presentación de PowerPoint</vt:lpstr>
      <vt:lpstr>TICKET DE SALIDA Semana 24 Matemática 4°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97</cp:revision>
  <dcterms:created xsi:type="dcterms:W3CDTF">2020-07-06T03:06:52Z</dcterms:created>
  <dcterms:modified xsi:type="dcterms:W3CDTF">2020-09-03T23:32:02Z</dcterms:modified>
</cp:coreProperties>
</file>