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295" r:id="rId4"/>
    <p:sldId id="294" r:id="rId5"/>
    <p:sldId id="305" r:id="rId6"/>
    <p:sldId id="304" r:id="rId7"/>
    <p:sldId id="306" r:id="rId8"/>
    <p:sldId id="301" r:id="rId9"/>
    <p:sldId id="307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iNUaHXsjBA&amp;list=PLWJ4Y7TIdKy6s24PhKZZktDkpNEqDzqJC&amp;index=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Orientación 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7 al 11 de septiembre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ORIENTACIÓN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1.-  </a:t>
            </a:r>
            <a:r>
              <a:rPr lang="es-CL" dirty="0" smtClean="0"/>
              <a:t>¿Qué </a:t>
            </a:r>
            <a:r>
              <a:rPr lang="es-CL" dirty="0" smtClean="0"/>
              <a:t>es un </a:t>
            </a:r>
            <a:r>
              <a:rPr lang="es-CL" smtClean="0"/>
              <a:t>conflicto</a:t>
            </a:r>
            <a:r>
              <a:rPr lang="es-CL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2.- </a:t>
            </a:r>
            <a:r>
              <a:rPr lang="es-CL" dirty="0" smtClean="0"/>
              <a:t>¿De </a:t>
            </a:r>
            <a:r>
              <a:rPr lang="es-CL" dirty="0" smtClean="0"/>
              <a:t>qué manera puedo solucionar un conflicto </a:t>
            </a:r>
            <a:r>
              <a:rPr lang="es-CL" dirty="0" smtClean="0"/>
              <a:t>?</a:t>
            </a:r>
          </a:p>
          <a:p>
            <a:endParaRPr lang="es-CL" dirty="0" smtClean="0"/>
          </a:p>
          <a:p>
            <a:r>
              <a:rPr lang="es-CL" dirty="0" smtClean="0"/>
              <a:t>3.- </a:t>
            </a:r>
            <a:r>
              <a:rPr lang="es-CL" dirty="0" smtClean="0"/>
              <a:t>¿</a:t>
            </a:r>
            <a:r>
              <a:rPr lang="es-CL" dirty="0" smtClean="0"/>
              <a:t>P</a:t>
            </a:r>
            <a:r>
              <a:rPr lang="es-CL" dirty="0" smtClean="0"/>
              <a:t>or qué </a:t>
            </a:r>
            <a:r>
              <a:rPr lang="es-CL" dirty="0" smtClean="0"/>
              <a:t>es importante mantener la buena convivencia con los demás?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de profesora jefe</a:t>
            </a:r>
          </a:p>
          <a:p>
            <a:pPr algn="ctr"/>
            <a:r>
              <a:rPr lang="es-CL" dirty="0" smtClean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59138"/>
              </p:ext>
            </p:extLst>
          </p:nvPr>
        </p:nvGraphicFramePr>
        <p:xfrm>
          <a:off x="467544" y="544457"/>
          <a:ext cx="8136904" cy="5260805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/CUARTO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9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pares en forma guiada y aplicar estrategias diversas de resolución de problemas, como escuchar, describir los sentimientos del otro y buscar un acuerdo que satisfaga a ambas partes.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Proponen distintas alternativas de solución pacífica para determinados conflictos.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Actitudes que favorezcan la convivencia escolar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conflictos entre pares y aplican estrategias para resolverlos.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3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 smtClean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REFLEXIÓN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3000" dirty="0" smtClean="0"/>
              <a:t>Observa el siguiente video</a:t>
            </a:r>
          </a:p>
          <a:p>
            <a:pPr marL="0" indent="0" algn="ctr">
              <a:buNone/>
            </a:pPr>
            <a:endParaRPr lang="es-CL" sz="3000" dirty="0" smtClean="0"/>
          </a:p>
          <a:p>
            <a:pPr marL="0" indent="0">
              <a:buNone/>
            </a:pPr>
            <a:r>
              <a:rPr lang="es-CL" sz="3000" b="1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s-CL" sz="3000" b="1" dirty="0" smtClean="0">
                <a:solidFill>
                  <a:schemeClr val="tx2"/>
                </a:solidFill>
                <a:hlinkClick r:id="rId2"/>
              </a:rPr>
              <a:t>www.youtube.com/watch?v=TiNUaHXsjBA&amp;list=PLWJ4Y7TIdKy6s24PhKZZktDkpNEqDzqJC&amp;index=6</a:t>
            </a:r>
            <a:endParaRPr lang="es-CL" sz="3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CL" sz="30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352928" cy="3888432"/>
          </a:xfrm>
        </p:spPr>
        <p:txBody>
          <a:bodyPr>
            <a:normAutofit/>
          </a:bodyPr>
          <a:lstStyle/>
          <a:p>
            <a:pPr algn="just"/>
            <a:endParaRPr lang="es-CL" sz="3000" b="1" dirty="0" smtClean="0"/>
          </a:p>
          <a:p>
            <a:r>
              <a:rPr lang="es-CL" sz="5400" b="1" dirty="0" smtClean="0">
                <a:solidFill>
                  <a:schemeClr val="tx2"/>
                </a:solidFill>
              </a:rPr>
              <a:t>¿Qué es un conflicto?</a:t>
            </a:r>
          </a:p>
          <a:p>
            <a:pPr algn="just"/>
            <a:endParaRPr lang="es-CL" sz="3000" b="1" dirty="0" smtClean="0"/>
          </a:p>
          <a:p>
            <a:pPr algn="just"/>
            <a:r>
              <a:rPr lang="es-CL" sz="3000" b="1" dirty="0" smtClean="0"/>
              <a:t> </a:t>
            </a:r>
          </a:p>
          <a:p>
            <a:pPr algn="just"/>
            <a:endParaRPr lang="es-CL" sz="4000" b="1" dirty="0" smtClean="0"/>
          </a:p>
          <a:p>
            <a:endParaRPr lang="es-CL" sz="4000" b="1" dirty="0" smtClean="0"/>
          </a:p>
          <a:p>
            <a:endParaRPr lang="es-CL" b="1" dirty="0" smtClean="0"/>
          </a:p>
          <a:p>
            <a:endParaRPr lang="es-C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conflicto es…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4000" dirty="0"/>
              <a:t>El conflicto es una situación en la cual dos o más personas con intereses diferentes entran en </a:t>
            </a:r>
            <a:r>
              <a:rPr lang="es-CL" sz="4000" dirty="0" smtClean="0"/>
              <a:t> </a:t>
            </a:r>
            <a:r>
              <a:rPr lang="es-CL" sz="4000" dirty="0"/>
              <a:t>oposición o </a:t>
            </a:r>
            <a:r>
              <a:rPr lang="es-CL" sz="4000" dirty="0" smtClean="0"/>
              <a:t>desacuerdo.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26425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 smtClean="0"/>
              <a:t>¿Cómo </a:t>
            </a:r>
            <a:r>
              <a:rPr lang="es-MX" dirty="0" smtClean="0"/>
              <a:t>solucionar un conflicto?</a:t>
            </a:r>
            <a:endParaRPr lang="es-MX" dirty="0"/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323528" y="1297510"/>
            <a:ext cx="8352928" cy="5227834"/>
          </a:xfrm>
        </p:spPr>
        <p:txBody>
          <a:bodyPr>
            <a:normAutofit fontScale="92500"/>
          </a:bodyPr>
          <a:lstStyle/>
          <a:p>
            <a:pPr algn="l"/>
            <a:r>
              <a:rPr lang="es-CL" sz="2400" b="1" dirty="0" smtClean="0">
                <a:solidFill>
                  <a:schemeClr val="tx2"/>
                </a:solidFill>
              </a:rPr>
              <a:t>La cooperación: </a:t>
            </a:r>
            <a:r>
              <a:rPr lang="es-CL" sz="2400" b="1" dirty="0">
                <a:solidFill>
                  <a:schemeClr val="tx2"/>
                </a:solidFill>
              </a:rPr>
              <a:t>Los niños aprenden a trabajar juntos y a confiar, ayudar y </a:t>
            </a:r>
            <a:r>
              <a:rPr lang="es-CL" sz="2400" b="1" dirty="0" smtClean="0">
                <a:solidFill>
                  <a:schemeClr val="tx2"/>
                </a:solidFill>
              </a:rPr>
              <a:t>a compartir </a:t>
            </a:r>
            <a:r>
              <a:rPr lang="es-CL" sz="2400" b="1" dirty="0">
                <a:solidFill>
                  <a:schemeClr val="tx2"/>
                </a:solidFill>
              </a:rPr>
              <a:t>entre sí.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2. La </a:t>
            </a:r>
            <a:r>
              <a:rPr lang="es-CL" sz="2400" b="1" dirty="0" smtClean="0">
                <a:solidFill>
                  <a:schemeClr val="tx2"/>
                </a:solidFill>
              </a:rPr>
              <a:t>Comunicación: </a:t>
            </a:r>
            <a:r>
              <a:rPr lang="es-CL" sz="2400" b="1" dirty="0">
                <a:solidFill>
                  <a:schemeClr val="tx2"/>
                </a:solidFill>
              </a:rPr>
              <a:t>Los niños aprenden a observar cuidadosamente, a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comunicarse con precisión y a escuchar de manera sensible.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3. La </a:t>
            </a:r>
            <a:r>
              <a:rPr lang="es-CL" sz="2400" b="1" dirty="0" smtClean="0">
                <a:solidFill>
                  <a:schemeClr val="tx2"/>
                </a:solidFill>
              </a:rPr>
              <a:t>Tolerancia: </a:t>
            </a:r>
            <a:r>
              <a:rPr lang="es-CL" sz="2400" b="1" dirty="0">
                <a:solidFill>
                  <a:schemeClr val="tx2"/>
                </a:solidFill>
              </a:rPr>
              <a:t>Los niños aprenden a respetar y a apreciar las diferencias de </a:t>
            </a:r>
            <a:r>
              <a:rPr lang="es-CL" sz="2400" b="1" dirty="0" smtClean="0">
                <a:solidFill>
                  <a:schemeClr val="tx2"/>
                </a:solidFill>
              </a:rPr>
              <a:t>las personas </a:t>
            </a:r>
            <a:r>
              <a:rPr lang="es-CL" sz="2400" b="1" dirty="0">
                <a:solidFill>
                  <a:schemeClr val="tx2"/>
                </a:solidFill>
              </a:rPr>
              <a:t>y a entender los prejuicios y cómo funcionan.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4. La expresión emocional </a:t>
            </a:r>
            <a:r>
              <a:rPr lang="es-CL" sz="2400" b="1" dirty="0" smtClean="0">
                <a:solidFill>
                  <a:schemeClr val="tx2"/>
                </a:solidFill>
              </a:rPr>
              <a:t>positiva: </a:t>
            </a:r>
            <a:r>
              <a:rPr lang="es-CL" sz="2400" b="1" dirty="0">
                <a:solidFill>
                  <a:schemeClr val="tx2"/>
                </a:solidFill>
              </a:rPr>
              <a:t>Los niños aprenden a expresar sus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sentimientos, particularmente el enojo y la frustración, de maneras que no </a:t>
            </a:r>
            <a:r>
              <a:rPr lang="es-CL" sz="2400" b="1" dirty="0" smtClean="0">
                <a:solidFill>
                  <a:schemeClr val="tx2"/>
                </a:solidFill>
              </a:rPr>
              <a:t>son agresivas </a:t>
            </a:r>
            <a:r>
              <a:rPr lang="es-CL" sz="2400" b="1" dirty="0">
                <a:solidFill>
                  <a:schemeClr val="tx2"/>
                </a:solidFill>
              </a:rPr>
              <a:t>o destructivas y aprenden autocontrol.</a:t>
            </a:r>
          </a:p>
          <a:p>
            <a:pPr algn="l"/>
            <a:r>
              <a:rPr lang="es-CL" sz="2400" b="1" dirty="0">
                <a:solidFill>
                  <a:schemeClr val="tx2"/>
                </a:solidFill>
              </a:rPr>
              <a:t>5. La resolución de </a:t>
            </a:r>
            <a:r>
              <a:rPr lang="es-CL" sz="2400" b="1" dirty="0" smtClean="0">
                <a:solidFill>
                  <a:schemeClr val="tx2"/>
                </a:solidFill>
              </a:rPr>
              <a:t>conflictos: </a:t>
            </a:r>
            <a:r>
              <a:rPr lang="es-CL" sz="2400" b="1" dirty="0">
                <a:solidFill>
                  <a:schemeClr val="tx2"/>
                </a:solidFill>
              </a:rPr>
              <a:t>Los niños aprenden habilidades para </a:t>
            </a:r>
            <a:r>
              <a:rPr lang="es-CL" sz="2400" b="1" dirty="0" smtClean="0">
                <a:solidFill>
                  <a:schemeClr val="tx2"/>
                </a:solidFill>
              </a:rPr>
              <a:t>responder creativamente </a:t>
            </a:r>
            <a:r>
              <a:rPr lang="es-CL" sz="2400" b="1" dirty="0">
                <a:solidFill>
                  <a:schemeClr val="tx2"/>
                </a:solidFill>
              </a:rPr>
              <a:t>ante los conflictos en el contexto de una comunidad que </a:t>
            </a:r>
            <a:r>
              <a:rPr lang="es-CL" sz="2400" b="1" dirty="0" smtClean="0">
                <a:solidFill>
                  <a:schemeClr val="tx2"/>
                </a:solidFill>
              </a:rPr>
              <a:t>brinda apoyo </a:t>
            </a:r>
            <a:r>
              <a:rPr lang="es-CL" sz="2400" b="1" dirty="0">
                <a:solidFill>
                  <a:schemeClr val="tx2"/>
                </a:solidFill>
              </a:rPr>
              <a:t>y afecto. </a:t>
            </a:r>
            <a:endParaRPr lang="es-CL" sz="2400" b="1" dirty="0" smtClean="0">
              <a:solidFill>
                <a:schemeClr val="tx2"/>
              </a:solidFill>
            </a:endParaRPr>
          </a:p>
          <a:p>
            <a:pPr algn="l"/>
            <a:endParaRPr lang="es-CL" sz="24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Desarrollo de la clase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1.- Observa las siguientes imágenes y comenta las ventajas y desventajas de esas acciones.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23945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24765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563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13588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5811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399</Words>
  <Application>Microsoft Office PowerPoint</Application>
  <PresentationFormat>Presentación en pantalla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PLANIFICACIÓN  CLASES VIRTUALES Orientación  SEMANA N°24 FECHA : 7 al 11 de septiembre</vt:lpstr>
      <vt:lpstr>Presentación de PowerPoint</vt:lpstr>
      <vt:lpstr>Presentación de PowerPoint</vt:lpstr>
      <vt:lpstr>Presentación de PowerPoint</vt:lpstr>
      <vt:lpstr>REFLEXIÓN</vt:lpstr>
      <vt:lpstr>Inicio Activación Conocimientos Previos</vt:lpstr>
      <vt:lpstr>Un conflicto es…</vt:lpstr>
      <vt:lpstr>¿Cómo solucionar un conflicto?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85</cp:revision>
  <dcterms:created xsi:type="dcterms:W3CDTF">2020-07-06T03:06:52Z</dcterms:created>
  <dcterms:modified xsi:type="dcterms:W3CDTF">2020-09-05T17:53:39Z</dcterms:modified>
</cp:coreProperties>
</file>