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98" r:id="rId3"/>
    <p:sldId id="256" r:id="rId4"/>
    <p:sldId id="295" r:id="rId5"/>
    <p:sldId id="294" r:id="rId6"/>
    <p:sldId id="258" r:id="rId7"/>
    <p:sldId id="304" r:id="rId8"/>
    <p:sldId id="300" r:id="rId9"/>
    <p:sldId id="305" r:id="rId10"/>
    <p:sldId id="301" r:id="rId11"/>
    <p:sldId id="306" r:id="rId12"/>
    <p:sldId id="307" r:id="rId13"/>
    <p:sldId id="308" r:id="rId14"/>
    <p:sldId id="297" r:id="rId1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6477" autoAdjust="0"/>
  </p:normalViewPr>
  <p:slideViewPr>
    <p:cSldViewPr>
      <p:cViewPr>
        <p:scale>
          <a:sx n="81" d="100"/>
          <a:sy n="81" d="100"/>
        </p:scale>
        <p:origin x="-1062" y="21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20-09-2020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20-09-2020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20-09-2020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youtube.com/watch?v=w4TSKCtxdeE"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francisco.vargas@colegio-jeanpiaget.c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7.png"/><Relationship Id="rId2" Type="http://schemas.openxmlformats.org/officeDocument/2006/relationships/image" Target="../media/image9.gif"/><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0wuh7NPeB6Q"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gif"/><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l6R4Ui9blc"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youtube.com/watch?v=xTmExcT6O1c"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4115" y="2280553"/>
            <a:ext cx="7772400" cy="1780108"/>
          </a:xfrm>
        </p:spPr>
        <p:txBody>
          <a:bodyPr>
            <a:noAutofit/>
          </a:bodyPr>
          <a:lstStyle/>
          <a:p>
            <a:r>
              <a:rPr lang="es-CL" sz="2800" b="1" dirty="0"/>
              <a:t>PLANIFICACIÓN  MÚSICA </a:t>
            </a:r>
            <a:br>
              <a:rPr lang="es-CL" sz="2800" b="1" dirty="0"/>
            </a:br>
            <a:r>
              <a:rPr lang="es-CL" sz="2800" b="1" dirty="0"/>
              <a:t>CLASES VIRTUALES</a:t>
            </a:r>
            <a:r>
              <a:rPr lang="es-CL" sz="2800" dirty="0"/>
              <a:t/>
            </a:r>
            <a:br>
              <a:rPr lang="es-CL" sz="2800" dirty="0"/>
            </a:br>
            <a:r>
              <a:rPr lang="es-CL" sz="2800" dirty="0"/>
              <a:t>SEMANA N°26</a:t>
            </a:r>
            <a:br>
              <a:rPr lang="es-CL" sz="2800" dirty="0"/>
            </a:br>
            <a:r>
              <a:rPr lang="es-CL" sz="2800" dirty="0"/>
              <a:t>FECHA : 21 al 25 de septiembre </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1259632" y="5373216"/>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0" y="227892"/>
            <a:ext cx="1052452" cy="122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47800"/>
            <a:ext cx="4213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545" y="-1415405"/>
            <a:ext cx="42132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545" y="-243408"/>
            <a:ext cx="2286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859216" cy="525262"/>
          </a:xfrm>
        </p:spPr>
        <p:txBody>
          <a:bodyPr>
            <a:normAutofit fontScale="90000"/>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20" y="44792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7550"/>
            <a:ext cx="9271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 xmlns:a16="http://schemas.microsoft.com/office/drawing/2014/main" id="{C4CDB119-0FEF-43F0-BB12-E5E4C9EE9143}"/>
              </a:ext>
            </a:extLst>
          </p:cNvPr>
          <p:cNvSpPr/>
          <p:nvPr/>
        </p:nvSpPr>
        <p:spPr>
          <a:xfrm>
            <a:off x="1043608" y="1577025"/>
            <a:ext cx="6264696" cy="1754326"/>
          </a:xfrm>
          <a:prstGeom prst="rect">
            <a:avLst/>
          </a:prstGeom>
        </p:spPr>
        <p:txBody>
          <a:bodyPr wrap="square">
            <a:spAutoFit/>
          </a:bodyPr>
          <a:lstStyle/>
          <a:p>
            <a:pPr algn="just"/>
            <a:r>
              <a:rPr lang="es-MX" b="1" dirty="0"/>
              <a:t>3.- Música popular</a:t>
            </a:r>
            <a:r>
              <a:rPr lang="es-MX" dirty="0"/>
              <a:t>: </a:t>
            </a:r>
          </a:p>
          <a:p>
            <a:pPr algn="just"/>
            <a:r>
              <a:rPr lang="es-MX" dirty="0"/>
              <a:t>Es toda aquella música que no entra en la categoría docta o folclórica. Es la música más escuchada, la que aparece generalmente en la radio, en comerciales de televisión, etc.</a:t>
            </a:r>
          </a:p>
          <a:p>
            <a:pPr algn="just"/>
            <a:r>
              <a:rPr lang="es-MX" dirty="0"/>
              <a:t>Aquí puedes encontrar géneros como el rock, la cumbia, el reggae, las canciones románticas, muchísimos tipos musicales.</a:t>
            </a:r>
          </a:p>
        </p:txBody>
      </p:sp>
      <p:sp>
        <p:nvSpPr>
          <p:cNvPr id="5" name="Rectángulo 4">
            <a:extLst>
              <a:ext uri="{FF2B5EF4-FFF2-40B4-BE49-F238E27FC236}">
                <a16:creationId xmlns="" xmlns:a16="http://schemas.microsoft.com/office/drawing/2014/main" id="{0EAD0202-2E9F-48F2-ACDE-386702E2B2EF}"/>
              </a:ext>
            </a:extLst>
          </p:cNvPr>
          <p:cNvSpPr/>
          <p:nvPr/>
        </p:nvSpPr>
        <p:spPr>
          <a:xfrm>
            <a:off x="1043608" y="3551839"/>
            <a:ext cx="6768752" cy="923330"/>
          </a:xfrm>
          <a:prstGeom prst="rect">
            <a:avLst/>
          </a:prstGeom>
        </p:spPr>
        <p:txBody>
          <a:bodyPr wrap="square">
            <a:spAutoFit/>
          </a:bodyPr>
          <a:lstStyle/>
          <a:p>
            <a:r>
              <a:rPr lang="es-MX" dirty="0"/>
              <a:t> La pollera colora’ (Pedro Salcedo y su orquesta – Cumbia)</a:t>
            </a:r>
          </a:p>
          <a:p>
            <a:r>
              <a:rPr lang="es-MX" dirty="0">
                <a:hlinkClick r:id="rId5"/>
              </a:rPr>
              <a:t>https://www.youtube.com/watch?v=w4TSKCtxdeE</a:t>
            </a:r>
            <a:endParaRPr lang="es-MX" dirty="0"/>
          </a:p>
          <a:p>
            <a:endParaRPr lang="es-MX" dirty="0"/>
          </a:p>
        </p:txBody>
      </p:sp>
      <p:pic>
        <p:nvPicPr>
          <p:cNvPr id="6" name="Imagen 5">
            <a:extLst>
              <a:ext uri="{FF2B5EF4-FFF2-40B4-BE49-F238E27FC236}">
                <a16:creationId xmlns="" xmlns:a16="http://schemas.microsoft.com/office/drawing/2014/main" id="{D4E75139-EA14-4F13-97DF-23691D573AAB}"/>
              </a:ext>
            </a:extLst>
          </p:cNvPr>
          <p:cNvPicPr>
            <a:picLocks noChangeAspect="1"/>
          </p:cNvPicPr>
          <p:nvPr/>
        </p:nvPicPr>
        <p:blipFill rotWithShape="1">
          <a:blip r:embed="rId6"/>
          <a:srcRect l="41221" t="22421" r="14695" b="32897"/>
          <a:stretch/>
        </p:blipFill>
        <p:spPr>
          <a:xfrm>
            <a:off x="4457390" y="4342279"/>
            <a:ext cx="3888432" cy="2210600"/>
          </a:xfrm>
          <a:prstGeom prst="rect">
            <a:avLst/>
          </a:prstGeom>
        </p:spPr>
      </p:pic>
    </p:spTree>
    <p:extLst>
      <p:ext uri="{BB962C8B-B14F-4D97-AF65-F5344CB8AC3E}">
        <p14:creationId xmlns:p14="http://schemas.microsoft.com/office/powerpoint/2010/main" val="419513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859216" cy="525262"/>
          </a:xfrm>
        </p:spPr>
        <p:txBody>
          <a:bodyPr>
            <a:normAutofit fontScale="90000"/>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20" y="44792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7550"/>
            <a:ext cx="9271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 xmlns:a16="http://schemas.microsoft.com/office/drawing/2014/main" id="{7BC5B1DA-BCBB-4F09-ADCF-2656158AA4D0}"/>
              </a:ext>
            </a:extLst>
          </p:cNvPr>
          <p:cNvSpPr/>
          <p:nvPr/>
        </p:nvSpPr>
        <p:spPr>
          <a:xfrm>
            <a:off x="1024695" y="1844824"/>
            <a:ext cx="7056784" cy="3970318"/>
          </a:xfrm>
          <a:prstGeom prst="rect">
            <a:avLst/>
          </a:prstGeom>
        </p:spPr>
        <p:txBody>
          <a:bodyPr wrap="square">
            <a:spAutoFit/>
          </a:bodyPr>
          <a:lstStyle/>
          <a:p>
            <a:r>
              <a:rPr lang="es-MX" dirty="0"/>
              <a:t>Como puedes ver, los 3 grandes estilos de la música nos permiten clasificar y reconocer que tipo de música es la que escuchamos.</a:t>
            </a:r>
          </a:p>
          <a:p>
            <a:endParaRPr lang="es-MX" dirty="0"/>
          </a:p>
          <a:p>
            <a:r>
              <a:rPr lang="es-MX" dirty="0"/>
              <a:t>A continuación, desarrolla la siguiente actividad:</a:t>
            </a:r>
          </a:p>
          <a:p>
            <a:endParaRPr lang="es-MX" dirty="0"/>
          </a:p>
          <a:p>
            <a:r>
              <a:rPr lang="es-MX" dirty="0"/>
              <a:t>I.- Busca en internet, a través de Google o YouTube, 1 ejemplo de cada estilo musical que acabas de conocer. Tomando en cuenta los ejemplos y descripciones que acabas de leer, elige según tu propio gusto personal los ejemplos que más te agraden. </a:t>
            </a:r>
          </a:p>
          <a:p>
            <a:endParaRPr lang="es-MX" dirty="0"/>
          </a:p>
          <a:p>
            <a:r>
              <a:rPr lang="es-MX" dirty="0"/>
              <a:t>“Recuerda que la idea de esta actividad es, principalmente, que escuches mucha música y que seas capaz de reconocer e identificar ejemplos por ti mismo”.</a:t>
            </a:r>
          </a:p>
          <a:p>
            <a:endParaRPr lang="es-MX" dirty="0"/>
          </a:p>
        </p:txBody>
      </p:sp>
    </p:spTree>
    <p:extLst>
      <p:ext uri="{BB962C8B-B14F-4D97-AF65-F5344CB8AC3E}">
        <p14:creationId xmlns:p14="http://schemas.microsoft.com/office/powerpoint/2010/main" val="71865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859216" cy="525262"/>
          </a:xfrm>
        </p:spPr>
        <p:txBody>
          <a:bodyPr>
            <a:normAutofit fontScale="90000"/>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20" y="44792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7550"/>
            <a:ext cx="9271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 xmlns:a16="http://schemas.microsoft.com/office/drawing/2014/main" id="{3EA5B514-1144-45C9-A994-5EC3178385FF}"/>
              </a:ext>
            </a:extLst>
          </p:cNvPr>
          <p:cNvSpPr/>
          <p:nvPr/>
        </p:nvSpPr>
        <p:spPr>
          <a:xfrm>
            <a:off x="899592" y="1859339"/>
            <a:ext cx="7128792" cy="2862322"/>
          </a:xfrm>
          <a:prstGeom prst="rect">
            <a:avLst/>
          </a:prstGeom>
        </p:spPr>
        <p:txBody>
          <a:bodyPr wrap="square">
            <a:spAutoFit/>
          </a:bodyPr>
          <a:lstStyle/>
          <a:p>
            <a:r>
              <a:rPr lang="es-MX" dirty="0"/>
              <a:t>II.- Anota en tu cuaderno, los títulos de las canciones que hayas elegido</a:t>
            </a:r>
          </a:p>
          <a:p>
            <a:endParaRPr lang="es-MX" dirty="0"/>
          </a:p>
          <a:p>
            <a:r>
              <a:rPr lang="es-MX" dirty="0"/>
              <a:t>Música </a:t>
            </a:r>
            <a:r>
              <a:rPr lang="es-MX" dirty="0" smtClean="0"/>
              <a:t>docta: </a:t>
            </a:r>
            <a:r>
              <a:rPr lang="es-MX" dirty="0"/>
              <a:t>_______________________________________________________</a:t>
            </a:r>
          </a:p>
          <a:p>
            <a:endParaRPr lang="es-MX" dirty="0"/>
          </a:p>
          <a:p>
            <a:r>
              <a:rPr lang="es-MX" dirty="0"/>
              <a:t>Música Folclórica	: _______________________________________________________</a:t>
            </a:r>
          </a:p>
          <a:p>
            <a:endParaRPr lang="es-MX" dirty="0"/>
          </a:p>
          <a:p>
            <a:r>
              <a:rPr lang="es-MX" dirty="0"/>
              <a:t>Música Popular	: _______________________________________________________</a:t>
            </a:r>
          </a:p>
        </p:txBody>
      </p:sp>
    </p:spTree>
    <p:extLst>
      <p:ext uri="{BB962C8B-B14F-4D97-AF65-F5344CB8AC3E}">
        <p14:creationId xmlns:p14="http://schemas.microsoft.com/office/powerpoint/2010/main" val="246217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339752" y="46452"/>
            <a:ext cx="4248472" cy="8909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MÚSICA</a:t>
            </a:r>
          </a:p>
          <a:p>
            <a:pPr algn="ctr"/>
            <a:r>
              <a:rPr lang="es-CL" sz="2000" b="1" dirty="0"/>
              <a:t>SEMANA 26</a:t>
            </a:r>
          </a:p>
        </p:txBody>
      </p:sp>
      <p:sp>
        <p:nvSpPr>
          <p:cNvPr id="3" name="2 Rectángulo redondeado"/>
          <p:cNvSpPr/>
          <p:nvPr/>
        </p:nvSpPr>
        <p:spPr>
          <a:xfrm>
            <a:off x="838347" y="963467"/>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5" name="4 Rectángulo redondeado"/>
          <p:cNvSpPr/>
          <p:nvPr/>
        </p:nvSpPr>
        <p:spPr>
          <a:xfrm>
            <a:off x="5292080" y="5373216"/>
            <a:ext cx="3851920" cy="1438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tu profesor </a:t>
            </a:r>
            <a:r>
              <a:rPr lang="es-CL" dirty="0">
                <a:hlinkClick r:id="rId2"/>
              </a:rPr>
              <a:t>francisco.vargas@colegio-jeanpiaget.cl</a:t>
            </a:r>
            <a:r>
              <a:rPr lang="es-CL" dirty="0"/>
              <a:t>  o al celular +56932736590</a:t>
            </a: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2" y="127084"/>
            <a:ext cx="1131022" cy="95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 xmlns:a16="http://schemas.microsoft.com/office/drawing/2014/main" id="{29D8AC33-7853-4C1D-893F-10FD75F5A9E5}"/>
              </a:ext>
            </a:extLst>
          </p:cNvPr>
          <p:cNvSpPr/>
          <p:nvPr/>
        </p:nvSpPr>
        <p:spPr>
          <a:xfrm>
            <a:off x="611560" y="1549305"/>
            <a:ext cx="8064896" cy="646331"/>
          </a:xfrm>
          <a:prstGeom prst="rect">
            <a:avLst/>
          </a:prstGeom>
        </p:spPr>
        <p:txBody>
          <a:bodyPr wrap="square">
            <a:spAutoFit/>
          </a:bodyPr>
          <a:lstStyle/>
          <a:p>
            <a:pPr algn="ctr"/>
            <a:r>
              <a:rPr lang="es-MX" dirty="0"/>
              <a:t>Describe por qué elegiste los ejemplos que acabas de anotar. Puedes anotar las emociones o sentimientos que te provocó cada una de ellas. </a:t>
            </a:r>
          </a:p>
        </p:txBody>
      </p:sp>
      <p:sp>
        <p:nvSpPr>
          <p:cNvPr id="11" name="Rectángulo 10">
            <a:extLst>
              <a:ext uri="{FF2B5EF4-FFF2-40B4-BE49-F238E27FC236}">
                <a16:creationId xmlns="" xmlns:a16="http://schemas.microsoft.com/office/drawing/2014/main" id="{86A26D48-E0B5-4DA3-A352-92C0754E7843}"/>
              </a:ext>
            </a:extLst>
          </p:cNvPr>
          <p:cNvSpPr/>
          <p:nvPr/>
        </p:nvSpPr>
        <p:spPr>
          <a:xfrm>
            <a:off x="170419" y="5601105"/>
            <a:ext cx="4572000" cy="923330"/>
          </a:xfrm>
          <a:prstGeom prst="rect">
            <a:avLst/>
          </a:prstGeom>
        </p:spPr>
        <p:txBody>
          <a:bodyPr>
            <a:spAutoFit/>
          </a:bodyPr>
          <a:lstStyle/>
          <a:p>
            <a:pPr algn="ctr"/>
            <a:r>
              <a:rPr lang="es-MX" b="1" dirty="0"/>
              <a:t>“Recuerda que toda la música que escuchamos, tiene la capacidad de provocarnos sensaciones y sentimientos”.</a:t>
            </a:r>
          </a:p>
        </p:txBody>
      </p:sp>
      <p:sp>
        <p:nvSpPr>
          <p:cNvPr id="7" name="6 Rectángulo"/>
          <p:cNvSpPr/>
          <p:nvPr/>
        </p:nvSpPr>
        <p:spPr>
          <a:xfrm>
            <a:off x="694331" y="2195636"/>
            <a:ext cx="7982125" cy="2862322"/>
          </a:xfrm>
          <a:prstGeom prst="rect">
            <a:avLst/>
          </a:prstGeom>
        </p:spPr>
        <p:txBody>
          <a:bodyPr wrap="square">
            <a:spAutoFit/>
          </a:bodyPr>
          <a:lstStyle/>
          <a:p>
            <a:r>
              <a:rPr lang="es-CL" dirty="0"/>
              <a:t>Música docta: </a:t>
            </a:r>
            <a:r>
              <a:rPr lang="es-CL" dirty="0" smtClean="0"/>
              <a:t>_______________________________________________________</a:t>
            </a:r>
          </a:p>
          <a:p>
            <a:r>
              <a:rPr lang="es-CL" dirty="0" smtClean="0"/>
              <a:t>___________________________________________________________________</a:t>
            </a:r>
            <a:endParaRPr lang="es-CL" dirty="0"/>
          </a:p>
          <a:p>
            <a:endParaRPr lang="es-CL" dirty="0"/>
          </a:p>
          <a:p>
            <a:r>
              <a:rPr lang="es-CL" dirty="0"/>
              <a:t>Música Folclórica	: </a:t>
            </a:r>
            <a:r>
              <a:rPr lang="es-CL" dirty="0" smtClean="0"/>
              <a:t>___________________________________________________________________</a:t>
            </a:r>
          </a:p>
          <a:p>
            <a:r>
              <a:rPr lang="es-CL" dirty="0" smtClean="0"/>
              <a:t>___________________________________________________________________</a:t>
            </a:r>
            <a:endParaRPr lang="es-CL" dirty="0"/>
          </a:p>
          <a:p>
            <a:endParaRPr lang="es-CL" dirty="0"/>
          </a:p>
          <a:p>
            <a:r>
              <a:rPr lang="es-CL" dirty="0"/>
              <a:t>Música Popular	: </a:t>
            </a:r>
            <a:r>
              <a:rPr lang="es-CL" dirty="0" smtClean="0"/>
              <a:t>___________________________________________________________________</a:t>
            </a:r>
          </a:p>
          <a:p>
            <a:r>
              <a:rPr lang="es-CL" dirty="0" smtClean="0"/>
              <a:t>___________________________________________________________________</a:t>
            </a:r>
            <a:endParaRPr lang="es-CL" dirty="0"/>
          </a:p>
        </p:txBody>
      </p:sp>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90687356"/>
              </p:ext>
            </p:extLst>
          </p:nvPr>
        </p:nvGraphicFramePr>
        <p:xfrm>
          <a:off x="503548" y="1484784"/>
          <a:ext cx="8136904" cy="4292525"/>
        </p:xfrm>
        <a:graphic>
          <a:graphicData uri="http://schemas.openxmlformats.org/drawingml/2006/table">
            <a:tbl>
              <a:tblPr firstRow="1" firstCol="1" bandRow="1"/>
              <a:tblGrid>
                <a:gridCol w="2575592">
                  <a:extLst>
                    <a:ext uri="{9D8B030D-6E8A-4147-A177-3AD203B41FA5}">
                      <a16:colId xmlns="" xmlns:a16="http://schemas.microsoft.com/office/drawing/2014/main" val="20000"/>
                    </a:ext>
                  </a:extLst>
                </a:gridCol>
                <a:gridCol w="5561312">
                  <a:extLst>
                    <a:ext uri="{9D8B030D-6E8A-4147-A177-3AD203B41FA5}">
                      <a16:colId xmlns="" xmlns:a16="http://schemas.microsoft.com/office/drawing/2014/main" val="20001"/>
                    </a:ext>
                  </a:extLst>
                </a:gridCol>
              </a:tblGrid>
              <a:tr h="288244">
                <a:tc>
                  <a:txBody>
                    <a:bodyPr/>
                    <a:lstStyle/>
                    <a:p>
                      <a:pPr algn="just">
                        <a:spcAft>
                          <a:spcPts val="0"/>
                        </a:spcAft>
                      </a:pPr>
                      <a:r>
                        <a:rPr lang="es-ES_tradnl" sz="900" b="1" dirty="0">
                          <a:effectLst/>
                          <a:latin typeface="Century Gothic" panose="020B0502020202020204" pitchFamily="34" charset="0"/>
                          <a:ea typeface="Calibri"/>
                          <a:cs typeface="Times New Roman"/>
                        </a:rPr>
                        <a:t>ASIGNATURA /CURSO</a:t>
                      </a:r>
                      <a:endParaRPr lang="es-CL" sz="900" dirty="0">
                        <a:effectLst/>
                        <a:latin typeface="Century Gothic" panose="020B0502020202020204" pitchFamily="34" charset="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100" dirty="0">
                          <a:effectLst/>
                          <a:latin typeface="+mn-lt"/>
                          <a:ea typeface="Calibri"/>
                          <a:cs typeface="Times New Roman"/>
                        </a:rPr>
                        <a:t>Música</a:t>
                      </a:r>
                      <a:r>
                        <a:rPr lang="es-CL" sz="1100" baseline="0" dirty="0">
                          <a:effectLst/>
                          <a:latin typeface="+mn-lt"/>
                          <a:ea typeface="Calibri"/>
                          <a:cs typeface="Times New Roman"/>
                        </a:rPr>
                        <a:t> </a:t>
                      </a:r>
                      <a:r>
                        <a:rPr lang="es-CL" sz="1100" baseline="0" dirty="0" smtClean="0">
                          <a:effectLst/>
                          <a:latin typeface="+mn-lt"/>
                          <a:ea typeface="Calibri"/>
                          <a:cs typeface="Times New Roman"/>
                        </a:rPr>
                        <a:t> 4TO</a:t>
                      </a:r>
                      <a:endParaRPr lang="es-CL" sz="11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4741">
                <a:tc>
                  <a:txBody>
                    <a:bodyPr/>
                    <a:lstStyle/>
                    <a:p>
                      <a:pPr algn="just">
                        <a:spcAft>
                          <a:spcPts val="0"/>
                        </a:spcAft>
                      </a:pPr>
                      <a:r>
                        <a:rPr lang="es-ES_tradnl" sz="900" b="1" dirty="0">
                          <a:effectLst/>
                          <a:latin typeface="Century Gothic" panose="020B0502020202020204" pitchFamily="34" charset="0"/>
                          <a:ea typeface="Calibri"/>
                          <a:cs typeface="Times New Roman"/>
                        </a:rPr>
                        <a:t>NOMBRE DEL PROFESOR/A</a:t>
                      </a:r>
                      <a:endParaRPr lang="es-CL" sz="900" dirty="0">
                        <a:effectLst/>
                        <a:latin typeface="Century Gothic" panose="020B0502020202020204" pitchFamily="34" charset="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100" dirty="0">
                          <a:effectLst/>
                          <a:latin typeface="+mn-lt"/>
                          <a:ea typeface="Calibri"/>
                          <a:cs typeface="Times New Roman"/>
                        </a:rPr>
                        <a:t>Francisco</a:t>
                      </a:r>
                      <a:r>
                        <a:rPr lang="es-CL" sz="1100" baseline="0" dirty="0">
                          <a:effectLst/>
                          <a:latin typeface="+mn-lt"/>
                          <a:ea typeface="Calibri"/>
                          <a:cs typeface="Times New Roman"/>
                        </a:rPr>
                        <a:t> Vargas</a:t>
                      </a:r>
                      <a:endParaRPr lang="es-CL" sz="11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64731">
                <a:tc>
                  <a:txBody>
                    <a:bodyPr/>
                    <a:lstStyle/>
                    <a:p>
                      <a:pPr algn="just">
                        <a:spcAft>
                          <a:spcPts val="0"/>
                        </a:spcAft>
                      </a:pPr>
                      <a:r>
                        <a:rPr lang="es-ES_tradnl" sz="900" b="1" dirty="0">
                          <a:effectLst/>
                          <a:latin typeface="Century Gothic" panose="020B0502020202020204" pitchFamily="34" charset="0"/>
                          <a:ea typeface="Calibri"/>
                          <a:cs typeface="Times New Roman"/>
                        </a:rPr>
                        <a:t>OBJETIVO DE APRENDIZAJE PRIORIZACIÓN NIVEL 1</a:t>
                      </a:r>
                      <a:endParaRPr lang="es-CL" sz="900" dirty="0">
                        <a:effectLst/>
                        <a:latin typeface="Century Gothic" panose="020B0502020202020204" pitchFamily="34" charset="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100" b="0" dirty="0">
                          <a:effectLst/>
                          <a:latin typeface="+mn-lt"/>
                          <a:ea typeface="Calibri"/>
                          <a:cs typeface="Times New Roman"/>
                        </a:rPr>
                        <a:t>OA 03</a:t>
                      </a:r>
                      <a:r>
                        <a:rPr lang="es-CL" sz="1100" b="0" i="0" dirty="0">
                          <a:solidFill>
                            <a:schemeClr val="tx1"/>
                          </a:solidFill>
                          <a:effectLst/>
                          <a:latin typeface="+mn-lt"/>
                          <a:ea typeface="Calibri"/>
                          <a:cs typeface="Times New Roman"/>
                        </a:rPr>
                        <a:t> </a:t>
                      </a:r>
                      <a:r>
                        <a:rPr lang="es-MX" sz="1100" b="0" i="0" dirty="0">
                          <a:solidFill>
                            <a:schemeClr val="tx1"/>
                          </a:solidFill>
                          <a:effectLst/>
                          <a:latin typeface="+mn-lt"/>
                        </a:rPr>
                        <a:t>Escuchar música en forma abundante de diversos contextos y culturas poniendo énfasis en: Tradición escrita (docta), música para variadas agrupaciones instrumentales (por ejemplo, "</a:t>
                      </a:r>
                      <a:r>
                        <a:rPr lang="es-MX" sz="1100" b="0" i="0" dirty="0" err="1">
                          <a:solidFill>
                            <a:schemeClr val="tx1"/>
                          </a:solidFill>
                          <a:effectLst/>
                          <a:latin typeface="+mn-lt"/>
                        </a:rPr>
                        <a:t>Entreacte</a:t>
                      </a:r>
                      <a:r>
                        <a:rPr lang="es-MX" sz="1100" b="0" i="0" dirty="0">
                          <a:solidFill>
                            <a:schemeClr val="tx1"/>
                          </a:solidFill>
                          <a:effectLst/>
                          <a:latin typeface="+mn-lt"/>
                        </a:rPr>
                        <a:t>" de J. </a:t>
                      </a:r>
                      <a:r>
                        <a:rPr lang="es-MX" sz="1100" b="0" i="0" dirty="0" err="1">
                          <a:solidFill>
                            <a:schemeClr val="tx1"/>
                          </a:solidFill>
                          <a:effectLst/>
                          <a:latin typeface="+mn-lt"/>
                        </a:rPr>
                        <a:t>AIbert</a:t>
                      </a:r>
                      <a:r>
                        <a:rPr lang="es-MX" sz="1100" b="0" i="0" dirty="0">
                          <a:solidFill>
                            <a:schemeClr val="tx1"/>
                          </a:solidFill>
                          <a:effectLst/>
                          <a:latin typeface="+mn-lt"/>
                        </a:rPr>
                        <a:t>, "Marcha Turca" del Septimino de L. V. Beethoven, "Sinfonía </a:t>
                      </a:r>
                      <a:r>
                        <a:rPr lang="es-MX" sz="1100" b="0" i="0" dirty="0" err="1">
                          <a:solidFill>
                            <a:schemeClr val="tx1"/>
                          </a:solidFill>
                          <a:effectLst/>
                          <a:latin typeface="+mn-lt"/>
                        </a:rPr>
                        <a:t>Turangalila</a:t>
                      </a:r>
                      <a:r>
                        <a:rPr lang="es-MX" sz="1100" b="0" i="0" dirty="0">
                          <a:solidFill>
                            <a:schemeClr val="tx1"/>
                          </a:solidFill>
                          <a:effectLst/>
                          <a:latin typeface="+mn-lt"/>
                        </a:rPr>
                        <a:t>" de O. </a:t>
                      </a:r>
                      <a:r>
                        <a:rPr lang="es-MX" sz="1100" b="0" i="0" dirty="0" err="1">
                          <a:solidFill>
                            <a:schemeClr val="tx1"/>
                          </a:solidFill>
                          <a:effectLst/>
                          <a:latin typeface="+mn-lt"/>
                        </a:rPr>
                        <a:t>Messiaen</a:t>
                      </a:r>
                      <a:r>
                        <a:rPr lang="es-MX" sz="1100" b="0" i="0" dirty="0">
                          <a:solidFill>
                            <a:schemeClr val="tx1"/>
                          </a:solidFill>
                          <a:effectLst/>
                          <a:latin typeface="+mn-lt"/>
                        </a:rPr>
                        <a:t>), música descriptiva (por ejemplo, "El tren de </a:t>
                      </a:r>
                      <a:r>
                        <a:rPr lang="es-MX" sz="1100" b="0" i="0" dirty="0" err="1">
                          <a:solidFill>
                            <a:schemeClr val="tx1"/>
                          </a:solidFill>
                          <a:effectLst/>
                          <a:latin typeface="+mn-lt"/>
                        </a:rPr>
                        <a:t>Caipira</a:t>
                      </a:r>
                      <a:r>
                        <a:rPr lang="es-MX" sz="1100" b="0" i="0" dirty="0">
                          <a:solidFill>
                            <a:schemeClr val="tx1"/>
                          </a:solidFill>
                          <a:effectLst/>
                          <a:latin typeface="+mn-lt"/>
                        </a:rPr>
                        <a:t>" de H. Villalobos, "Cuadros de una Exposición" de M. </a:t>
                      </a:r>
                      <a:r>
                        <a:rPr lang="es-MX" sz="1100" b="0" i="0" dirty="0" err="1">
                          <a:solidFill>
                            <a:schemeClr val="tx1"/>
                          </a:solidFill>
                          <a:effectLst/>
                          <a:latin typeface="+mn-lt"/>
                        </a:rPr>
                        <a:t>Mussorsky</a:t>
                      </a:r>
                      <a:r>
                        <a:rPr lang="es-MX" sz="1100" b="0" i="0" dirty="0">
                          <a:solidFill>
                            <a:schemeClr val="tx1"/>
                          </a:solidFill>
                          <a:effectLst/>
                          <a:latin typeface="+mn-lt"/>
                        </a:rPr>
                        <a:t>, "Los Peces" de J. Amenábar); Tradición oral (folclor, música de pueblos originarios); Popular (jazz, rock, fusión etc.), música de diversas agrupaciones instrumentales (por ejemplo, canciones como "El Rock del Mundial", música de películas como "</a:t>
                      </a:r>
                      <a:r>
                        <a:rPr lang="es-MX" sz="1100" b="0" i="0" dirty="0" err="1">
                          <a:solidFill>
                            <a:schemeClr val="tx1"/>
                          </a:solidFill>
                          <a:effectLst/>
                          <a:latin typeface="+mn-lt"/>
                        </a:rPr>
                        <a:t>TheYellowSubmarine</a:t>
                      </a:r>
                      <a:r>
                        <a:rPr lang="es-MX" sz="1100" b="0" i="0" dirty="0">
                          <a:solidFill>
                            <a:schemeClr val="tx1"/>
                          </a:solidFill>
                          <a:effectLst/>
                          <a:latin typeface="+mn-lt"/>
                        </a:rPr>
                        <a:t>", musicales como "Jesucristo Superestrella"). Escuchar apreciativamente al menos 20 músicas variadas de corta duración en el transcurso del año.</a:t>
                      </a:r>
                      <a:endParaRPr lang="es-CL" sz="1100" b="0" i="0" dirty="0">
                        <a:solidFill>
                          <a:schemeClr val="tx1"/>
                        </a:solidFill>
                        <a:effectLst/>
                        <a:latin typeface="+mn-lt"/>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32524">
                <a:tc>
                  <a:txBody>
                    <a:bodyPr/>
                    <a:lstStyle/>
                    <a:p>
                      <a:pPr algn="just">
                        <a:spcAft>
                          <a:spcPts val="0"/>
                        </a:spcAft>
                      </a:pPr>
                      <a:endParaRPr lang="es-ES_tradnl" sz="900" b="1" dirty="0">
                        <a:effectLst/>
                        <a:highlight>
                          <a:srgbClr val="FFFF00"/>
                        </a:highlight>
                        <a:latin typeface="Century Gothic" panose="020B0502020202020204" pitchFamily="34" charset="0"/>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900" b="1" dirty="0">
                          <a:effectLst/>
                          <a:latin typeface="Century Gothic" panose="020B0502020202020204" pitchFamily="34" charset="0"/>
                          <a:ea typeface="Calibri"/>
                          <a:cs typeface="Times New Roman"/>
                        </a:rPr>
                        <a:t>INDICADORES DE EVALUACIÓN PARA OA</a:t>
                      </a:r>
                      <a:endParaRPr lang="es-CL" sz="900" dirty="0">
                        <a:effectLst/>
                        <a:latin typeface="Century Gothic" panose="020B0502020202020204" pitchFamily="34" charset="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s-MX" sz="1100" b="0" baseline="0" dirty="0">
                          <a:effectLst/>
                          <a:latin typeface="+mn-lt"/>
                          <a:ea typeface="Calibri"/>
                          <a:cs typeface="Times New Roman"/>
                        </a:rPr>
                        <a:t>Escuchan atentamente, expresando sus impresiones por diferentes medios (verbales, corporales, visuales, musicales).</a:t>
                      </a:r>
                      <a:endParaRPr lang="es-ES" sz="1100" b="0" baseline="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88244">
                <a:tc>
                  <a:txBody>
                    <a:bodyPr/>
                    <a:lstStyle/>
                    <a:p>
                      <a:pPr algn="just">
                        <a:spcAft>
                          <a:spcPts val="0"/>
                        </a:spcAft>
                      </a:pPr>
                      <a:r>
                        <a:rPr lang="es-ES_tradnl" sz="900" b="1" dirty="0">
                          <a:effectLst/>
                          <a:latin typeface="Century Gothic" panose="020B0502020202020204" pitchFamily="34" charset="0"/>
                          <a:ea typeface="Calibri"/>
                          <a:cs typeface="Times New Roman"/>
                        </a:rPr>
                        <a:t>CONTENIDO /HABILIDADES</a:t>
                      </a:r>
                      <a:endParaRPr lang="es-CL" sz="900" dirty="0">
                        <a:effectLst/>
                        <a:latin typeface="Century Gothic" panose="020B0502020202020204" pitchFamily="34" charset="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s-MX" sz="1100" b="0" baseline="0" dirty="0">
                          <a:effectLst/>
                          <a:latin typeface="+mn-lt"/>
                          <a:ea typeface="Calibri"/>
                          <a:cs typeface="Times New Roman"/>
                        </a:rPr>
                        <a:t>Formas de acercarse e involucrarse con la música.</a:t>
                      </a:r>
                    </a:p>
                    <a:p>
                      <a:r>
                        <a:rPr lang="es-MX" sz="1100" b="0" baseline="0" dirty="0">
                          <a:effectLst/>
                          <a:latin typeface="+mn-lt"/>
                          <a:ea typeface="Calibri"/>
                          <a:cs typeface="Times New Roman"/>
                        </a:rPr>
                        <a:t>Escuchar expresiones</a:t>
                      </a:r>
                      <a:endParaRPr lang="es-ES" sz="1100" b="0" baseline="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76488">
                <a:tc>
                  <a:txBody>
                    <a:bodyPr/>
                    <a:lstStyle/>
                    <a:p>
                      <a:pPr algn="just">
                        <a:spcAft>
                          <a:spcPts val="0"/>
                        </a:spcAft>
                      </a:pPr>
                      <a:r>
                        <a:rPr lang="es-ES_tradnl" sz="900" b="1" dirty="0">
                          <a:effectLst/>
                          <a:latin typeface="Century Gothic" panose="020B0502020202020204" pitchFamily="34" charset="0"/>
                          <a:ea typeface="Calibri"/>
                          <a:cs typeface="Times New Roman"/>
                        </a:rPr>
                        <a:t>OBJETIVO DE LA CLASE</a:t>
                      </a:r>
                      <a:endParaRPr lang="es-CL" sz="900" dirty="0">
                        <a:effectLst/>
                        <a:latin typeface="Century Gothic" panose="020B0502020202020204" pitchFamily="34" charset="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buFont typeface="Arial" panose="020B0604020202020204" pitchFamily="34" charset="0"/>
                        <a:buNone/>
                      </a:pPr>
                      <a:r>
                        <a:rPr lang="es-MX" sz="1100" b="0" i="0" dirty="0">
                          <a:solidFill>
                            <a:schemeClr val="tx1"/>
                          </a:solidFill>
                          <a:effectLst/>
                          <a:latin typeface="+mn-lt"/>
                        </a:rPr>
                        <a:t>Escuchan atentamente distintos tipos de música expresando sus impresiones por diferentes medios (verbales, corporales, visuales, musicales).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76488">
                <a:tc>
                  <a:txBody>
                    <a:bodyPr/>
                    <a:lstStyle/>
                    <a:p>
                      <a:pPr marL="0" marR="0" algn="just">
                        <a:spcBef>
                          <a:spcPts val="0"/>
                        </a:spcBef>
                        <a:spcAft>
                          <a:spcPts val="0"/>
                        </a:spcAft>
                      </a:pPr>
                      <a:r>
                        <a:rPr lang="es-CL" sz="900" b="1" dirty="0">
                          <a:effectLst/>
                          <a:latin typeface="Century Gothic" panose="020B0502020202020204" pitchFamily="34" charset="0"/>
                        </a:rPr>
                        <a:t>EVALUACIÓN</a:t>
                      </a:r>
                      <a:endParaRPr lang="es-CL" sz="900" dirty="0">
                        <a:effectLst/>
                        <a:latin typeface="Century Gothic" panose="020B0502020202020204" pitchFamily="34" charset="0"/>
                      </a:endParaRPr>
                    </a:p>
                    <a:p>
                      <a:pPr marL="0" marR="0" algn="just">
                        <a:spcBef>
                          <a:spcPts val="0"/>
                        </a:spcBef>
                        <a:spcAft>
                          <a:spcPts val="0"/>
                        </a:spcAft>
                      </a:pPr>
                      <a:r>
                        <a:rPr lang="es-CL" sz="900" b="1" dirty="0">
                          <a:effectLst/>
                          <a:latin typeface="Century Gothic" panose="020B0502020202020204" pitchFamily="34" charset="0"/>
                        </a:rPr>
                        <a:t> </a:t>
                      </a:r>
                      <a:endParaRPr lang="es-CL" sz="900" dirty="0">
                        <a:effectLst/>
                        <a:latin typeface="Century Gothic" panose="020B0502020202020204" pitchFamily="34" charset="0"/>
                      </a:endParaRPr>
                    </a:p>
                  </a:txBody>
                  <a:tcPr marL="29481" marR="29481" marT="11056" marB="110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s-ES" sz="1100" b="0" baseline="0" dirty="0">
                          <a:effectLst/>
                          <a:latin typeface="+mn-lt"/>
                          <a:ea typeface="Calibri"/>
                          <a:cs typeface="Times New Roman"/>
                        </a:rPr>
                        <a:t>Formativa mediante ticket de salida</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60648"/>
            <a:ext cx="927074" cy="7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92" r="12939"/>
          <a:stretch/>
        </p:blipFill>
        <p:spPr bwMode="auto">
          <a:xfrm>
            <a:off x="0" y="-39186"/>
            <a:ext cx="9144000" cy="689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9271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2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07" r="12623"/>
          <a:stretch/>
        </p:blipFill>
        <p:spPr bwMode="auto">
          <a:xfrm>
            <a:off x="31065" y="10950"/>
            <a:ext cx="9112935" cy="688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9271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98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a:t>Importante:</a:t>
            </a:r>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98315"/>
            <a:ext cx="2245836" cy="2308526"/>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855845"/>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07" y="375751"/>
            <a:ext cx="92710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1330408"/>
          </a:xfrm>
        </p:spPr>
        <p:txBody>
          <a:bodyPr>
            <a:normAutofit/>
          </a:bodyPr>
          <a:lstStyle/>
          <a:p>
            <a:r>
              <a:rPr lang="es-CL" dirty="0"/>
              <a:t>Motivación</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76721" y="280373"/>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 xmlns:a16="http://schemas.microsoft.com/office/drawing/2014/main" id="{FC4AE4F1-0EFD-499B-8E23-DA45B5F99B5B}"/>
              </a:ext>
            </a:extLst>
          </p:cNvPr>
          <p:cNvSpPr/>
          <p:nvPr/>
        </p:nvSpPr>
        <p:spPr>
          <a:xfrm>
            <a:off x="611560" y="1591056"/>
            <a:ext cx="8124274" cy="1754326"/>
          </a:xfrm>
          <a:prstGeom prst="rect">
            <a:avLst/>
          </a:prstGeom>
        </p:spPr>
        <p:txBody>
          <a:bodyPr wrap="square">
            <a:spAutoFit/>
          </a:bodyPr>
          <a:lstStyle/>
          <a:p>
            <a:endParaRPr lang="es-ES" dirty="0">
              <a:solidFill>
                <a:schemeClr val="tx2"/>
              </a:solidFill>
            </a:endParaRPr>
          </a:p>
          <a:p>
            <a:endParaRPr lang="es-ES" dirty="0"/>
          </a:p>
          <a:p>
            <a:endParaRPr lang="es-ES" dirty="0"/>
          </a:p>
          <a:p>
            <a:endParaRPr lang="es-ES" dirty="0"/>
          </a:p>
          <a:p>
            <a:endParaRPr lang="es-ES" dirty="0"/>
          </a:p>
          <a:p>
            <a:endParaRPr lang="es-CL"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847" y="512080"/>
            <a:ext cx="1108993" cy="93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 xmlns:a16="http://schemas.microsoft.com/office/drawing/2014/main" id="{CC1B2D63-B39F-4DA4-9ADF-01A78363886E}"/>
              </a:ext>
            </a:extLst>
          </p:cNvPr>
          <p:cNvSpPr/>
          <p:nvPr/>
        </p:nvSpPr>
        <p:spPr>
          <a:xfrm>
            <a:off x="1475656" y="2110761"/>
            <a:ext cx="5814392" cy="646331"/>
          </a:xfrm>
          <a:prstGeom prst="rect">
            <a:avLst/>
          </a:prstGeom>
        </p:spPr>
        <p:txBody>
          <a:bodyPr wrap="square">
            <a:spAutoFit/>
          </a:bodyPr>
          <a:lstStyle/>
          <a:p>
            <a:r>
              <a:rPr lang="es-CL" dirty="0">
                <a:hlinkClick r:id="rId5"/>
              </a:rPr>
              <a:t>https://www.youtube.com/watch?v=0wuh7NPeB6Q</a:t>
            </a:r>
            <a:endParaRPr lang="es-CL" dirty="0"/>
          </a:p>
          <a:p>
            <a:endParaRPr lang="es-CL" dirty="0"/>
          </a:p>
        </p:txBody>
      </p:sp>
      <p:pic>
        <p:nvPicPr>
          <p:cNvPr id="7" name="Imagen 6">
            <a:extLst>
              <a:ext uri="{FF2B5EF4-FFF2-40B4-BE49-F238E27FC236}">
                <a16:creationId xmlns="" xmlns:a16="http://schemas.microsoft.com/office/drawing/2014/main" id="{835A011D-F759-4A3F-ABCF-211B3382BB22}"/>
              </a:ext>
            </a:extLst>
          </p:cNvPr>
          <p:cNvPicPr>
            <a:picLocks noChangeAspect="1"/>
          </p:cNvPicPr>
          <p:nvPr/>
        </p:nvPicPr>
        <p:blipFill rotWithShape="1">
          <a:blip r:embed="rId6"/>
          <a:srcRect l="5000" t="14650" r="27950" b="19201"/>
          <a:stretch/>
        </p:blipFill>
        <p:spPr>
          <a:xfrm>
            <a:off x="1317339" y="2636912"/>
            <a:ext cx="6131026" cy="3402396"/>
          </a:xfrm>
          <a:prstGeom prst="rect">
            <a:avLst/>
          </a:prstGeom>
        </p:spPr>
      </p:pic>
    </p:spTree>
    <p:extLst>
      <p:ext uri="{BB962C8B-B14F-4D97-AF65-F5344CB8AC3E}">
        <p14:creationId xmlns:p14="http://schemas.microsoft.com/office/powerpoint/2010/main" val="277564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fontScale="90000"/>
          </a:bodyPr>
          <a:lstStyle/>
          <a:p>
            <a:r>
              <a:rPr lang="es-MX" sz="2800" b="1" dirty="0"/>
              <a:t>Inicio</a:t>
            </a:r>
            <a:br>
              <a:rPr lang="es-MX" sz="2800" b="1" dirty="0"/>
            </a:br>
            <a:r>
              <a:rPr lang="es-MX" sz="2800" b="1" dirty="0"/>
              <a:t>Activación Conocimientos Previos</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79512" y="274638"/>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 xmlns:a16="http://schemas.microsoft.com/office/drawing/2014/main" id="{49711BFE-C7E9-4CFD-9C18-9D75266F313E}"/>
              </a:ext>
            </a:extLst>
          </p:cNvPr>
          <p:cNvSpPr/>
          <p:nvPr/>
        </p:nvSpPr>
        <p:spPr>
          <a:xfrm>
            <a:off x="785266" y="1556792"/>
            <a:ext cx="6984776" cy="584775"/>
          </a:xfrm>
          <a:prstGeom prst="rect">
            <a:avLst/>
          </a:prstGeom>
          <a:solidFill>
            <a:srgbClr val="66FF99"/>
          </a:solidFill>
        </p:spPr>
        <p:txBody>
          <a:bodyPr wrap="square">
            <a:spAutoFit/>
          </a:bodyPr>
          <a:lstStyle/>
          <a:p>
            <a:r>
              <a:rPr lang="es-CL" sz="3200" b="1" dirty="0">
                <a:latin typeface="Comic Sans MS" pitchFamily="66" charset="0"/>
              </a:rPr>
              <a:t>¿Conoces estos tipos de música?</a:t>
            </a:r>
          </a:p>
        </p:txBody>
      </p:sp>
      <p:pic>
        <p:nvPicPr>
          <p:cNvPr id="8"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8520">
            <a:off x="7395276" y="889176"/>
            <a:ext cx="1968021" cy="24037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 xmlns:a16="http://schemas.microsoft.com/office/drawing/2014/main" id="{3E7D18BC-E677-4A86-BFD8-3750FE85223F}"/>
              </a:ext>
            </a:extLst>
          </p:cNvPr>
          <p:cNvPicPr>
            <a:picLocks noChangeAspect="1"/>
          </p:cNvPicPr>
          <p:nvPr/>
        </p:nvPicPr>
        <p:blipFill>
          <a:blip r:embed="rId5"/>
          <a:stretch>
            <a:fillRect/>
          </a:stretch>
        </p:blipFill>
        <p:spPr>
          <a:xfrm>
            <a:off x="683568" y="2492896"/>
            <a:ext cx="2298391" cy="1713124"/>
          </a:xfrm>
          <a:prstGeom prst="rect">
            <a:avLst/>
          </a:prstGeom>
        </p:spPr>
      </p:pic>
      <p:pic>
        <p:nvPicPr>
          <p:cNvPr id="5" name="Imagen 4">
            <a:extLst>
              <a:ext uri="{FF2B5EF4-FFF2-40B4-BE49-F238E27FC236}">
                <a16:creationId xmlns="" xmlns:a16="http://schemas.microsoft.com/office/drawing/2014/main" id="{1715799F-18F1-4424-A75D-6EC7A3125453}"/>
              </a:ext>
            </a:extLst>
          </p:cNvPr>
          <p:cNvPicPr>
            <a:picLocks noChangeAspect="1"/>
          </p:cNvPicPr>
          <p:nvPr/>
        </p:nvPicPr>
        <p:blipFill>
          <a:blip r:embed="rId6"/>
          <a:stretch>
            <a:fillRect/>
          </a:stretch>
        </p:blipFill>
        <p:spPr>
          <a:xfrm>
            <a:off x="3053964" y="2486799"/>
            <a:ext cx="3036071" cy="1719221"/>
          </a:xfrm>
          <a:prstGeom prst="rect">
            <a:avLst/>
          </a:prstGeom>
        </p:spPr>
      </p:pic>
      <p:pic>
        <p:nvPicPr>
          <p:cNvPr id="6" name="Imagen 5">
            <a:extLst>
              <a:ext uri="{FF2B5EF4-FFF2-40B4-BE49-F238E27FC236}">
                <a16:creationId xmlns="" xmlns:a16="http://schemas.microsoft.com/office/drawing/2014/main" id="{710ACCC8-8572-40D7-B3B7-DE9E584BB968}"/>
              </a:ext>
            </a:extLst>
          </p:cNvPr>
          <p:cNvPicPr>
            <a:picLocks noChangeAspect="1"/>
          </p:cNvPicPr>
          <p:nvPr/>
        </p:nvPicPr>
        <p:blipFill>
          <a:blip r:embed="rId7"/>
          <a:stretch>
            <a:fillRect/>
          </a:stretch>
        </p:blipFill>
        <p:spPr>
          <a:xfrm>
            <a:off x="4673772" y="4340545"/>
            <a:ext cx="2871465" cy="1365622"/>
          </a:xfrm>
          <a:prstGeom prst="rect">
            <a:avLst/>
          </a:prstGeom>
        </p:spPr>
      </p:pic>
      <p:pic>
        <p:nvPicPr>
          <p:cNvPr id="9" name="Imagen 8">
            <a:extLst>
              <a:ext uri="{FF2B5EF4-FFF2-40B4-BE49-F238E27FC236}">
                <a16:creationId xmlns="" xmlns:a16="http://schemas.microsoft.com/office/drawing/2014/main" id="{15CFDE2F-FE74-4C07-965D-45F7D53ECB95}"/>
              </a:ext>
            </a:extLst>
          </p:cNvPr>
          <p:cNvPicPr>
            <a:picLocks noChangeAspect="1"/>
          </p:cNvPicPr>
          <p:nvPr/>
        </p:nvPicPr>
        <p:blipFill>
          <a:blip r:embed="rId8"/>
          <a:stretch>
            <a:fillRect/>
          </a:stretch>
        </p:blipFill>
        <p:spPr>
          <a:xfrm>
            <a:off x="3028800" y="4308229"/>
            <a:ext cx="1572904" cy="1572904"/>
          </a:xfrm>
          <a:prstGeom prst="rect">
            <a:avLst/>
          </a:prstGeom>
        </p:spPr>
      </p:pic>
      <p:pic>
        <p:nvPicPr>
          <p:cNvPr id="10" name="Imagen 9">
            <a:extLst>
              <a:ext uri="{FF2B5EF4-FFF2-40B4-BE49-F238E27FC236}">
                <a16:creationId xmlns="" xmlns:a16="http://schemas.microsoft.com/office/drawing/2014/main" id="{3FF11362-2967-4863-A60B-2810CFBB0DF1}"/>
              </a:ext>
            </a:extLst>
          </p:cNvPr>
          <p:cNvPicPr>
            <a:picLocks noChangeAspect="1"/>
          </p:cNvPicPr>
          <p:nvPr/>
        </p:nvPicPr>
        <p:blipFill>
          <a:blip r:embed="rId9"/>
          <a:stretch>
            <a:fillRect/>
          </a:stretch>
        </p:blipFill>
        <p:spPr>
          <a:xfrm>
            <a:off x="659182" y="4308229"/>
            <a:ext cx="2322777" cy="1548518"/>
          </a:xfrm>
          <a:prstGeom prst="rect">
            <a:avLst/>
          </a:prstGeom>
        </p:spPr>
      </p:pic>
    </p:spTree>
    <p:extLst>
      <p:ext uri="{BB962C8B-B14F-4D97-AF65-F5344CB8AC3E}">
        <p14:creationId xmlns:p14="http://schemas.microsoft.com/office/powerpoint/2010/main" val="207176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DESARROLLO DE LA CLASE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112"/>
            <a:ext cx="12858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 xmlns:a16="http://schemas.microsoft.com/office/drawing/2014/main" id="{36747F52-858D-4DD2-B7CF-A50410DA75FB}"/>
              </a:ext>
            </a:extLst>
          </p:cNvPr>
          <p:cNvSpPr/>
          <p:nvPr/>
        </p:nvSpPr>
        <p:spPr>
          <a:xfrm>
            <a:off x="899592" y="1329149"/>
            <a:ext cx="1872244" cy="369332"/>
          </a:xfrm>
          <a:prstGeom prst="rect">
            <a:avLst/>
          </a:prstGeom>
        </p:spPr>
        <p:txBody>
          <a:bodyPr wrap="none">
            <a:spAutoFit/>
          </a:bodyPr>
          <a:lstStyle/>
          <a:p>
            <a:r>
              <a:rPr lang="es-CL" dirty="0"/>
              <a:t>1</a:t>
            </a:r>
            <a:r>
              <a:rPr lang="es-CL" b="1" dirty="0"/>
              <a:t>.- Música docta: </a:t>
            </a:r>
          </a:p>
        </p:txBody>
      </p:sp>
      <p:sp>
        <p:nvSpPr>
          <p:cNvPr id="4" name="Rectángulo 3">
            <a:extLst>
              <a:ext uri="{FF2B5EF4-FFF2-40B4-BE49-F238E27FC236}">
                <a16:creationId xmlns="" xmlns:a16="http://schemas.microsoft.com/office/drawing/2014/main" id="{FA5B6BCF-C8F9-4AF3-A748-128309AF9CA1}"/>
              </a:ext>
            </a:extLst>
          </p:cNvPr>
          <p:cNvSpPr/>
          <p:nvPr/>
        </p:nvSpPr>
        <p:spPr>
          <a:xfrm>
            <a:off x="791580" y="1769618"/>
            <a:ext cx="7560840" cy="2308324"/>
          </a:xfrm>
          <a:prstGeom prst="rect">
            <a:avLst/>
          </a:prstGeom>
        </p:spPr>
        <p:txBody>
          <a:bodyPr wrap="square">
            <a:spAutoFit/>
          </a:bodyPr>
          <a:lstStyle/>
          <a:p>
            <a:pPr algn="just"/>
            <a:r>
              <a:rPr lang="es-MX" dirty="0"/>
              <a:t>La música docta es toda aquella música que pertenece a los diferentes periodos de la historia de la música. A lo largo de la historia, la música ha ido evolucionando y transformándose, por lo que la música docta es una de las más antiguas que existen.</a:t>
            </a:r>
          </a:p>
          <a:p>
            <a:pPr algn="just"/>
            <a:r>
              <a:rPr lang="es-MX" dirty="0"/>
              <a:t> Generalmente es interpretada en la actualidad por grandes orquestas de más de 50 músicos, en los que se usan instrumentos como el violín, el violonchelo, la flauta traversa, el piano, el clarinete, etc. Están orquestas se denominan sinfónicas o filarmónicas, dependiendo de la cantidad de músicos que tenga.</a:t>
            </a:r>
            <a:endParaRPr lang="es-CL" dirty="0"/>
          </a:p>
        </p:txBody>
      </p:sp>
      <p:sp>
        <p:nvSpPr>
          <p:cNvPr id="5" name="Rectángulo 4">
            <a:extLst>
              <a:ext uri="{FF2B5EF4-FFF2-40B4-BE49-F238E27FC236}">
                <a16:creationId xmlns="" xmlns:a16="http://schemas.microsoft.com/office/drawing/2014/main" id="{99409B23-F20B-4ECC-AE1E-EC70BD4A1516}"/>
              </a:ext>
            </a:extLst>
          </p:cNvPr>
          <p:cNvSpPr/>
          <p:nvPr/>
        </p:nvSpPr>
        <p:spPr>
          <a:xfrm>
            <a:off x="1115616" y="4149080"/>
            <a:ext cx="6912768" cy="923330"/>
          </a:xfrm>
          <a:prstGeom prst="rect">
            <a:avLst/>
          </a:prstGeom>
        </p:spPr>
        <p:txBody>
          <a:bodyPr wrap="square">
            <a:spAutoFit/>
          </a:bodyPr>
          <a:lstStyle/>
          <a:p>
            <a:r>
              <a:rPr lang="it-IT" dirty="0"/>
              <a:t>Ejemplo: Badinerie (Johan Sebastian Bach)</a:t>
            </a:r>
          </a:p>
          <a:p>
            <a:r>
              <a:rPr lang="it-IT" dirty="0">
                <a:hlinkClick r:id="rId3"/>
              </a:rPr>
              <a:t>https://www.youtube.com/watch?v=Kl6R4Ui9blc</a:t>
            </a:r>
            <a:endParaRPr lang="it-IT" dirty="0"/>
          </a:p>
          <a:p>
            <a:endParaRPr lang="it-IT" dirty="0"/>
          </a:p>
        </p:txBody>
      </p:sp>
      <p:pic>
        <p:nvPicPr>
          <p:cNvPr id="6" name="Imagen 5">
            <a:extLst>
              <a:ext uri="{FF2B5EF4-FFF2-40B4-BE49-F238E27FC236}">
                <a16:creationId xmlns="" xmlns:a16="http://schemas.microsoft.com/office/drawing/2014/main" id="{8E0D44B3-1A62-412B-A1FE-F4F9FE3EDE46}"/>
              </a:ext>
            </a:extLst>
          </p:cNvPr>
          <p:cNvPicPr>
            <a:picLocks noChangeAspect="1"/>
          </p:cNvPicPr>
          <p:nvPr/>
        </p:nvPicPr>
        <p:blipFill rotWithShape="1">
          <a:blip r:embed="rId4"/>
          <a:srcRect l="41337" t="26200" r="14563" b="33200"/>
          <a:stretch/>
        </p:blipFill>
        <p:spPr>
          <a:xfrm>
            <a:off x="4355976" y="4774716"/>
            <a:ext cx="4032448" cy="2088232"/>
          </a:xfrm>
          <a:prstGeom prst="rect">
            <a:avLst/>
          </a:prstGeom>
        </p:spPr>
      </p:pic>
    </p:spTree>
    <p:extLst>
      <p:ext uri="{BB962C8B-B14F-4D97-AF65-F5344CB8AC3E}">
        <p14:creationId xmlns:p14="http://schemas.microsoft.com/office/powerpoint/2010/main" val="6322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859216" cy="525262"/>
          </a:xfrm>
        </p:spPr>
        <p:txBody>
          <a:bodyPr>
            <a:normAutofit fontScale="90000"/>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20" y="44792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7550"/>
            <a:ext cx="9271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 xmlns:a16="http://schemas.microsoft.com/office/drawing/2014/main" id="{BBF2372B-A8AF-4929-A641-60FB97C6A090}"/>
              </a:ext>
            </a:extLst>
          </p:cNvPr>
          <p:cNvSpPr/>
          <p:nvPr/>
        </p:nvSpPr>
        <p:spPr>
          <a:xfrm>
            <a:off x="971600" y="1674674"/>
            <a:ext cx="5544616" cy="1477328"/>
          </a:xfrm>
          <a:prstGeom prst="rect">
            <a:avLst/>
          </a:prstGeom>
        </p:spPr>
        <p:txBody>
          <a:bodyPr wrap="square">
            <a:spAutoFit/>
          </a:bodyPr>
          <a:lstStyle/>
          <a:p>
            <a:r>
              <a:rPr lang="es-MX" dirty="0"/>
              <a:t>2.- </a:t>
            </a:r>
            <a:r>
              <a:rPr lang="es-MX" b="1" dirty="0"/>
              <a:t>La música folclórica:</a:t>
            </a:r>
            <a:r>
              <a:rPr lang="es-MX" dirty="0"/>
              <a:t> </a:t>
            </a:r>
          </a:p>
          <a:p>
            <a:pPr algn="just"/>
            <a:r>
              <a:rPr lang="es-MX" dirty="0"/>
              <a:t>Es toda aquella música que es representativa de una cultura determinada. Esta música viene a representar las raíces de un país o pueblo. Todos las países y culturas poseen su propio y representativo folclore.</a:t>
            </a:r>
            <a:endParaRPr lang="es-CL" dirty="0"/>
          </a:p>
        </p:txBody>
      </p:sp>
      <p:sp>
        <p:nvSpPr>
          <p:cNvPr id="4" name="Rectángulo 3">
            <a:extLst>
              <a:ext uri="{FF2B5EF4-FFF2-40B4-BE49-F238E27FC236}">
                <a16:creationId xmlns="" xmlns:a16="http://schemas.microsoft.com/office/drawing/2014/main" id="{DF5A3DCA-D21F-4F7B-AD59-4941AA829B2D}"/>
              </a:ext>
            </a:extLst>
          </p:cNvPr>
          <p:cNvSpPr/>
          <p:nvPr/>
        </p:nvSpPr>
        <p:spPr>
          <a:xfrm>
            <a:off x="941506" y="3501008"/>
            <a:ext cx="6582821" cy="923330"/>
          </a:xfrm>
          <a:prstGeom prst="rect">
            <a:avLst/>
          </a:prstGeom>
        </p:spPr>
        <p:txBody>
          <a:bodyPr wrap="square">
            <a:spAutoFit/>
          </a:bodyPr>
          <a:lstStyle/>
          <a:p>
            <a:r>
              <a:rPr lang="es-MX" dirty="0"/>
              <a:t>El chuico y la damajuana (Violeta Parra, </a:t>
            </a:r>
            <a:r>
              <a:rPr lang="es-MX" dirty="0" err="1"/>
              <a:t>chapeca’o</a:t>
            </a:r>
            <a:r>
              <a:rPr lang="es-MX" dirty="0"/>
              <a:t>.)</a:t>
            </a:r>
          </a:p>
          <a:p>
            <a:r>
              <a:rPr lang="es-MX" dirty="0">
                <a:hlinkClick r:id="rId5"/>
              </a:rPr>
              <a:t>https://www.youtube.com/watch?v=xTmExcT6O1c</a:t>
            </a:r>
            <a:endParaRPr lang="es-MX" dirty="0"/>
          </a:p>
          <a:p>
            <a:endParaRPr lang="es-MX" dirty="0"/>
          </a:p>
        </p:txBody>
      </p:sp>
      <p:pic>
        <p:nvPicPr>
          <p:cNvPr id="5" name="Imagen 4">
            <a:extLst>
              <a:ext uri="{FF2B5EF4-FFF2-40B4-BE49-F238E27FC236}">
                <a16:creationId xmlns="" xmlns:a16="http://schemas.microsoft.com/office/drawing/2014/main" id="{F803D9A9-0159-444D-8830-6DD8A64D945C}"/>
              </a:ext>
            </a:extLst>
          </p:cNvPr>
          <p:cNvPicPr>
            <a:picLocks noChangeAspect="1"/>
          </p:cNvPicPr>
          <p:nvPr/>
        </p:nvPicPr>
        <p:blipFill rotWithShape="1">
          <a:blip r:embed="rId6"/>
          <a:srcRect l="41337" t="19201" r="14051" b="15892"/>
          <a:stretch/>
        </p:blipFill>
        <p:spPr>
          <a:xfrm>
            <a:off x="5260510" y="4146345"/>
            <a:ext cx="3041278" cy="2488982"/>
          </a:xfrm>
          <a:prstGeom prst="rect">
            <a:avLst/>
          </a:prstGeom>
        </p:spPr>
      </p:pic>
    </p:spTree>
    <p:extLst>
      <p:ext uri="{BB962C8B-B14F-4D97-AF65-F5344CB8AC3E}">
        <p14:creationId xmlns:p14="http://schemas.microsoft.com/office/powerpoint/2010/main" val="19814466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2456</TotalTime>
  <Words>832</Words>
  <Application>Microsoft Office PowerPoint</Application>
  <PresentationFormat>Presentación en pantalla (4:3)</PresentationFormat>
  <Paragraphs>80</Paragraphs>
  <Slides>13</Slides>
  <Notes>0</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Tema de Office</vt:lpstr>
      <vt:lpstr>1_Tema de Office</vt:lpstr>
      <vt:lpstr>PLANIFICACIÓN  MÚSICA  CLASES VIRTUALES SEMANA N°26 FECHA : 21 al 25 de septiembre </vt:lpstr>
      <vt:lpstr>Presentación de PowerPoint</vt:lpstr>
      <vt:lpstr>Presentación de PowerPoint</vt:lpstr>
      <vt:lpstr>Presentación de PowerPoint</vt:lpstr>
      <vt:lpstr>Importante:</vt:lpstr>
      <vt:lpstr>Motivación</vt:lpstr>
      <vt:lpstr>Inicio Activación Conocimientos Previos</vt:lpstr>
      <vt:lpstr>DESARROLLO DE LA CLASE</vt:lpstr>
      <vt:lpstr>Desarrollo de la clase</vt:lpstr>
      <vt:lpstr>Desarrollo de la clase</vt:lpstr>
      <vt:lpstr>Desarrollo de la clase</vt:lpstr>
      <vt:lpstr>Desarrollo de la clase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Colegio Jean Piaget</cp:lastModifiedBy>
  <cp:revision>123</cp:revision>
  <dcterms:created xsi:type="dcterms:W3CDTF">2020-07-06T03:06:52Z</dcterms:created>
  <dcterms:modified xsi:type="dcterms:W3CDTF">2020-09-20T22:09:59Z</dcterms:modified>
</cp:coreProperties>
</file>