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98" r:id="rId3"/>
    <p:sldId id="256" r:id="rId4"/>
    <p:sldId id="307" r:id="rId5"/>
    <p:sldId id="312" r:id="rId6"/>
    <p:sldId id="304" r:id="rId7"/>
    <p:sldId id="315" r:id="rId8"/>
    <p:sldId id="317" r:id="rId9"/>
    <p:sldId id="309" r:id="rId10"/>
    <p:sldId id="316" r:id="rId11"/>
    <p:sldId id="297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39" autoAdjust="0"/>
    <p:restoredTop sz="86477" autoAdjust="0"/>
  </p:normalViewPr>
  <p:slideViewPr>
    <p:cSldViewPr>
      <p:cViewPr varScale="1">
        <p:scale>
          <a:sx n="74" d="100"/>
          <a:sy n="74" d="100"/>
        </p:scale>
        <p:origin x="12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11-09-2020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11-09-2020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11-09-2020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11-09-2020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11-09-2020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841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11-09-2020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252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11-09-2020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112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11-09-2020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116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11-09-2020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204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11-09-2020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9510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11-09-2020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2973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11-09-2020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10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11-09-2020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11-09-2020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7422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11-09-2020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776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11-09-2020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098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11-09-2020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11-09-2020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11-09-2020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11-09-2020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11-09-2020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11-09-2020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11-09-2020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11-09-2020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11-09-2020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63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microsoft.com/office/2007/relationships/hdphoto" Target="../media/hdphoto1.wdp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pn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247558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br>
              <a:rPr lang="es-CL" sz="2800" b="1" dirty="0" smtClean="0"/>
            </a:br>
            <a:r>
              <a:rPr lang="es-CL" sz="2800" b="1" dirty="0" smtClean="0"/>
              <a:t>ORIENTACIÓN </a:t>
            </a:r>
            <a:br>
              <a:rPr lang="es-CL" sz="2800" b="1" dirty="0" smtClean="0"/>
            </a:br>
            <a:r>
              <a:rPr lang="es-CL" sz="2800" b="1" dirty="0" smtClean="0"/>
              <a:t>4° Año Básico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smtClean="0"/>
              <a:t>N°26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: 21-08-2020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95967" y="58143"/>
            <a:ext cx="4248472" cy="158991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TICKET DE SALIDA</a:t>
            </a:r>
          </a:p>
          <a:p>
            <a:pPr algn="ctr"/>
            <a:r>
              <a:rPr lang="es-CL" sz="2000" b="1" dirty="0" smtClean="0"/>
              <a:t>ASIGNATURA: </a:t>
            </a:r>
            <a:r>
              <a:rPr lang="es-CL" sz="2000" b="1" dirty="0" smtClean="0"/>
              <a:t>ORIENTACIÓN</a:t>
            </a:r>
          </a:p>
          <a:p>
            <a:pPr algn="ctr"/>
            <a:r>
              <a:rPr lang="es-ES" sz="1200" b="1" dirty="0" smtClean="0"/>
              <a:t>IE2</a:t>
            </a:r>
            <a:r>
              <a:rPr lang="es-ES" sz="1200" b="1" dirty="0"/>
              <a:t>: </a:t>
            </a:r>
            <a:r>
              <a:rPr lang="es-ES" sz="1200" b="1" dirty="0" smtClean="0"/>
              <a:t>Aplican </a:t>
            </a:r>
            <a:r>
              <a:rPr lang="es-ES" sz="1200" b="1" dirty="0"/>
              <a:t>estrategias para la resolución de conflicto, incluyendo la identificación de alternativas de solución, la selección de una de éstas y la implementación de la alternativa seleccionada.</a:t>
            </a:r>
          </a:p>
          <a:p>
            <a:pPr algn="ctr"/>
            <a:r>
              <a:rPr lang="es-CL" sz="2000" b="1" dirty="0" smtClean="0"/>
              <a:t>SEMANA </a:t>
            </a:r>
            <a:r>
              <a:rPr lang="es-CL" sz="2000" b="1" dirty="0" smtClean="0"/>
              <a:t>26</a:t>
            </a:r>
            <a:endParaRPr lang="es-CL" sz="20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489173" y="185056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Nombre: _______________________________________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489173" y="2779376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1.- ¿Cómo podemos solucionar un conflicto?</a:t>
            </a:r>
          </a:p>
          <a:p>
            <a:endParaRPr lang="es-ES" dirty="0"/>
          </a:p>
          <a:p>
            <a:r>
              <a:rPr lang="es-ES" dirty="0" smtClean="0"/>
              <a:t>2.- ¿Por qué es importante resolver nuestras </a:t>
            </a:r>
            <a:r>
              <a:rPr lang="es-ES" dirty="0" smtClean="0"/>
              <a:t>diferencias y conflictos con otros?</a:t>
            </a:r>
            <a:endParaRPr lang="es-CL" dirty="0" smtClean="0"/>
          </a:p>
          <a:p>
            <a:endParaRPr lang="es-CL" dirty="0" smtClean="0"/>
          </a:p>
          <a:p>
            <a:pPr algn="just"/>
            <a:r>
              <a:rPr lang="es-CL" dirty="0"/>
              <a:t>3</a:t>
            </a:r>
            <a:r>
              <a:rPr lang="es-CL" dirty="0" smtClean="0"/>
              <a:t>.- </a:t>
            </a:r>
            <a:r>
              <a:rPr lang="es-CL" dirty="0" smtClean="0"/>
              <a:t>Escribe al menos 3 pasos para la resolución de conflictos</a:t>
            </a:r>
            <a:endParaRPr lang="es-CL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CIERRE</a:t>
            </a:r>
            <a:endParaRPr lang="es-CL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95686"/>
            <a:ext cx="2493963" cy="250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4 Rectángulo redondeado"/>
          <p:cNvSpPr/>
          <p:nvPr/>
        </p:nvSpPr>
        <p:spPr>
          <a:xfrm>
            <a:off x="3491880" y="5013176"/>
            <a:ext cx="5256584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Enviar fotografía de este ticket de salida al: </a:t>
            </a:r>
          </a:p>
          <a:p>
            <a:pPr algn="ctr"/>
            <a:r>
              <a:rPr lang="es-CL" b="1" dirty="0"/>
              <a:t>C</a:t>
            </a:r>
            <a:r>
              <a:rPr lang="es-CL" b="1" dirty="0" smtClean="0"/>
              <a:t>orreo: adelina.elgueta@colegio-jeanpiaget.cl</a:t>
            </a:r>
          </a:p>
          <a:p>
            <a:pPr algn="ctr"/>
            <a:r>
              <a:rPr lang="es-CL" dirty="0" smtClean="0"/>
              <a:t>Celular</a:t>
            </a:r>
            <a:r>
              <a:rPr lang="es-CL" dirty="0"/>
              <a:t>:  </a:t>
            </a:r>
            <a:r>
              <a:rPr lang="es-CL" b="1" dirty="0"/>
              <a:t>+56933639868</a:t>
            </a:r>
            <a:endParaRPr lang="es-CL" b="1" dirty="0" smtClean="0"/>
          </a:p>
        </p:txBody>
      </p:sp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983391"/>
              </p:ext>
            </p:extLst>
          </p:nvPr>
        </p:nvGraphicFramePr>
        <p:xfrm>
          <a:off x="467544" y="1196752"/>
          <a:ext cx="8136904" cy="4212970"/>
        </p:xfrm>
        <a:graphic>
          <a:graphicData uri="http://schemas.openxmlformats.org/drawingml/2006/table">
            <a:tbl>
              <a:tblPr firstRow="1" firstCol="1" bandRow="1"/>
              <a:tblGrid>
                <a:gridCol w="2575592"/>
                <a:gridCol w="5561312"/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ORIENTACIÓN / 4°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AÑO BÁSICO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ADELINA ELGUETA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CORNEJO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1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OA7 Resolver conflictos entre pares en forma guiada y aplicar estrategias diversas de resolución de problemas, tales como escuchar, describir los sentimientos del otro y buscar un acuerdo que satisfaga a ambas partes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OA6 Manifestar actitudes de solidaridad y respeto, que favorezcan la convivencia…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11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/>
                        <a:t>Aplican estrategias para la resolución de conflicto, incluyendo la identificación de alternativas de solución, la selección de una de éstas y la implementación de la alternativa seleccionada.</a:t>
                      </a:r>
                      <a:endParaRPr lang="es-CL" sz="1400" dirty="0" smtClean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Estrategias </a:t>
                      </a:r>
                      <a:r>
                        <a:rPr lang="es-E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para resolución de conflictos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Recordar, comprender, hacer uso de la información e inferir causas.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Conocer </a:t>
                      </a:r>
                      <a:r>
                        <a:rPr lang="es-E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y aplicar estrategias </a:t>
                      </a:r>
                      <a:r>
                        <a:rPr lang="es-E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de resolución de </a:t>
                      </a:r>
                      <a:r>
                        <a:rPr lang="es-E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conflictos en los ámbitos de nuestra vida</a:t>
                      </a:r>
                      <a:endParaRPr lang="es-ES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effectLst/>
                          <a:latin typeface="+mn-lt"/>
                        </a:rPr>
                        <a:t> Se</a:t>
                      </a:r>
                      <a:r>
                        <a:rPr lang="es-CL" sz="1400" b="1" baseline="0" dirty="0" smtClean="0">
                          <a:effectLst/>
                          <a:latin typeface="+mn-lt"/>
                        </a:rPr>
                        <a:t> evaluará a través del ticket de salida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effectLst/>
                          <a:latin typeface="+mn-lt"/>
                        </a:rPr>
                        <a:t>IE2:</a:t>
                      </a:r>
                      <a:r>
                        <a:rPr lang="es-ES" sz="1400" b="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s-ES" sz="1400" dirty="0" smtClean="0"/>
                        <a:t>Aplican estrategias para la resolución de conflicto, incluyendo la identificación de alternativas de solución, la selección de una de éstas y la implementación de la alternativa seleccionada.</a:t>
                      </a:r>
                      <a:endParaRPr lang="es-CL" sz="1400" dirty="0" smtClean="0"/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s-CL" dirty="0">
                <a:latin typeface="Brush Script MT" panose="03060802040406070304" pitchFamily="66" charset="0"/>
              </a:rPr>
              <a:t>Reglas clases virtuales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4209" y="1124744"/>
            <a:ext cx="8229600" cy="5257800"/>
          </a:xfrm>
        </p:spPr>
        <p:txBody>
          <a:bodyPr>
            <a:normAutofit fontScale="92500"/>
          </a:bodyPr>
          <a:lstStyle/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defRPr/>
            </a:pPr>
            <a:r>
              <a:rPr lang="es-MX" dirty="0">
                <a:solidFill>
                  <a:srgbClr val="002060"/>
                </a:solidFill>
                <a:latin typeface="Brush Script MT" panose="03060802040406070304" pitchFamily="66" charset="0"/>
              </a:rPr>
              <a:t>Cuando inicies sesión debes mantener la cámara encendida.</a:t>
            </a:r>
          </a:p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defRPr/>
            </a:pPr>
            <a:r>
              <a:rPr lang="es-MX" dirty="0">
                <a:solidFill>
                  <a:srgbClr val="002060"/>
                </a:solidFill>
                <a:latin typeface="Brush Script MT" panose="03060802040406070304" pitchFamily="66" charset="0"/>
              </a:rPr>
              <a:t>Debes mantener el micrófono apagado y sólo activarlo cuando respondas a la lista, te hagan alguna pregunta o tengas alguna duda. </a:t>
            </a: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defRPr/>
            </a:pPr>
            <a:r>
              <a:rPr lang="es-MX" dirty="0">
                <a:solidFill>
                  <a:srgbClr val="002060"/>
                </a:solidFill>
                <a:latin typeface="Brush Script MT" panose="03060802040406070304" pitchFamily="66" charset="0"/>
              </a:rPr>
              <a:t>Preséntate con vestimenta adecuada para la clase.</a:t>
            </a:r>
          </a:p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defRPr/>
            </a:pPr>
            <a:r>
              <a:rPr lang="es-MX" dirty="0">
                <a:solidFill>
                  <a:srgbClr val="002060"/>
                </a:solidFill>
                <a:latin typeface="Brush Script MT" panose="03060802040406070304" pitchFamily="66" charset="0"/>
              </a:rPr>
              <a:t>El chat es sólo para escribir alguna pregunta o duda que tengas.</a:t>
            </a: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defRPr/>
            </a:pPr>
            <a:r>
              <a:rPr lang="es-MX" dirty="0">
                <a:solidFill>
                  <a:srgbClr val="002060"/>
                </a:solidFill>
                <a:latin typeface="Brush Script MT" panose="03060802040406070304" pitchFamily="66" charset="0"/>
              </a:rPr>
              <a:t>No consumas alimentos mientras estés en clases</a:t>
            </a:r>
          </a:p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defRPr/>
            </a:pPr>
            <a:r>
              <a:rPr lang="es-MX" dirty="0">
                <a:solidFill>
                  <a:srgbClr val="002060"/>
                </a:solidFill>
                <a:latin typeface="Brush Script MT" panose="03060802040406070304" pitchFamily="66" charset="0"/>
              </a:rPr>
              <a:t>El apoderado o adulto puede estar a su lado. Pero no debe interrumpir las clases. </a:t>
            </a:r>
            <a:endParaRPr lang="es-MX" dirty="0">
              <a:solidFill>
                <a:prstClr val="black"/>
              </a:solidFill>
              <a:latin typeface="Footlight MT Light" panose="0204060206030A020304" pitchFamily="18" charset="0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4147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-310852"/>
            <a:ext cx="8229600" cy="1143000"/>
          </a:xfrm>
        </p:spPr>
        <p:txBody>
          <a:bodyPr/>
          <a:lstStyle/>
          <a:p>
            <a:r>
              <a:rPr lang="es-CL" dirty="0" smtClean="0"/>
              <a:t>Importante:</a:t>
            </a:r>
            <a:endParaRPr lang="es-CL" dirty="0"/>
          </a:p>
        </p:txBody>
      </p:sp>
      <p:pic>
        <p:nvPicPr>
          <p:cNvPr id="4" name="Picture 2" descr="Happy Dance Sticker by Ofix for iOS &amp; Android | GIPH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50768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Llamada de flecha a la izquierda"/>
          <p:cNvSpPr/>
          <p:nvPr/>
        </p:nvSpPr>
        <p:spPr>
          <a:xfrm>
            <a:off x="3607174" y="969177"/>
            <a:ext cx="5429321" cy="1019663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la animación de un lápiz, significa que debes </a:t>
            </a:r>
            <a:r>
              <a:rPr lang="es-CL" b="1" dirty="0">
                <a:solidFill>
                  <a:prstClr val="black"/>
                </a:solidFill>
              </a:rPr>
              <a:t>escribir en tu cuaderno</a:t>
            </a:r>
          </a:p>
        </p:txBody>
      </p:sp>
      <p:pic>
        <p:nvPicPr>
          <p:cNvPr id="6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1" y="1513729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Llamada de flecha a la izquierda"/>
          <p:cNvSpPr/>
          <p:nvPr/>
        </p:nvSpPr>
        <p:spPr>
          <a:xfrm>
            <a:off x="2329287" y="2193993"/>
            <a:ext cx="6660232" cy="119346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una cámara fotográfica, significa que debes mandar </a:t>
            </a:r>
            <a:r>
              <a:rPr lang="es-CL" b="1" dirty="0">
                <a:solidFill>
                  <a:prstClr val="black"/>
                </a:solidFill>
              </a:rPr>
              <a:t>reporte sólo de esa actividad (una foto de la actividad)</a:t>
            </a:r>
          </a:p>
        </p:txBody>
      </p:sp>
      <p:pic>
        <p:nvPicPr>
          <p:cNvPr id="10242" name="Picture 2" descr="▷ Libros: Imágenes Animadas, Gifs y Animaciones ¡100% GRATIS!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828" y="3258855"/>
            <a:ext cx="1600200" cy="192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Llamada de flecha a la izquierda"/>
          <p:cNvSpPr/>
          <p:nvPr/>
        </p:nvSpPr>
        <p:spPr>
          <a:xfrm>
            <a:off x="4180027" y="3577363"/>
            <a:ext cx="4809491" cy="129179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 libro, significa que debes </a:t>
            </a:r>
            <a:r>
              <a:rPr lang="es-CL" b="1" dirty="0">
                <a:solidFill>
                  <a:prstClr val="black"/>
                </a:solidFill>
              </a:rPr>
              <a:t>trabajar en tu libro de </a:t>
            </a:r>
            <a:r>
              <a:rPr lang="es-CL" b="1" dirty="0" smtClean="0">
                <a:solidFill>
                  <a:prstClr val="black"/>
                </a:solidFill>
              </a:rPr>
              <a:t>Ciencias Naturales </a:t>
            </a:r>
            <a:endParaRPr lang="es-CL" b="1" dirty="0">
              <a:solidFill>
                <a:prstClr val="black"/>
              </a:solidFill>
            </a:endParaRPr>
          </a:p>
        </p:txBody>
      </p:sp>
      <p:pic>
        <p:nvPicPr>
          <p:cNvPr id="10" name="Picture 6" descr="Signo de Interrogación Animado (con imágenes) | Preguntas al azar ...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07" y="4223261"/>
            <a:ext cx="1968021" cy="240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Llamada de flecha a la izquierda"/>
          <p:cNvSpPr/>
          <p:nvPr/>
        </p:nvSpPr>
        <p:spPr>
          <a:xfrm>
            <a:off x="2195736" y="5187667"/>
            <a:ext cx="6793782" cy="129179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 signo de pregunta, significa que debes </a:t>
            </a:r>
            <a:r>
              <a:rPr lang="es-CL" b="1" dirty="0">
                <a:solidFill>
                  <a:prstClr val="black"/>
                </a:solidFill>
              </a:rPr>
              <a:t>pensar y analizar, sin escribir en tu cuaderno. Responder de forma oral.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996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747439" y="185191"/>
            <a:ext cx="8458200" cy="914401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Inicio</a:t>
            </a:r>
            <a:br>
              <a:rPr lang="es-CL" dirty="0" smtClean="0"/>
            </a:br>
            <a:r>
              <a:rPr lang="es-CL" dirty="0" smtClean="0"/>
              <a:t>Activación Conocimientos Previos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41" y="87957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 descr="Signo de Interrogación Animado (con imágenes) | Preguntas al azar ...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149080"/>
            <a:ext cx="1968021" cy="240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ángulo redondeado 8"/>
          <p:cNvSpPr/>
          <p:nvPr/>
        </p:nvSpPr>
        <p:spPr>
          <a:xfrm>
            <a:off x="611560" y="2492896"/>
            <a:ext cx="7992888" cy="86409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/>
              <a:t>¿Cómo podemos resolver los conflictos?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695878" y="404664"/>
            <a:ext cx="7344816" cy="7920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>
                <a:solidFill>
                  <a:srgbClr val="4F81BD">
                    <a:lumMod val="50000"/>
                  </a:srgbClr>
                </a:solidFill>
              </a:rPr>
              <a:t>Objetivo de la clase: </a:t>
            </a:r>
          </a:p>
        </p:txBody>
      </p:sp>
      <p:sp>
        <p:nvSpPr>
          <p:cNvPr id="5" name="Elipse 4"/>
          <p:cNvSpPr/>
          <p:nvPr/>
        </p:nvSpPr>
        <p:spPr>
          <a:xfrm>
            <a:off x="683568" y="1700808"/>
            <a:ext cx="7344816" cy="309634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es-ES" sz="3200" b="1" dirty="0">
                <a:solidFill>
                  <a:schemeClr val="tx1"/>
                </a:solidFill>
                <a:ea typeface="Calibri"/>
                <a:cs typeface="Times New Roman"/>
              </a:rPr>
              <a:t>Conocer y aplicar estrategias de resolución de conflictos en los ámbitos de nuestra vida</a:t>
            </a:r>
          </a:p>
        </p:txBody>
      </p:sp>
    </p:spTree>
    <p:extLst>
      <p:ext uri="{BB962C8B-B14F-4D97-AF65-F5344CB8AC3E}">
        <p14:creationId xmlns:p14="http://schemas.microsoft.com/office/powerpoint/2010/main" val="3511946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127" y="188640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179512" y="1367112"/>
            <a:ext cx="8676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dirty="0" smtClean="0">
                <a:solidFill>
                  <a:prstClr val="black"/>
                </a:solidFill>
              </a:rPr>
              <a:t>Ahora… Te invito a ver un video de </a:t>
            </a:r>
          </a:p>
          <a:p>
            <a:pPr algn="ctr"/>
            <a:r>
              <a:rPr lang="es-ES" sz="3200" b="1" dirty="0" smtClean="0">
                <a:solidFill>
                  <a:prstClr val="black"/>
                </a:solidFill>
              </a:rPr>
              <a:t>Resolución de Conflictos</a:t>
            </a:r>
            <a:endParaRPr lang="es-CL" sz="3200" b="1" dirty="0">
              <a:solidFill>
                <a:prstClr val="black"/>
              </a:solidFill>
            </a:endParaRPr>
          </a:p>
        </p:txBody>
      </p:sp>
      <p:pic>
        <p:nvPicPr>
          <p:cNvPr id="2050" name="Picture 2" descr="8 trucos con los enlaces de YouTube que deberías conocer - Lanzaware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221088"/>
            <a:ext cx="3192289" cy="191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Banderas de Chile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47875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ángulo 7"/>
          <p:cNvSpPr/>
          <p:nvPr/>
        </p:nvSpPr>
        <p:spPr>
          <a:xfrm>
            <a:off x="179512" y="3129279"/>
            <a:ext cx="86764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800" dirty="0">
                <a:solidFill>
                  <a:srgbClr val="FF0000"/>
                </a:solidFill>
              </a:rPr>
              <a:t>https://www.youtube.com/watch?v=WPQlsC9yhyY&amp;list=PLiuIXlpW0UqT_9oX-d6YLY_uFntskTEwV&amp;index=35</a:t>
            </a:r>
            <a:endParaRPr lang="es-CL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74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 txBox="1">
            <a:spLocks/>
          </p:cNvSpPr>
          <p:nvPr/>
        </p:nvSpPr>
        <p:spPr>
          <a:xfrm>
            <a:off x="739706" y="235740"/>
            <a:ext cx="7772400" cy="849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Desarrollo de la clase</a:t>
            </a:r>
            <a:endParaRPr lang="es-MX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6099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707546" y="1844824"/>
            <a:ext cx="7488832" cy="1008112"/>
          </a:xfrm>
          <a:prstGeom prst="round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chemeClr val="tx1"/>
                </a:solidFill>
              </a:rPr>
              <a:t>Trabajaremos en base al video de </a:t>
            </a:r>
          </a:p>
          <a:p>
            <a:pPr algn="ctr"/>
            <a:r>
              <a:rPr lang="es-ES" sz="2800" dirty="0" smtClean="0">
                <a:solidFill>
                  <a:schemeClr val="tx1"/>
                </a:solidFill>
              </a:rPr>
              <a:t>Canal educa</a:t>
            </a:r>
            <a:endParaRPr lang="es-ES" sz="2800" dirty="0">
              <a:solidFill>
                <a:schemeClr val="tx1"/>
              </a:solidFill>
            </a:endParaRPr>
          </a:p>
        </p:txBody>
      </p:sp>
      <p:sp>
        <p:nvSpPr>
          <p:cNvPr id="2" name="Elipse 1"/>
          <p:cNvSpPr/>
          <p:nvPr/>
        </p:nvSpPr>
        <p:spPr>
          <a:xfrm>
            <a:off x="323528" y="4149080"/>
            <a:ext cx="6552727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 smtClean="0"/>
              <a:t>Necesitaremos para esta clase una hoja en blanco, lápiz de mina y lápices de colores</a:t>
            </a:r>
            <a:endParaRPr lang="es-CL" sz="2800" dirty="0"/>
          </a:p>
        </p:txBody>
      </p:sp>
      <p:pic>
        <p:nvPicPr>
          <p:cNvPr id="10" name="Picture 6" descr="Signo de Interrogación Animado (con imágenes) | Preguntas al azar ...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149080"/>
            <a:ext cx="1968021" cy="240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77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2699792" y="404664"/>
            <a:ext cx="4104456" cy="864096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ACTIVIDAD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1259632" y="3068960"/>
            <a:ext cx="7056784" cy="237626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Anota en tu hoja blanca todos los pasos que debemos cumplir para RESOLVER UN CONFLICTO… Puedes utilizar símbolos para recordar…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Lo puedes compartir con tus compañeros… </a:t>
            </a: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6" name="Flecha abajo 5"/>
          <p:cNvSpPr/>
          <p:nvPr/>
        </p:nvSpPr>
        <p:spPr>
          <a:xfrm>
            <a:off x="4499992" y="1592796"/>
            <a:ext cx="576064" cy="972108"/>
          </a:xfrm>
          <a:prstGeom prst="dow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12901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3691</TotalTime>
  <Words>568</Words>
  <Application>Microsoft Office PowerPoint</Application>
  <PresentationFormat>Presentación en pantalla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Brush Script MT</vt:lpstr>
      <vt:lpstr>Calibri</vt:lpstr>
      <vt:lpstr>Footlight MT Light</vt:lpstr>
      <vt:lpstr>Times New Roman</vt:lpstr>
      <vt:lpstr>Wingdings 2</vt:lpstr>
      <vt:lpstr>Tema de Office</vt:lpstr>
      <vt:lpstr>1_Tema de Office</vt:lpstr>
      <vt:lpstr>PLANIFICACIÓN  CLASES VIRTUALES ORIENTACIÓN  4° Año Básico SEMANA N°26 FECHA : 21-08-2020</vt:lpstr>
      <vt:lpstr>Presentación de PowerPoint</vt:lpstr>
      <vt:lpstr>Reglas clases virtuales</vt:lpstr>
      <vt:lpstr>Importante:</vt:lpstr>
      <vt:lpstr>Inicio Activación Conocimientos Previos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Adelina</cp:lastModifiedBy>
  <cp:revision>115</cp:revision>
  <dcterms:created xsi:type="dcterms:W3CDTF">2020-07-06T03:06:52Z</dcterms:created>
  <dcterms:modified xsi:type="dcterms:W3CDTF">2020-09-11T22:08:02Z</dcterms:modified>
</cp:coreProperties>
</file>