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98" r:id="rId3"/>
    <p:sldId id="334" r:id="rId4"/>
    <p:sldId id="295" r:id="rId5"/>
    <p:sldId id="317" r:id="rId6"/>
    <p:sldId id="318" r:id="rId7"/>
    <p:sldId id="305" r:id="rId8"/>
    <p:sldId id="304" r:id="rId9"/>
    <p:sldId id="300" r:id="rId10"/>
    <p:sldId id="309" r:id="rId11"/>
    <p:sldId id="332" r:id="rId12"/>
    <p:sldId id="333" r:id="rId13"/>
    <p:sldId id="329" r:id="rId14"/>
    <p:sldId id="335" r:id="rId15"/>
    <p:sldId id="297" r:id="rId1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77"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05-10-2020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7FCB537C-D402-466D-8D59-2D0DD8A6FDC3}" type="slidenum">
              <a:rPr lang="es-CL" smtClean="0"/>
              <a:t>14</a:t>
            </a:fld>
            <a:endParaRPr lang="es-CL"/>
          </a:p>
        </p:txBody>
      </p:sp>
    </p:spTree>
    <p:extLst>
      <p:ext uri="{BB962C8B-B14F-4D97-AF65-F5344CB8AC3E}">
        <p14:creationId xmlns:p14="http://schemas.microsoft.com/office/powerpoint/2010/main" val="5003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7638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63332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34220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3345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5816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0576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0584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893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993091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52423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285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05-10-2020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05-10-2020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467A8-C3ED-44C8-BF6E-EF096A61B013}" type="datetimeFigureOut">
              <a:rPr lang="es-CL" smtClean="0">
                <a:solidFill>
                  <a:prstClr val="black">
                    <a:tint val="75000"/>
                  </a:prstClr>
                </a:solidFill>
              </a:rPr>
              <a:pPr/>
              <a:t>05-10-2020</a:t>
            </a:fld>
            <a:endParaRPr lang="es-CL">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5660-5BFF-417C-845D-54EB58F57CEF}"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75077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3.gif"/><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7" Type="http://schemas.microsoft.com/office/2007/relationships/hdphoto" Target="../media/hdphoto1.wdp"/><Relationship Id="rId2" Type="http://schemas.openxmlformats.org/officeDocument/2006/relationships/image" Target="../media/image2.gif"/><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124744"/>
            <a:ext cx="7772400" cy="2284164"/>
          </a:xfrm>
        </p:spPr>
        <p:txBody>
          <a:bodyPr>
            <a:noAutofit/>
          </a:bodyPr>
          <a:lstStyle/>
          <a:p>
            <a:r>
              <a:rPr lang="es-CL" sz="2800" b="1" dirty="0"/>
              <a:t>PLANIFICACIÓN </a:t>
            </a:r>
            <a:r>
              <a:rPr lang="es-CL" sz="2800" b="1" dirty="0" smtClean="0"/>
              <a:t> CLASES VIRTUALES</a:t>
            </a:r>
            <a:br>
              <a:rPr lang="es-CL" sz="2800" b="1" dirty="0" smtClean="0"/>
            </a:br>
            <a:r>
              <a:rPr lang="es-CL" sz="2800" b="1" dirty="0" smtClean="0"/>
              <a:t>RETROALIMENTACIÓN</a:t>
            </a:r>
            <a:br>
              <a:rPr lang="es-CL" sz="2800" b="1" dirty="0" smtClean="0"/>
            </a:br>
            <a:r>
              <a:rPr lang="es-CL" sz="2800" b="1" dirty="0" smtClean="0"/>
              <a:t>CIENCIAS NATURALES 4° AÑO BÁSICO</a:t>
            </a:r>
            <a:r>
              <a:rPr lang="es-CL" sz="2800" dirty="0"/>
              <a:t/>
            </a:r>
            <a:br>
              <a:rPr lang="es-CL" sz="2800" dirty="0"/>
            </a:br>
            <a:r>
              <a:rPr lang="es-CL" sz="2800" dirty="0"/>
              <a:t>SEMANA N</a:t>
            </a:r>
            <a:r>
              <a:rPr lang="es-CL" sz="2800" dirty="0" smtClean="0"/>
              <a:t>° 28 </a:t>
            </a:r>
            <a:r>
              <a:rPr lang="es-CL" sz="2800" dirty="0"/>
              <a:t/>
            </a:r>
            <a:br>
              <a:rPr lang="es-CL" sz="2800" dirty="0"/>
            </a:br>
            <a:r>
              <a:rPr lang="es-CL" sz="2800" dirty="0" smtClean="0"/>
              <a:t>FECHA : 09-10-2020</a:t>
            </a:r>
            <a:endParaRPr lang="es-CL" sz="28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smtClean="0">
                <a:solidFill>
                  <a:prstClr val="black"/>
                </a:solidFill>
                <a:latin typeface="Times New Roman" pitchFamily="18" charset="0"/>
                <a:ea typeface="Times New Roman" pitchFamily="18" charset="0"/>
                <a:cs typeface="Times New Roman" pitchFamily="18" charset="0"/>
              </a:rPr>
              <a:t>Colegio Jean Piaget</a:t>
            </a:r>
            <a:endParaRPr lang="es-MX" i="1" dirty="0" smtClean="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smtClean="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318" y="152531"/>
            <a:ext cx="8666942" cy="1200329"/>
          </a:xfrm>
          <a:prstGeom prst="rect">
            <a:avLst/>
          </a:prstGeom>
        </p:spPr>
        <p:txBody>
          <a:bodyPr wrap="square">
            <a:spAutoFit/>
          </a:bodyPr>
          <a:lstStyle/>
          <a:p>
            <a:pPr algn="just"/>
            <a:r>
              <a:rPr lang="es-ES" b="1" dirty="0"/>
              <a:t>1. Los organismos poseen diversos comportamientos de interacción con el medioambiente. Los reptiles son organismos que no presentan una temperatura corporal estable, por lo tanto cuando baja su temperatura es probable que los reptiles</a:t>
            </a:r>
            <a:r>
              <a:rPr lang="es-ES" b="1" dirty="0" smtClean="0"/>
              <a:t>:                                  								</a:t>
            </a:r>
            <a:r>
              <a:rPr lang="es-ES" dirty="0" smtClean="0"/>
              <a:t>22 </a:t>
            </a:r>
            <a:r>
              <a:rPr lang="es-ES" dirty="0"/>
              <a:t>de 29</a:t>
            </a:r>
            <a:endParaRPr lang="es-CL" dirty="0"/>
          </a:p>
        </p:txBody>
      </p:sp>
      <p:sp>
        <p:nvSpPr>
          <p:cNvPr id="7" name="Rectangle 2"/>
          <p:cNvSpPr>
            <a:spLocks noChangeArrowheads="1"/>
          </p:cNvSpPr>
          <p:nvPr/>
        </p:nvSpPr>
        <p:spPr bwMode="auto">
          <a:xfrm>
            <a:off x="658416" y="10085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pic>
        <p:nvPicPr>
          <p:cNvPr id="2049"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69734"/>
            <a:ext cx="4370388" cy="18748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79512" y="1511413"/>
            <a:ext cx="86669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2. Observa la imagen. Luego, señala dos ejemplos de interacción entre los factores bióticos y abióticos del ecosistema.</a:t>
            </a:r>
            <a:r>
              <a:rPr kumimoji="0" lang="es-CL" altLang="es-CL"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r>
              <a:rPr kumimoji="0" lang="es-CL" altLang="es-CL" i="0" u="none" strike="noStrike" cap="none" normalizeH="0" dirty="0" smtClean="0">
                <a:ln>
                  <a:noFill/>
                </a:ln>
                <a:solidFill>
                  <a:schemeClr val="tx1"/>
                </a:solidFill>
                <a:effectLst/>
                <a:ea typeface="Calibri" panose="020F0502020204030204" pitchFamily="34" charset="0"/>
                <a:cs typeface="Arial" panose="020B0604020202020204" pitchFamily="34" charset="0"/>
              </a:rPr>
              <a:t> Incompletas 25 de 29</a:t>
            </a:r>
            <a:endParaRPr kumimoji="0" lang="es-CL" altLang="es-CL" i="0" u="none" strike="noStrike" cap="none" normalizeH="0" baseline="0" dirty="0" smtClean="0">
              <a:ln>
                <a:noFill/>
              </a:ln>
              <a:solidFill>
                <a:schemeClr val="tx1"/>
              </a:solidFill>
              <a:effectLst/>
            </a:endParaRPr>
          </a:p>
        </p:txBody>
      </p:sp>
      <p:sp>
        <p:nvSpPr>
          <p:cNvPr id="9" name="Rectángulo 8"/>
          <p:cNvSpPr/>
          <p:nvPr/>
        </p:nvSpPr>
        <p:spPr>
          <a:xfrm>
            <a:off x="179512" y="4241808"/>
            <a:ext cx="8666942" cy="646331"/>
          </a:xfrm>
          <a:prstGeom prst="rect">
            <a:avLst/>
          </a:prstGeom>
        </p:spPr>
        <p:txBody>
          <a:bodyPr wrap="square">
            <a:spAutoFit/>
          </a:bodyPr>
          <a:lstStyle/>
          <a:p>
            <a:r>
              <a:rPr lang="es-ES" b="1" dirty="0"/>
              <a:t>3.	Describe a qué tipo de interacción corresponde la siguiente imagen:</a:t>
            </a:r>
          </a:p>
          <a:p>
            <a:r>
              <a:rPr lang="es-ES" dirty="0" smtClean="0"/>
              <a:t>							Incompletas 23 de 29</a:t>
            </a:r>
            <a:endParaRPr lang="es-ES" dirty="0"/>
          </a:p>
        </p:txBody>
      </p:sp>
      <p:pic>
        <p:nvPicPr>
          <p:cNvPr id="11" name="Picture 2" descr="Polinización de las abejas » ABEJAPEDIA"/>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849768"/>
            <a:ext cx="2410460" cy="1705610"/>
          </a:xfrm>
          <a:prstGeom prst="rect">
            <a:avLst/>
          </a:prstGeom>
          <a:noFill/>
          <a:extLst/>
        </p:spPr>
      </p:pic>
    </p:spTree>
    <p:extLst>
      <p:ext uri="{BB962C8B-B14F-4D97-AF65-F5344CB8AC3E}">
        <p14:creationId xmlns:p14="http://schemas.microsoft.com/office/powerpoint/2010/main" val="259759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9511" y="262959"/>
            <a:ext cx="87849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CL" altLang="es-CL"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4. Describe a qué tipo de interacción corresponde la siguiente imagen                     26 de 29</a:t>
            </a:r>
          </a:p>
          <a:p>
            <a:pPr marL="0" marR="0" lvl="0" indent="0" algn="l" defTabSz="914400" rtl="0" eaLnBrk="0" fontAlgn="base" latinLnBrk="0" hangingPunct="0">
              <a:lnSpc>
                <a:spcPct val="100000"/>
              </a:lnSpc>
              <a:spcBef>
                <a:spcPct val="0"/>
              </a:spcBef>
              <a:spcAft>
                <a:spcPct val="0"/>
              </a:spcAft>
              <a:buClrTx/>
              <a:buSzTx/>
              <a:tabLst/>
            </a:pPr>
            <a:r>
              <a:rPr lang="es-CL" altLang="es-CL" dirty="0">
                <a:ea typeface="Calibri" panose="020F0502020204030204" pitchFamily="34" charset="0"/>
                <a:cs typeface="Arial" panose="020B0604020202020204" pitchFamily="34" charset="0"/>
              </a:rPr>
              <a:t>	</a:t>
            </a:r>
            <a:r>
              <a:rPr lang="es-CL" altLang="es-CL" dirty="0" smtClean="0">
                <a:ea typeface="Calibri" panose="020F0502020204030204" pitchFamily="34" charset="0"/>
                <a:cs typeface="Arial" panose="020B0604020202020204" pitchFamily="34" charset="0"/>
              </a:rPr>
              <a:t>						                 Incompletas</a:t>
            </a:r>
            <a:r>
              <a:rPr kumimoji="0" lang="es-CL" altLang="es-CL"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endParaRPr kumimoji="0" lang="es-CL" altLang="es-CL" sz="800" b="0" i="0" u="none" strike="noStrike" cap="none" normalizeH="0" baseline="0" dirty="0" smtClean="0">
              <a:ln>
                <a:noFill/>
              </a:ln>
              <a:solidFill>
                <a:schemeClr val="tx1"/>
              </a:solidFill>
              <a:effectLst/>
            </a:endParaRPr>
          </a:p>
        </p:txBody>
      </p:sp>
      <p:pic>
        <p:nvPicPr>
          <p:cNvPr id="3073" name="Picture 4" descr="▷ ¿Que Comen Los Osos Pardos? 【Guía 2020】» Animales Vi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770790"/>
            <a:ext cx="2489200" cy="1579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54274" y="9331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307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951853"/>
            <a:ext cx="4090988" cy="2060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79512" y="2494653"/>
            <a:ext cx="87849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5. Observa la imagen y da 2 ejemplos de interacciones en el ecosistema                  26 de 29 								Incompletas</a:t>
            </a:r>
            <a:endParaRPr kumimoji="0" lang="es-CL" altLang="es-CL"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40300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a:off x="199933" y="428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dirty="0" smtClean="0">
                <a:solidFill>
                  <a:sysClr val="windowText" lastClr="000000"/>
                </a:solidFill>
              </a:rPr>
              <a:t>Desarrollo de la clase</a:t>
            </a:r>
            <a:endParaRPr lang="es-MX" dirty="0">
              <a:solidFill>
                <a:sysClr val="windowText" lastClr="000000"/>
              </a:solidFill>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16105" y="42863"/>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 y="1556792"/>
            <a:ext cx="6336704" cy="5086904"/>
          </a:xfrm>
          <a:prstGeom prst="rect">
            <a:avLst/>
          </a:prstGeom>
        </p:spPr>
      </p:pic>
      <p:sp>
        <p:nvSpPr>
          <p:cNvPr id="9" name="Rectángulo redondeado 8"/>
          <p:cNvSpPr/>
          <p:nvPr/>
        </p:nvSpPr>
        <p:spPr>
          <a:xfrm>
            <a:off x="1115616" y="980728"/>
            <a:ext cx="338437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Observa.. Analicemos la imagen: </a:t>
            </a:r>
            <a:endParaRPr lang="es-CL" dirty="0"/>
          </a:p>
        </p:txBody>
      </p:sp>
      <p:sp>
        <p:nvSpPr>
          <p:cNvPr id="10" name="Rectángulo redondeado 9"/>
          <p:cNvSpPr/>
          <p:nvPr/>
        </p:nvSpPr>
        <p:spPr>
          <a:xfrm>
            <a:off x="6413308" y="1844824"/>
            <a:ext cx="2623187"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ES" dirty="0" smtClean="0"/>
              <a:t>a. Nombra al menos 2 interacciones que puedes observar en la imagen…</a:t>
            </a:r>
          </a:p>
          <a:p>
            <a:pPr algn="just"/>
            <a:endParaRPr lang="es-ES" dirty="0"/>
          </a:p>
          <a:p>
            <a:pPr algn="just"/>
            <a:r>
              <a:rPr lang="es-ES" dirty="0" smtClean="0"/>
              <a:t>b. Nombra seres vivos de la imagen (elementos bióticos)</a:t>
            </a:r>
          </a:p>
          <a:p>
            <a:pPr algn="just"/>
            <a:endParaRPr lang="es-ES" dirty="0"/>
          </a:p>
          <a:p>
            <a:pPr algn="just"/>
            <a:r>
              <a:rPr lang="es-ES" dirty="0" smtClean="0"/>
              <a:t>c. Nombra seres no vivos de la imagen (Elementos abióticos)  </a:t>
            </a:r>
            <a:endParaRPr lang="es-CL" dirty="0"/>
          </a:p>
        </p:txBody>
      </p:sp>
    </p:spTree>
    <p:extLst>
      <p:ext uri="{BB962C8B-B14F-4D97-AF65-F5344CB8AC3E}">
        <p14:creationId xmlns:p14="http://schemas.microsoft.com/office/powerpoint/2010/main" val="1309028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 Libros: Imágenes Animadas, Gifs y Animaciones ¡100% GRATI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16" y="116632"/>
            <a:ext cx="1331640" cy="1605101"/>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p:cNvSpPr/>
          <p:nvPr/>
        </p:nvSpPr>
        <p:spPr>
          <a:xfrm>
            <a:off x="1691680" y="404664"/>
            <a:ext cx="864096" cy="730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prstClr val="white"/>
                </a:solidFill>
              </a:rPr>
              <a:t>75</a:t>
            </a:r>
            <a:endParaRPr lang="es-CL" dirty="0">
              <a:solidFill>
                <a:prstClr val="white"/>
              </a:solidFill>
            </a:endParaRPr>
          </a:p>
        </p:txBody>
      </p:sp>
      <p:pic>
        <p:nvPicPr>
          <p:cNvPr id="3" name="Imagen 2"/>
          <p:cNvPicPr>
            <a:picLocks noChangeAspect="1"/>
          </p:cNvPicPr>
          <p:nvPr/>
        </p:nvPicPr>
        <p:blipFill>
          <a:blip r:embed="rId3"/>
          <a:stretch>
            <a:fillRect/>
          </a:stretch>
        </p:blipFill>
        <p:spPr>
          <a:xfrm>
            <a:off x="2915816" y="85194"/>
            <a:ext cx="5636468" cy="6675981"/>
          </a:xfrm>
          <a:prstGeom prst="rect">
            <a:avLst/>
          </a:prstGeom>
        </p:spPr>
      </p:pic>
      <p:sp>
        <p:nvSpPr>
          <p:cNvPr id="8" name="Rectángulo redondeado 7"/>
          <p:cNvSpPr/>
          <p:nvPr/>
        </p:nvSpPr>
        <p:spPr>
          <a:xfrm>
            <a:off x="251520" y="1916832"/>
            <a:ext cx="2304256" cy="93610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prstClr val="black"/>
                </a:solidFill>
              </a:rPr>
              <a:t>Según lo que hemos trabajado en clases… </a:t>
            </a:r>
          </a:p>
        </p:txBody>
      </p:sp>
      <p:sp>
        <p:nvSpPr>
          <p:cNvPr id="10" name="Flecha abajo 9"/>
          <p:cNvSpPr/>
          <p:nvPr/>
        </p:nvSpPr>
        <p:spPr>
          <a:xfrm>
            <a:off x="1115616" y="3048035"/>
            <a:ext cx="360040" cy="576064"/>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12" name="Rectángulo redondeado 11"/>
          <p:cNvSpPr/>
          <p:nvPr/>
        </p:nvSpPr>
        <p:spPr>
          <a:xfrm>
            <a:off x="395536" y="4005064"/>
            <a:ext cx="2088232" cy="13681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prstClr val="black"/>
                </a:solidFill>
              </a:rPr>
              <a:t>¿Qué tipos de interacciones observas  en esta imagen?</a:t>
            </a:r>
            <a:endParaRPr lang="es-CL" b="1" dirty="0">
              <a:solidFill>
                <a:prstClr val="black"/>
              </a:solidFill>
            </a:endParaRPr>
          </a:p>
        </p:txBody>
      </p:sp>
    </p:spTree>
    <p:extLst>
      <p:ext uri="{BB962C8B-B14F-4D97-AF65-F5344CB8AC3E}">
        <p14:creationId xmlns:p14="http://schemas.microsoft.com/office/powerpoint/2010/main" val="517735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343397" y="118486"/>
            <a:ext cx="4608512" cy="16240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smtClean="0"/>
              <a:t>TICKET DE SALIDA</a:t>
            </a:r>
          </a:p>
          <a:p>
            <a:pPr algn="ctr"/>
            <a:r>
              <a:rPr lang="es-CL" sz="2000" b="1" dirty="0" smtClean="0"/>
              <a:t>RETROALIMENTACIÓN </a:t>
            </a:r>
          </a:p>
          <a:p>
            <a:pPr algn="ctr"/>
            <a:r>
              <a:rPr lang="es-CL" sz="2000" b="1" dirty="0" smtClean="0"/>
              <a:t>EVALUACIÓN FORMATIVA: IE2</a:t>
            </a:r>
          </a:p>
          <a:p>
            <a:pPr algn="ctr"/>
            <a:r>
              <a:rPr lang="es-CL" sz="2000" b="1" dirty="0" smtClean="0"/>
              <a:t>ASIGNATURA: CIENCIAS NATURALES 4°</a:t>
            </a:r>
          </a:p>
          <a:p>
            <a:pPr algn="ctr"/>
            <a:r>
              <a:rPr lang="es-CL" sz="2000" b="1" dirty="0" smtClean="0"/>
              <a:t>SEMANA 28</a:t>
            </a:r>
            <a:endParaRPr lang="es-CL" sz="2000" b="1" dirty="0"/>
          </a:p>
        </p:txBody>
      </p:sp>
      <p:sp>
        <p:nvSpPr>
          <p:cNvPr id="3" name="2 Rectángulo redondeado"/>
          <p:cNvSpPr/>
          <p:nvPr/>
        </p:nvSpPr>
        <p:spPr>
          <a:xfrm>
            <a:off x="382634" y="1817885"/>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smtClean="0"/>
              <a:t>Nombre: _______________________________________</a:t>
            </a:r>
            <a:endParaRPr lang="es-CL"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53914" y="476672"/>
            <a:ext cx="1944216" cy="794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smtClean="0"/>
              <a:t>CIERRE</a:t>
            </a:r>
            <a:endParaRPr lang="es-CL" sz="2400" b="1" dirty="0"/>
          </a:p>
        </p:txBody>
      </p:sp>
      <p:sp>
        <p:nvSpPr>
          <p:cNvPr id="8" name="4 Rectángulo redondeado"/>
          <p:cNvSpPr/>
          <p:nvPr/>
        </p:nvSpPr>
        <p:spPr>
          <a:xfrm>
            <a:off x="3784247" y="5876083"/>
            <a:ext cx="5274989" cy="96187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Enviar fotografía de las respuestas al: </a:t>
            </a:r>
          </a:p>
          <a:p>
            <a:pPr algn="ctr"/>
            <a:r>
              <a:rPr lang="es-CL" dirty="0"/>
              <a:t>C</a:t>
            </a:r>
            <a:r>
              <a:rPr lang="es-CL" dirty="0" smtClean="0"/>
              <a:t>orreo: </a:t>
            </a:r>
            <a:r>
              <a:rPr lang="es-CL" b="1" dirty="0" smtClean="0"/>
              <a:t>adelina.elgueta@colegio-jeanpiaget.cl</a:t>
            </a:r>
          </a:p>
          <a:p>
            <a:pPr algn="ctr"/>
            <a:r>
              <a:rPr lang="es-CL" dirty="0" smtClean="0"/>
              <a:t>Celular</a:t>
            </a:r>
            <a:r>
              <a:rPr lang="es-CL" dirty="0"/>
              <a:t>:  </a:t>
            </a:r>
            <a:r>
              <a:rPr lang="es-CL" b="1" dirty="0"/>
              <a:t>+56933639868</a:t>
            </a:r>
            <a:endParaRPr lang="es-CL" b="1" dirty="0" smtClean="0"/>
          </a:p>
        </p:txBody>
      </p:sp>
      <p:pic>
        <p:nvPicPr>
          <p:cNvPr id="10" name="Picture 8" descr="Film Camera Sticker by Martina Martian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7623" y="494381"/>
            <a:ext cx="2496377" cy="2496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appy Dance Sticker by Ofix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2746245"/>
            <a:ext cx="1187624" cy="14098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smtClean="0">
              <a:ln>
                <a:noFill/>
              </a:ln>
              <a:solidFill>
                <a:schemeClr val="tx1"/>
              </a:solidFill>
              <a:effectLst/>
              <a:latin typeface="Arial" panose="020B0604020202020204" pitchFamily="34" charset="0"/>
            </a:endParaRPr>
          </a:p>
        </p:txBody>
      </p:sp>
      <p:sp>
        <p:nvSpPr>
          <p:cNvPr id="5" name="Rectángulo 4"/>
          <p:cNvSpPr/>
          <p:nvPr/>
        </p:nvSpPr>
        <p:spPr>
          <a:xfrm>
            <a:off x="183464" y="2461957"/>
            <a:ext cx="8644575" cy="3139321"/>
          </a:xfrm>
          <a:prstGeom prst="rect">
            <a:avLst/>
          </a:prstGeom>
        </p:spPr>
        <p:txBody>
          <a:bodyPr wrap="square">
            <a:spAutoFit/>
          </a:bodyPr>
          <a:lstStyle/>
          <a:p>
            <a:pPr marL="342900" lvl="0" indent="-342900" algn="just">
              <a:spcAft>
                <a:spcPts val="0"/>
              </a:spcAft>
              <a:buFont typeface="+mj-lt"/>
              <a:buAutoNum type="arabicPeriod"/>
            </a:pPr>
            <a:r>
              <a:rPr lang="es-ES" sz="1100" b="1" dirty="0">
                <a:latin typeface="Arial" panose="020B0604020202020204" pitchFamily="34" charset="0"/>
                <a:ea typeface="Calibri" panose="020F0502020204030204" pitchFamily="34" charset="0"/>
                <a:cs typeface="Times New Roman" panose="02020603050405020304" pitchFamily="18" charset="0"/>
              </a:rPr>
              <a:t>Los organismos poseen diversos comportamientos de interacción con el medioambiente. Los reptiles son organismos que no presentan una temperatura corporal estable, por lo tanto cuando baja su temperatura es probable que los reptiles:</a:t>
            </a:r>
          </a:p>
          <a:p>
            <a:pPr lvl="0" algn="just">
              <a:spcAft>
                <a:spcPts val="0"/>
              </a:spcAft>
            </a:pPr>
            <a:r>
              <a:rPr lang="es-ES" sz="1100" b="1" dirty="0">
                <a:latin typeface="Arial" panose="020B0604020202020204" pitchFamily="34" charset="0"/>
                <a:ea typeface="Calibri" panose="020F0502020204030204" pitchFamily="34" charset="0"/>
                <a:cs typeface="Times New Roman" panose="02020603050405020304" pitchFamily="18" charset="0"/>
              </a:rPr>
              <a:t>A. Se refugien bajo una roca, para evitar los rayos del sol.</a:t>
            </a:r>
          </a:p>
          <a:p>
            <a:pPr lvl="0" algn="just">
              <a:spcAft>
                <a:spcPts val="0"/>
              </a:spcAft>
            </a:pPr>
            <a:r>
              <a:rPr lang="es-ES" sz="1100" b="1" dirty="0">
                <a:latin typeface="Arial" panose="020B0604020202020204" pitchFamily="34" charset="0"/>
                <a:ea typeface="Calibri" panose="020F0502020204030204" pitchFamily="34" charset="0"/>
                <a:cs typeface="Times New Roman" panose="02020603050405020304" pitchFamily="18" charset="0"/>
              </a:rPr>
              <a:t>B. Descansen sobre una roca, de esta forma obtendrán energía del sol.</a:t>
            </a:r>
          </a:p>
          <a:p>
            <a:pPr lvl="0" algn="just">
              <a:spcAft>
                <a:spcPts val="0"/>
              </a:spcAft>
            </a:pPr>
            <a:r>
              <a:rPr lang="es-ES" sz="1100" b="1" dirty="0">
                <a:latin typeface="Arial" panose="020B0604020202020204" pitchFamily="34" charset="0"/>
                <a:ea typeface="Calibri" panose="020F0502020204030204" pitchFamily="34" charset="0"/>
                <a:cs typeface="Times New Roman" panose="02020603050405020304" pitchFamily="18" charset="0"/>
              </a:rPr>
              <a:t>C. Se refugien en la fuente de agua más cercana.</a:t>
            </a:r>
          </a:p>
          <a:p>
            <a:pPr lvl="0" algn="just">
              <a:spcAft>
                <a:spcPts val="0"/>
              </a:spcAft>
            </a:pPr>
            <a:r>
              <a:rPr lang="es-ES" sz="1100" b="1" dirty="0">
                <a:latin typeface="Arial" panose="020B0604020202020204" pitchFamily="34" charset="0"/>
                <a:ea typeface="Calibri" panose="020F0502020204030204" pitchFamily="34" charset="0"/>
                <a:cs typeface="Times New Roman" panose="02020603050405020304" pitchFamily="18" charset="0"/>
              </a:rPr>
              <a:t>D. Las condiciones de temperatura del ambiente no afectan a los reptiles</a:t>
            </a:r>
            <a:r>
              <a:rPr lang="es-ES" sz="1100" b="1" dirty="0" smtClean="0">
                <a:latin typeface="Arial" panose="020B0604020202020204" pitchFamily="34" charset="0"/>
                <a:ea typeface="Calibri" panose="020F0502020204030204" pitchFamily="34" charset="0"/>
                <a:cs typeface="Times New Roman" panose="02020603050405020304" pitchFamily="18" charset="0"/>
              </a:rPr>
              <a:t>.</a:t>
            </a:r>
          </a:p>
          <a:p>
            <a:pPr lvl="0" algn="just">
              <a:spcAft>
                <a:spcPts val="0"/>
              </a:spcAft>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r>
              <a:rPr lang="es-ES" sz="1100" b="1" dirty="0" smtClean="0">
                <a:latin typeface="Arial" panose="020B0604020202020204" pitchFamily="34" charset="0"/>
                <a:ea typeface="Calibri" panose="020F0502020204030204" pitchFamily="34" charset="0"/>
                <a:cs typeface="Times New Roman" panose="02020603050405020304" pitchFamily="18" charset="0"/>
              </a:rPr>
              <a:t>2. </a:t>
            </a:r>
            <a:r>
              <a:rPr lang="es-ES" sz="1100" b="1" dirty="0" smtClean="0">
                <a:latin typeface="Arial" panose="020B0604020202020204" pitchFamily="34" charset="0"/>
                <a:ea typeface="Calibri" panose="020F0502020204030204" pitchFamily="34" charset="0"/>
                <a:cs typeface="Times New Roman" panose="02020603050405020304" pitchFamily="18" charset="0"/>
              </a:rPr>
              <a:t>Observa</a:t>
            </a:r>
            <a:r>
              <a:rPr lang="es-ES" sz="1100" b="1" dirty="0" smtClean="0">
                <a:latin typeface="Arial" panose="020B0604020202020204" pitchFamily="34" charset="0"/>
                <a:ea typeface="Calibri" panose="020F0502020204030204" pitchFamily="34" charset="0"/>
                <a:cs typeface="Times New Roman" panose="02020603050405020304" pitchFamily="18" charset="0"/>
              </a:rPr>
              <a:t> la imagen y escribe 3 interacciones presentes en dicho ecosistema:</a:t>
            </a:r>
          </a:p>
          <a:p>
            <a:pPr lvl="0" algn="just">
              <a:spcAft>
                <a:spcPts val="0"/>
              </a:spcAft>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r>
              <a:rPr lang="es-ES" sz="1100" b="1" dirty="0" smtClean="0">
                <a:latin typeface="Arial" panose="020B0604020202020204" pitchFamily="34" charset="0"/>
                <a:ea typeface="Calibri" panose="020F0502020204030204" pitchFamily="34" charset="0"/>
                <a:cs typeface="Times New Roman" panose="02020603050405020304" pitchFamily="18" charset="0"/>
              </a:rPr>
              <a:t>				a.</a:t>
            </a:r>
          </a:p>
          <a:p>
            <a:pPr lvl="0" algn="just">
              <a:spcAft>
                <a:spcPts val="0"/>
              </a:spcAft>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endParaRPr lang="es-ES" sz="1100" b="1" dirty="0" smtClean="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r>
              <a:rPr lang="es-ES" sz="1100" b="1" dirty="0">
                <a:latin typeface="Arial" panose="020B0604020202020204" pitchFamily="34" charset="0"/>
                <a:ea typeface="Calibri" panose="020F0502020204030204" pitchFamily="34" charset="0"/>
                <a:cs typeface="Times New Roman" panose="02020603050405020304" pitchFamily="18" charset="0"/>
              </a:rPr>
              <a:t>	</a:t>
            </a:r>
            <a:r>
              <a:rPr lang="es-ES" sz="1100" b="1" dirty="0" smtClean="0">
                <a:latin typeface="Arial" panose="020B0604020202020204" pitchFamily="34" charset="0"/>
                <a:ea typeface="Calibri" panose="020F0502020204030204" pitchFamily="34" charset="0"/>
                <a:cs typeface="Times New Roman" panose="02020603050405020304" pitchFamily="18" charset="0"/>
              </a:rPr>
              <a:t>			b.</a:t>
            </a:r>
          </a:p>
          <a:p>
            <a:pPr lvl="0" algn="just">
              <a:spcAft>
                <a:spcPts val="0"/>
              </a:spcAft>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endParaRPr lang="es-ES" sz="1100" b="1" dirty="0" smtClean="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r>
              <a:rPr lang="es-ES" sz="1100" b="1" dirty="0">
                <a:latin typeface="Arial" panose="020B0604020202020204" pitchFamily="34" charset="0"/>
                <a:ea typeface="Calibri" panose="020F0502020204030204" pitchFamily="34" charset="0"/>
                <a:cs typeface="Times New Roman" panose="02020603050405020304" pitchFamily="18" charset="0"/>
              </a:rPr>
              <a:t>	</a:t>
            </a:r>
            <a:r>
              <a:rPr lang="es-ES" sz="1100" b="1" dirty="0" smtClean="0">
                <a:latin typeface="Arial" panose="020B0604020202020204" pitchFamily="34" charset="0"/>
                <a:ea typeface="Calibri" panose="020F0502020204030204" pitchFamily="34" charset="0"/>
                <a:cs typeface="Times New Roman" panose="02020603050405020304" pitchFamily="18" charset="0"/>
              </a:rPr>
              <a:t>			c. </a:t>
            </a:r>
          </a:p>
          <a:p>
            <a:pPr lvl="0" algn="just">
              <a:spcAft>
                <a:spcPts val="0"/>
              </a:spcAft>
            </a:pPr>
            <a:endParaRPr lang="es-ES" sz="1100" b="1"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endParaRPr lang="es-ES" sz="1100" b="1"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289" y="3971082"/>
            <a:ext cx="3140050" cy="2482253"/>
          </a:xfrm>
          <a:prstGeom prst="rect">
            <a:avLst/>
          </a:prstGeom>
        </p:spPr>
      </p:pic>
    </p:spTree>
    <p:extLst>
      <p:ext uri="{BB962C8B-B14F-4D97-AF65-F5344CB8AC3E}">
        <p14:creationId xmlns:p14="http://schemas.microsoft.com/office/powerpoint/2010/main" val="468096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4227949212"/>
              </p:ext>
            </p:extLst>
          </p:nvPr>
        </p:nvGraphicFramePr>
        <p:xfrm>
          <a:off x="467544" y="965102"/>
          <a:ext cx="8136904" cy="4501013"/>
        </p:xfrm>
        <a:graphic>
          <a:graphicData uri="http://schemas.openxmlformats.org/drawingml/2006/table">
            <a:tbl>
              <a:tblPr firstRow="1" firstCol="1" bandRow="1"/>
              <a:tblGrid>
                <a:gridCol w="2575592"/>
                <a:gridCol w="5561312"/>
              </a:tblGrid>
              <a:tr h="376566">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ASIGNATURA /CURSO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smtClean="0">
                          <a:effectLst/>
                          <a:latin typeface="Arial" panose="020B0604020202020204" pitchFamily="34" charset="0"/>
                          <a:ea typeface="Calibri"/>
                          <a:cs typeface="Arial" panose="020B0604020202020204" pitchFamily="34" charset="0"/>
                        </a:rPr>
                        <a:t>Ciencias Naturales / 4° Año Básico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941">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NOMBRE DEL </a:t>
                      </a:r>
                      <a:r>
                        <a:rPr lang="es-ES_tradnl" sz="1400" b="1" dirty="0" smtClean="0">
                          <a:effectLst/>
                          <a:latin typeface="Arial" panose="020B0604020202020204" pitchFamily="34" charset="0"/>
                          <a:ea typeface="Calibri"/>
                          <a:cs typeface="Arial" panose="020B0604020202020204" pitchFamily="34" charset="0"/>
                        </a:rPr>
                        <a:t>PROFESOR/A</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smtClean="0">
                          <a:effectLst/>
                          <a:latin typeface="Arial" panose="020B0604020202020204" pitchFamily="34" charset="0"/>
                          <a:ea typeface="Calibri"/>
                          <a:cs typeface="Arial" panose="020B0604020202020204" pitchFamily="34" charset="0"/>
                        </a:rPr>
                        <a:t>Adelina Elgueta</a:t>
                      </a:r>
                      <a:r>
                        <a:rPr lang="es-CL" sz="1400" baseline="0" dirty="0" smtClean="0">
                          <a:effectLst/>
                          <a:latin typeface="Arial" panose="020B0604020202020204" pitchFamily="34" charset="0"/>
                          <a:ea typeface="Calibri"/>
                          <a:cs typeface="Arial" panose="020B0604020202020204" pitchFamily="34" charset="0"/>
                        </a:rPr>
                        <a:t> Cornejo</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028">
                <a:tc>
                  <a:txBody>
                    <a:bodyPr/>
                    <a:lstStyle/>
                    <a:p>
                      <a:pPr algn="just">
                        <a:spcAft>
                          <a:spcPts val="0"/>
                        </a:spcAft>
                      </a:pPr>
                      <a:r>
                        <a:rPr lang="es-ES_tradnl" sz="1400" b="1" dirty="0">
                          <a:effectLst/>
                          <a:latin typeface="Arial" panose="020B0604020202020204" pitchFamily="34" charset="0"/>
                          <a:ea typeface="Calibri"/>
                          <a:cs typeface="Arial" panose="020B0604020202020204" pitchFamily="34" charset="0"/>
                        </a:rPr>
                        <a:t>OBJETIVO DE APRENDIZAJE </a:t>
                      </a:r>
                      <a:r>
                        <a:rPr lang="es-ES_tradnl" sz="1400" b="1" dirty="0" smtClean="0">
                          <a:effectLst/>
                          <a:latin typeface="Arial" panose="020B0604020202020204" pitchFamily="34" charset="0"/>
                          <a:ea typeface="Calibri"/>
                          <a:cs typeface="Arial" panose="020B0604020202020204" pitchFamily="34" charset="0"/>
                        </a:rPr>
                        <a:t>PRIORIZACIÓN NIVEL 1</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b="1" dirty="0">
                          <a:effectLst/>
                          <a:latin typeface="Arial" panose="020B0604020202020204" pitchFamily="34" charset="0"/>
                          <a:ea typeface="Calibri" panose="020F0502020204030204" pitchFamily="34" charset="0"/>
                          <a:cs typeface="Arial" panose="020B0604020202020204" pitchFamily="34" charset="0"/>
                        </a:rPr>
                        <a:t>(OA 1) </a:t>
                      </a:r>
                      <a:r>
                        <a:rPr lang="es-ES" sz="1400" dirty="0">
                          <a:effectLst/>
                          <a:latin typeface="Arial" panose="020B0604020202020204" pitchFamily="34" charset="0"/>
                          <a:ea typeface="Calibri" panose="020F0502020204030204" pitchFamily="34" charset="0"/>
                          <a:cs typeface="Arial" panose="020B0604020202020204" pitchFamily="34" charset="0"/>
                        </a:rPr>
                        <a:t>Reconocer, por medio de la exploración, que un ecosistema está compuesto por elementos vivos (animales, plantas, etc.) y no vivos (piedras, aguas, tierra, etc.) que interactúan entre sí.</a:t>
                      </a:r>
                      <a:endParaRPr lang="es-CL"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32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400" b="1" dirty="0" smtClean="0">
                          <a:effectLst/>
                          <a:latin typeface="Arial" panose="020B0604020202020204" pitchFamily="34" charset="0"/>
                          <a:ea typeface="Calibri"/>
                          <a:cs typeface="Arial" panose="020B0604020202020204" pitchFamily="34" charset="0"/>
                        </a:rPr>
                        <a:t>INDICADORES DE EVALUACIÓN PARA OA</a:t>
                      </a:r>
                      <a:endParaRPr lang="es-CL" sz="1400" dirty="0" smtClean="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IE2: Dan ejemplos de interacciones que se generan entre elementos vivos y no vivos de un ecosistema.</a:t>
                      </a:r>
                      <a:endParaRPr lang="es-CL"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402">
                <a:tc>
                  <a:txBody>
                    <a:bodyPr/>
                    <a:lstStyle/>
                    <a:p>
                      <a:pPr algn="just">
                        <a:spcAft>
                          <a:spcPts val="0"/>
                        </a:spcAft>
                      </a:pPr>
                      <a:r>
                        <a:rPr lang="es-ES_tradnl" sz="1400" b="1" dirty="0" smtClean="0">
                          <a:effectLst/>
                          <a:latin typeface="Arial" panose="020B0604020202020204" pitchFamily="34" charset="0"/>
                          <a:ea typeface="Calibri"/>
                          <a:cs typeface="Arial" panose="020B0604020202020204" pitchFamily="34" charset="0"/>
                        </a:rPr>
                        <a:t>CONTENIDO /HABILIDADES</a:t>
                      </a:r>
                      <a:endParaRPr lang="es-CL" sz="1400" dirty="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interacciones que se generan entre elementos vivos y no vivos de un ecosistema.</a:t>
                      </a:r>
                    </a:p>
                    <a:p>
                      <a:pPr algn="just">
                        <a:lnSpc>
                          <a:spcPct val="115000"/>
                        </a:lnSpc>
                        <a:spcAft>
                          <a:spcPts val="0"/>
                        </a:spcAft>
                      </a:pPr>
                      <a:r>
                        <a:rPr lang="es-ES_tradnl" sz="1400" dirty="0" smtClean="0">
                          <a:effectLst/>
                          <a:latin typeface="Arial" panose="020B0604020202020204" pitchFamily="34" charset="0"/>
                          <a:ea typeface="Calibri" panose="020F0502020204030204" pitchFamily="34" charset="0"/>
                          <a:cs typeface="Arial" panose="020B0604020202020204" pitchFamily="34" charset="0"/>
                        </a:rPr>
                        <a:t>Habilidades:</a:t>
                      </a:r>
                      <a:r>
                        <a:rPr lang="es-ES_tradnl" sz="1400" baseline="0" dirty="0" smtClean="0">
                          <a:effectLst/>
                          <a:latin typeface="Arial" panose="020B0604020202020204" pitchFamily="34" charset="0"/>
                          <a:ea typeface="Calibri" panose="020F0502020204030204" pitchFamily="34" charset="0"/>
                          <a:cs typeface="Arial" panose="020B0604020202020204" pitchFamily="34" charset="0"/>
                        </a:rPr>
                        <a:t> Identifican - Describen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458">
                <a:tc>
                  <a:txBody>
                    <a:bodyPr/>
                    <a:lstStyle/>
                    <a:p>
                      <a:pPr algn="just">
                        <a:spcAft>
                          <a:spcPts val="0"/>
                        </a:spcAft>
                      </a:pPr>
                      <a:r>
                        <a:rPr lang="es-ES_tradnl" sz="1400" b="1">
                          <a:effectLst/>
                          <a:latin typeface="Arial" panose="020B0604020202020204" pitchFamily="34" charset="0"/>
                          <a:ea typeface="Calibri"/>
                          <a:cs typeface="Arial" panose="020B0604020202020204" pitchFamily="34" charset="0"/>
                        </a:rPr>
                        <a:t>OBJETIVO DE LA CLASE</a:t>
                      </a:r>
                      <a:endParaRPr lang="es-CL" sz="1400">
                        <a:effectLst/>
                        <a:latin typeface="Arial" panose="020B0604020202020204" pitchFamily="34" charset="0"/>
                        <a:ea typeface="Calibri"/>
                        <a:cs typeface="Arial" panose="020B0604020202020204" pitchFamily="34" charset="0"/>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dirty="0" smtClean="0">
                          <a:effectLst/>
                          <a:latin typeface="Arial" panose="020B0604020202020204" pitchFamily="34" charset="0"/>
                          <a:ea typeface="Calibri" panose="020F0502020204030204" pitchFamily="34" charset="0"/>
                          <a:cs typeface="Arial" panose="020B0604020202020204" pitchFamily="34" charset="0"/>
                        </a:rPr>
                        <a:t>Retroalimentar contenidos de evaluación formativa relacionados con IE2: Dan ejemplos de interacciones que se generan entre elementos vivos y no vivos de un ecosistema.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605">
                <a:tc>
                  <a:txBody>
                    <a:bodyPr/>
                    <a:lstStyle/>
                    <a:p>
                      <a:pPr marL="0" marR="0" algn="just">
                        <a:spcBef>
                          <a:spcPts val="0"/>
                        </a:spcBef>
                        <a:spcAft>
                          <a:spcPts val="0"/>
                        </a:spcAft>
                      </a:pPr>
                      <a:r>
                        <a:rPr lang="es-CL" sz="1400" b="1" dirty="0">
                          <a:effectLst/>
                          <a:latin typeface="Arial" panose="020B0604020202020204" pitchFamily="34" charset="0"/>
                          <a:cs typeface="Arial" panose="020B0604020202020204" pitchFamily="34" charset="0"/>
                        </a:rPr>
                        <a:t>EVALUACIÓN</a:t>
                      </a:r>
                      <a:endParaRPr lang="es-CL" sz="1400" dirty="0">
                        <a:effectLst/>
                        <a:latin typeface="Arial" panose="020B0604020202020204" pitchFamily="34" charset="0"/>
                        <a:cs typeface="Arial" panose="020B0604020202020204" pitchFamily="34" charset="0"/>
                      </a:endParaRPr>
                    </a:p>
                    <a:p>
                      <a:pPr marL="0" marR="0" algn="just">
                        <a:spcBef>
                          <a:spcPts val="0"/>
                        </a:spcBef>
                        <a:spcAft>
                          <a:spcPts val="0"/>
                        </a:spcAft>
                      </a:pPr>
                      <a:r>
                        <a:rPr lang="es-CL" sz="1400" b="1" dirty="0">
                          <a:effectLst/>
                          <a:latin typeface="Arial" panose="020B0604020202020204" pitchFamily="34" charset="0"/>
                          <a:cs typeface="Arial" panose="020B0604020202020204" pitchFamily="34" charset="0"/>
                        </a:rPr>
                        <a:t> </a:t>
                      </a:r>
                      <a:endParaRPr lang="es-CL" sz="1400" dirty="0">
                        <a:effectLst/>
                        <a:latin typeface="Arial" panose="020B0604020202020204" pitchFamily="34" charset="0"/>
                        <a:cs typeface="Arial" panose="020B0604020202020204" pitchFamily="34" charset="0"/>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5000"/>
                        </a:lnSpc>
                        <a:spcAft>
                          <a:spcPts val="0"/>
                        </a:spcAft>
                      </a:pPr>
                      <a:r>
                        <a:rPr lang="es-ES" sz="1400" b="1" dirty="0" smtClean="0">
                          <a:effectLst/>
                          <a:latin typeface="Arial" panose="020B0604020202020204" pitchFamily="34" charset="0"/>
                          <a:ea typeface="Calibri" panose="020F0502020204030204" pitchFamily="34" charset="0"/>
                          <a:cs typeface="Arial" panose="020B0604020202020204" pitchFamily="34" charset="0"/>
                        </a:rPr>
                        <a:t>Se evaluará a través de ticket de salida:</a:t>
                      </a:r>
                      <a:r>
                        <a:rPr lang="es-ES" sz="1400" b="1" baseline="0" dirty="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pPr>
                      <a:r>
                        <a:rPr lang="es-ES" sz="1400" b="1" baseline="0" dirty="0" smtClean="0">
                          <a:effectLst/>
                          <a:latin typeface="Arial" panose="020B0604020202020204" pitchFamily="34" charset="0"/>
                          <a:ea typeface="Calibri" panose="020F0502020204030204" pitchFamily="34" charset="0"/>
                          <a:cs typeface="Arial" panose="020B0604020202020204" pitchFamily="34" charset="0"/>
                        </a:rPr>
                        <a:t>IE2: Dan ejemplos de interacciones que se generan entre elementos vivos y no vivos de un ecosistema.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61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5983"/>
            <a:ext cx="8229600" cy="922114"/>
          </a:xfrm>
        </p:spPr>
        <p:txBody>
          <a:bodyPr/>
          <a:lstStyle/>
          <a:p>
            <a:r>
              <a:rPr lang="es-CL" dirty="0" smtClean="0">
                <a:latin typeface="Brush Script MT" panose="03060802040406070304" pitchFamily="66" charset="0"/>
              </a:rPr>
              <a:t>Reglas clases virtuales</a:t>
            </a:r>
            <a:endParaRPr lang="es-CL" dirty="0">
              <a:latin typeface="Brush Script MT" panose="03060802040406070304" pitchFamily="66" charset="0"/>
            </a:endParaRPr>
          </a:p>
        </p:txBody>
      </p:sp>
      <p:sp>
        <p:nvSpPr>
          <p:cNvPr id="6" name="Marcador de contenido 2"/>
          <p:cNvSpPr txBox="1">
            <a:spLocks noGrp="1"/>
          </p:cNvSpPr>
          <p:nvPr>
            <p:ph idx="1"/>
          </p:nvPr>
        </p:nvSpPr>
        <p:spPr>
          <a:xfrm>
            <a:off x="251520" y="1052736"/>
            <a:ext cx="8640960" cy="56612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Cuando inicies sesión debes mantener la cámara encendida.</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Debes mantener el micrófono apagado y sólo activarlo cuando respondas a la lista, te hagan alguna pregunta o tengas alguna duda. </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Preséntate con vestimenta adecuada para la clase.</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El chat es sólo para escribir alguna pregunta o duda que tengas.</a:t>
            </a:r>
          </a:p>
          <a:p>
            <a:pPr marL="365760" marR="0" lvl="0" indent="-283464" algn="l"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No consumas alimentos mientras estés en clases</a:t>
            </a:r>
          </a:p>
          <a:p>
            <a:pPr marL="365760" marR="0" lvl="0" indent="-283464" algn="just" defTabSz="914400" rtl="0" eaLnBrk="1" fontAlgn="auto" latinLnBrk="0" hangingPunct="1">
              <a:lnSpc>
                <a:spcPct val="100000"/>
              </a:lnSpc>
              <a:spcBef>
                <a:spcPts val="600"/>
              </a:spcBef>
              <a:spcAft>
                <a:spcPts val="0"/>
              </a:spcAft>
              <a:buClr>
                <a:srgbClr val="3891A7"/>
              </a:buClr>
              <a:buSzPct val="80000"/>
              <a:buFont typeface="Wingdings 2"/>
              <a:buChar char=""/>
              <a:tabLst/>
              <a:defRPr/>
            </a:pPr>
            <a:r>
              <a:rPr kumimoji="0" lang="es-MX" sz="3200" b="0" i="0" u="none" strike="noStrike" kern="1200" cap="none" spc="0" normalizeH="0" baseline="0" noProof="0" dirty="0" smtClean="0">
                <a:ln>
                  <a:noFill/>
                </a:ln>
                <a:solidFill>
                  <a:srgbClr val="002060"/>
                </a:solidFill>
                <a:effectLst/>
                <a:uLnTx/>
                <a:uFillTx/>
                <a:latin typeface="Brush Script MT" panose="03060802040406070304" pitchFamily="66" charset="0"/>
              </a:rPr>
              <a:t>El apoderado o adulto puede estar a su lado. Pero no debe interrumpir las clases. </a:t>
            </a:r>
            <a:endParaRPr kumimoji="0" lang="es-MX" sz="3200" b="0" i="0" u="none" strike="noStrike" kern="1200" cap="none" spc="0" normalizeH="0" baseline="0" noProof="0" dirty="0" smtClean="0">
              <a:ln>
                <a:noFill/>
              </a:ln>
              <a:solidFill>
                <a:prstClr val="black"/>
              </a:solidFill>
              <a:effectLst/>
              <a:uLnTx/>
              <a:uFillTx/>
              <a:latin typeface="Footlight MT Light" panose="0204060206030A020304" pitchFamily="18" charset="0"/>
              <a:ea typeface="+mn-ea"/>
              <a:cs typeface="+mn-cs"/>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es-CL"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0729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10852"/>
            <a:ext cx="8229600" cy="1143000"/>
          </a:xfrm>
        </p:spPr>
        <p:txBody>
          <a:bodyPr/>
          <a:lstStyle/>
          <a:p>
            <a:r>
              <a:rPr lang="es-CL" dirty="0" smtClean="0"/>
              <a:t>Importante:</a:t>
            </a:r>
            <a:endParaRPr lang="es-CL" dirty="0"/>
          </a:p>
        </p:txBody>
      </p:sp>
      <p:pic>
        <p:nvPicPr>
          <p:cNvPr id="4" name="Picture 2" descr="Happy Dance Sticker by Ofix for iOS &amp; Android |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768"/>
            <a:ext cx="2160240"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de flecha a la izquierda"/>
          <p:cNvSpPr/>
          <p:nvPr/>
        </p:nvSpPr>
        <p:spPr>
          <a:xfrm>
            <a:off x="3607174" y="969177"/>
            <a:ext cx="5429321" cy="1019663"/>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la animación de un lápiz, significa que debes </a:t>
            </a:r>
            <a:r>
              <a:rPr lang="es-CL" b="1" dirty="0">
                <a:solidFill>
                  <a:prstClr val="black"/>
                </a:solidFill>
              </a:rPr>
              <a:t>escribir en tu cuaderno</a:t>
            </a:r>
          </a:p>
        </p:txBody>
      </p:sp>
      <p:pic>
        <p:nvPicPr>
          <p:cNvPr id="6" name="Picture 8" descr="Film Camera Sticker by Martina Martian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451" y="1513729"/>
            <a:ext cx="2496377" cy="2496378"/>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de flecha a la izquierda"/>
          <p:cNvSpPr/>
          <p:nvPr/>
        </p:nvSpPr>
        <p:spPr>
          <a:xfrm>
            <a:off x="2329287" y="2193993"/>
            <a:ext cx="6660232" cy="119346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una cámara fotográfica, significa que debes mandar </a:t>
            </a:r>
            <a:r>
              <a:rPr lang="es-CL" b="1" dirty="0">
                <a:solidFill>
                  <a:prstClr val="black"/>
                </a:solidFill>
              </a:rPr>
              <a:t>reporte sólo de esa actividad (una foto de la actividad)</a:t>
            </a:r>
          </a:p>
        </p:txBody>
      </p:sp>
      <p:pic>
        <p:nvPicPr>
          <p:cNvPr id="10242" name="Picture 2" descr="▷ Libros: Imágenes Animadas, Gifs y Animaciones ¡100% GRATI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9828" y="3258855"/>
            <a:ext cx="1600200" cy="1928812"/>
          </a:xfrm>
          <a:prstGeom prst="rect">
            <a:avLst/>
          </a:prstGeom>
          <a:noFill/>
          <a:extLst>
            <a:ext uri="{909E8E84-426E-40DD-AFC4-6F175D3DCCD1}">
              <a14:hiddenFill xmlns:a14="http://schemas.microsoft.com/office/drawing/2010/main">
                <a:solidFill>
                  <a:srgbClr val="FFFFFF"/>
                </a:solidFill>
              </a14:hiddenFill>
            </a:ext>
          </a:extLst>
        </p:spPr>
      </p:pic>
      <p:sp>
        <p:nvSpPr>
          <p:cNvPr id="9" name="8 Llamada de flecha a la izquierda"/>
          <p:cNvSpPr/>
          <p:nvPr/>
        </p:nvSpPr>
        <p:spPr>
          <a:xfrm>
            <a:off x="4180027" y="3577363"/>
            <a:ext cx="4809491"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libro, significa que debes </a:t>
            </a:r>
            <a:r>
              <a:rPr lang="es-CL" b="1" dirty="0">
                <a:solidFill>
                  <a:prstClr val="black"/>
                </a:solidFill>
              </a:rPr>
              <a:t>trabajar en tu libro de </a:t>
            </a:r>
            <a:r>
              <a:rPr lang="es-CL" b="1" dirty="0" smtClean="0">
                <a:solidFill>
                  <a:prstClr val="black"/>
                </a:solidFill>
              </a:rPr>
              <a:t>Ciencias Naturales </a:t>
            </a:r>
            <a:endParaRPr lang="es-CL" b="1" dirty="0">
              <a:solidFill>
                <a:prstClr val="black"/>
              </a:solidFill>
            </a:endParaRPr>
          </a:p>
        </p:txBody>
      </p:sp>
      <p:pic>
        <p:nvPicPr>
          <p:cNvPr id="10"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1807" y="4223261"/>
            <a:ext cx="1968021" cy="2403799"/>
          </a:xfrm>
          <a:prstGeom prst="rect">
            <a:avLst/>
          </a:prstGeom>
          <a:noFill/>
          <a:extLst>
            <a:ext uri="{909E8E84-426E-40DD-AFC4-6F175D3DCCD1}">
              <a14:hiddenFill xmlns:a14="http://schemas.microsoft.com/office/drawing/2010/main">
                <a:solidFill>
                  <a:srgbClr val="FFFFFF"/>
                </a:solidFill>
              </a14:hiddenFill>
            </a:ext>
          </a:extLst>
        </p:spPr>
      </p:pic>
      <p:sp>
        <p:nvSpPr>
          <p:cNvPr id="11" name="10 Llamada de flecha a la izquierda"/>
          <p:cNvSpPr/>
          <p:nvPr/>
        </p:nvSpPr>
        <p:spPr>
          <a:xfrm>
            <a:off x="2195736" y="5187667"/>
            <a:ext cx="6793782" cy="1291797"/>
          </a:xfrm>
          <a:prstGeom prst="lef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L" dirty="0">
                <a:solidFill>
                  <a:prstClr val="black"/>
                </a:solidFill>
              </a:rPr>
              <a:t>Cuándo esté esta animación de un signo de pregunta, significa que debes </a:t>
            </a:r>
            <a:r>
              <a:rPr lang="es-CL" b="1" dirty="0">
                <a:solidFill>
                  <a:prstClr val="black"/>
                </a:solidFill>
              </a:rPr>
              <a:t>pensar y analizar, sin escribir en tu cuaderno. Responder de forma oral.</a:t>
            </a:r>
          </a:p>
        </p:txBody>
      </p:sp>
      <p:pic>
        <p:nvPicPr>
          <p:cNvPr id="12"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723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95878" y="404664"/>
            <a:ext cx="7344816" cy="79208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solidFill>
                  <a:srgbClr val="4F81BD">
                    <a:lumMod val="50000"/>
                  </a:srgbClr>
                </a:solidFill>
              </a:rPr>
              <a:t>Objetivo de la clase: </a:t>
            </a:r>
          </a:p>
        </p:txBody>
      </p:sp>
      <p:sp>
        <p:nvSpPr>
          <p:cNvPr id="5" name="Elipse 4"/>
          <p:cNvSpPr/>
          <p:nvPr/>
        </p:nvSpPr>
        <p:spPr>
          <a:xfrm>
            <a:off x="695878" y="2132856"/>
            <a:ext cx="7344816" cy="21602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s-ES" sz="2000">
                <a:solidFill>
                  <a:prstClr val="black"/>
                </a:solidFill>
                <a:latin typeface="Arial" panose="020B0604020202020204" pitchFamily="34" charset="0"/>
                <a:ea typeface="Calibri" panose="020F0502020204030204" pitchFamily="34" charset="0"/>
                <a:cs typeface="Arial" panose="020B0604020202020204" pitchFamily="34" charset="0"/>
              </a:rPr>
              <a:t>Retroalimentar contenidos de evaluación formativa relacionados con IE2: Dan ejemplos de interacciones que se generan entre elementos vivos y no vivos de un ecosistema.</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6117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20688"/>
            <a:ext cx="8229600" cy="1143000"/>
          </a:xfrm>
        </p:spPr>
        <p:txBody>
          <a:bodyPr>
            <a:normAutofit fontScale="90000"/>
          </a:bodyPr>
          <a:lstStyle/>
          <a:p>
            <a:r>
              <a:rPr lang="es-CL" dirty="0" smtClean="0"/>
              <a:t>RESULTADOS AL </a:t>
            </a:r>
            <a:r>
              <a:rPr lang="es-CL" dirty="0" smtClean="0"/>
              <a:t>05-10-2020</a:t>
            </a:r>
            <a:r>
              <a:rPr lang="es-CL" dirty="0" smtClean="0"/>
              <a:t/>
            </a:r>
            <a:br>
              <a:rPr lang="es-CL" dirty="0" smtClean="0"/>
            </a:br>
            <a:r>
              <a:rPr lang="es-CL" dirty="0" smtClean="0"/>
              <a:t>Evaluados </a:t>
            </a:r>
            <a:r>
              <a:rPr lang="es-CL" dirty="0" smtClean="0"/>
              <a:t>29 </a:t>
            </a:r>
            <a:r>
              <a:rPr lang="es-CL" dirty="0" smtClean="0"/>
              <a:t>estudiantes</a:t>
            </a:r>
            <a:endParaRPr lang="es-CL"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433845713"/>
              </p:ext>
            </p:extLst>
          </p:nvPr>
        </p:nvGraphicFramePr>
        <p:xfrm>
          <a:off x="1331640" y="1988840"/>
          <a:ext cx="6336702" cy="1483360"/>
        </p:xfrm>
        <a:graphic>
          <a:graphicData uri="http://schemas.openxmlformats.org/drawingml/2006/table">
            <a:tbl>
              <a:tblPr firstRow="1" bandRow="1">
                <a:tableStyleId>{5C22544A-7EE6-4342-B048-85BDC9FD1C3A}</a:tableStyleId>
              </a:tblPr>
              <a:tblGrid>
                <a:gridCol w="1378311"/>
                <a:gridCol w="2937993"/>
                <a:gridCol w="2020398"/>
              </a:tblGrid>
              <a:tr h="370840">
                <a:tc>
                  <a:txBody>
                    <a:bodyPr/>
                    <a:lstStyle/>
                    <a:p>
                      <a:pPr algn="ctr"/>
                      <a:r>
                        <a:rPr lang="es-CL" b="1" dirty="0" smtClean="0">
                          <a:latin typeface="Arial Black" panose="020B0A04020102020204" pitchFamily="34" charset="0"/>
                        </a:rPr>
                        <a:t>NIVE</a:t>
                      </a:r>
                      <a:r>
                        <a:rPr lang="es-CL" b="1" baseline="0" dirty="0" smtClean="0">
                          <a:latin typeface="Arial Black" panose="020B0A04020102020204" pitchFamily="34" charset="0"/>
                        </a:rPr>
                        <a:t>L</a:t>
                      </a:r>
                      <a:endParaRPr lang="es-CL" b="1" dirty="0">
                        <a:latin typeface="Arial Black" panose="020B0A04020102020204" pitchFamily="34" charset="0"/>
                      </a:endParaRPr>
                    </a:p>
                  </a:txBody>
                  <a:tcPr/>
                </a:tc>
                <a:tc>
                  <a:txBody>
                    <a:bodyPr/>
                    <a:lstStyle/>
                    <a:p>
                      <a:pPr algn="ctr"/>
                      <a:r>
                        <a:rPr lang="es-CL" b="1" dirty="0" smtClean="0">
                          <a:latin typeface="Arial Black" panose="020B0A04020102020204" pitchFamily="34" charset="0"/>
                        </a:rPr>
                        <a:t>CANTIDAD ALUMNOS</a:t>
                      </a:r>
                      <a:endParaRPr lang="es-CL" b="1" dirty="0">
                        <a:latin typeface="Arial Black" panose="020B0A04020102020204" pitchFamily="34" charset="0"/>
                      </a:endParaRPr>
                    </a:p>
                  </a:txBody>
                  <a:tcPr/>
                </a:tc>
                <a:tc>
                  <a:txBody>
                    <a:bodyPr/>
                    <a:lstStyle/>
                    <a:p>
                      <a:pPr algn="ctr"/>
                      <a:r>
                        <a:rPr lang="es-CL" b="1" dirty="0" smtClean="0">
                          <a:latin typeface="Arial Black" panose="020B0A04020102020204" pitchFamily="34" charset="0"/>
                        </a:rPr>
                        <a:t>%</a:t>
                      </a:r>
                      <a:endParaRPr lang="es-CL" b="1" dirty="0">
                        <a:latin typeface="Arial Black" panose="020B0A04020102020204" pitchFamily="34" charset="0"/>
                      </a:endParaRPr>
                    </a:p>
                  </a:txBody>
                  <a:tcPr/>
                </a:tc>
              </a:tr>
              <a:tr h="370840">
                <a:tc>
                  <a:txBody>
                    <a:bodyPr/>
                    <a:lstStyle/>
                    <a:p>
                      <a:pPr algn="ctr"/>
                      <a:r>
                        <a:rPr lang="es-CL" b="1" dirty="0" smtClean="0">
                          <a:latin typeface="Arial Black" panose="020B0A04020102020204" pitchFamily="34" charset="0"/>
                        </a:rPr>
                        <a:t>L</a:t>
                      </a:r>
                      <a:endParaRPr lang="es-CL" b="1" dirty="0">
                        <a:latin typeface="Arial Black" panose="020B0A04020102020204" pitchFamily="34" charset="0"/>
                      </a:endParaRPr>
                    </a:p>
                  </a:txBody>
                  <a:tcPr/>
                </a:tc>
                <a:tc>
                  <a:txBody>
                    <a:bodyPr/>
                    <a:lstStyle/>
                    <a:p>
                      <a:pPr algn="ctr"/>
                      <a:r>
                        <a:rPr lang="es-ES" b="1" dirty="0" smtClean="0">
                          <a:latin typeface="Arial Black" panose="020B0A04020102020204" pitchFamily="34" charset="0"/>
                        </a:rPr>
                        <a:t>23</a:t>
                      </a:r>
                      <a:endParaRPr lang="es-CL" b="1" dirty="0">
                        <a:latin typeface="Arial Black" panose="020B0A04020102020204" pitchFamily="34" charset="0"/>
                      </a:endParaRPr>
                    </a:p>
                  </a:txBody>
                  <a:tcPr/>
                </a:tc>
                <a:tc>
                  <a:txBody>
                    <a:bodyPr/>
                    <a:lstStyle/>
                    <a:p>
                      <a:pPr algn="ctr"/>
                      <a:r>
                        <a:rPr lang="es-CL" b="1" dirty="0" smtClean="0">
                          <a:latin typeface="Arial Black" panose="020B0A04020102020204" pitchFamily="34" charset="0"/>
                        </a:rPr>
                        <a:t>79%</a:t>
                      </a:r>
                      <a:endParaRPr lang="es-CL" b="1" dirty="0">
                        <a:latin typeface="Arial Black" panose="020B0A04020102020204" pitchFamily="34" charset="0"/>
                      </a:endParaRPr>
                    </a:p>
                  </a:txBody>
                  <a:tcPr/>
                </a:tc>
              </a:tr>
              <a:tr h="370840">
                <a:tc>
                  <a:txBody>
                    <a:bodyPr/>
                    <a:lstStyle/>
                    <a:p>
                      <a:pPr algn="ctr"/>
                      <a:r>
                        <a:rPr lang="es-CL" b="1" dirty="0" smtClean="0">
                          <a:latin typeface="Arial Black" panose="020B0A04020102020204" pitchFamily="34" charset="0"/>
                        </a:rPr>
                        <a:t>ML</a:t>
                      </a:r>
                      <a:endParaRPr lang="es-CL" b="1" dirty="0">
                        <a:latin typeface="Arial Black" panose="020B0A04020102020204" pitchFamily="34" charset="0"/>
                      </a:endParaRPr>
                    </a:p>
                  </a:txBody>
                  <a:tcPr/>
                </a:tc>
                <a:tc>
                  <a:txBody>
                    <a:bodyPr/>
                    <a:lstStyle/>
                    <a:p>
                      <a:pPr algn="ctr"/>
                      <a:r>
                        <a:rPr lang="es-ES" b="1" dirty="0" smtClean="0">
                          <a:latin typeface="Arial Black" panose="020B0A04020102020204" pitchFamily="34" charset="0"/>
                        </a:rPr>
                        <a:t>6</a:t>
                      </a:r>
                      <a:endParaRPr lang="es-CL" b="1" dirty="0">
                        <a:latin typeface="Arial Black" panose="020B0A04020102020204" pitchFamily="34" charset="0"/>
                      </a:endParaRPr>
                    </a:p>
                  </a:txBody>
                  <a:tcPr/>
                </a:tc>
                <a:tc>
                  <a:txBody>
                    <a:bodyPr/>
                    <a:lstStyle/>
                    <a:p>
                      <a:pPr algn="ctr"/>
                      <a:r>
                        <a:rPr lang="es-CL" b="1" dirty="0" smtClean="0">
                          <a:latin typeface="Arial Black" panose="020B0A04020102020204" pitchFamily="34" charset="0"/>
                        </a:rPr>
                        <a:t>21%</a:t>
                      </a:r>
                      <a:endParaRPr lang="es-CL" b="1" dirty="0">
                        <a:latin typeface="Arial Black" panose="020B0A04020102020204" pitchFamily="34" charset="0"/>
                      </a:endParaRPr>
                    </a:p>
                  </a:txBody>
                  <a:tcPr/>
                </a:tc>
              </a:tr>
              <a:tr h="370840">
                <a:tc>
                  <a:txBody>
                    <a:bodyPr/>
                    <a:lstStyle/>
                    <a:p>
                      <a:pPr algn="ctr"/>
                      <a:r>
                        <a:rPr lang="es-CL" b="1" dirty="0" smtClean="0">
                          <a:latin typeface="Arial Black" panose="020B0A04020102020204" pitchFamily="34" charset="0"/>
                        </a:rPr>
                        <a:t>PL</a:t>
                      </a:r>
                      <a:endParaRPr lang="es-CL" b="1" dirty="0">
                        <a:latin typeface="Arial Black" panose="020B0A04020102020204" pitchFamily="34" charset="0"/>
                      </a:endParaRPr>
                    </a:p>
                  </a:txBody>
                  <a:tcPr/>
                </a:tc>
                <a:tc>
                  <a:txBody>
                    <a:bodyPr/>
                    <a:lstStyle/>
                    <a:p>
                      <a:pPr algn="ctr"/>
                      <a:r>
                        <a:rPr lang="es-ES" b="1" dirty="0" smtClean="0">
                          <a:latin typeface="Arial Black" panose="020B0A04020102020204" pitchFamily="34" charset="0"/>
                        </a:rPr>
                        <a:t>0</a:t>
                      </a:r>
                      <a:endParaRPr lang="es-CL" b="1" dirty="0">
                        <a:latin typeface="Arial Black" panose="020B0A04020102020204" pitchFamily="34" charset="0"/>
                      </a:endParaRPr>
                    </a:p>
                  </a:txBody>
                  <a:tcPr/>
                </a:tc>
                <a:tc>
                  <a:txBody>
                    <a:bodyPr/>
                    <a:lstStyle/>
                    <a:p>
                      <a:pPr algn="ctr"/>
                      <a:r>
                        <a:rPr lang="es-CL" b="1" dirty="0" smtClean="0">
                          <a:latin typeface="Arial Black" panose="020B0A04020102020204" pitchFamily="34" charset="0"/>
                        </a:rPr>
                        <a:t>0%</a:t>
                      </a:r>
                      <a:endParaRPr lang="es-CL" b="1" dirty="0">
                        <a:latin typeface="Arial Black" panose="020B0A04020102020204" pitchFamily="34" charset="0"/>
                      </a:endParaRPr>
                    </a:p>
                  </a:txBody>
                  <a:tcPr/>
                </a:tc>
              </a:tr>
            </a:tbl>
          </a:graphicData>
        </a:graphic>
      </p:graphicFrame>
      <p:sp>
        <p:nvSpPr>
          <p:cNvPr id="8" name="CuadroTexto 7"/>
          <p:cNvSpPr txBox="1"/>
          <p:nvPr/>
        </p:nvSpPr>
        <p:spPr>
          <a:xfrm>
            <a:off x="1115616" y="4005064"/>
            <a:ext cx="7128792" cy="2308324"/>
          </a:xfrm>
          <a:prstGeom prst="rect">
            <a:avLst/>
          </a:prstGeom>
          <a:noFill/>
        </p:spPr>
        <p:txBody>
          <a:bodyPr wrap="square" rtlCol="0">
            <a:spAutoFit/>
          </a:bodyPr>
          <a:lstStyle/>
          <a:p>
            <a:r>
              <a:rPr lang="es-CL" b="1" i="1" dirty="0" smtClean="0"/>
              <a:t>Contenidos más bajos:</a:t>
            </a:r>
          </a:p>
          <a:p>
            <a:endParaRPr lang="es-CL" b="1" i="1" dirty="0"/>
          </a:p>
          <a:p>
            <a:pPr marL="342900" indent="-342900">
              <a:buFont typeface="Arial" panose="020B0604020202020204" pitchFamily="34" charset="0"/>
              <a:buChar char="•"/>
            </a:pPr>
            <a:r>
              <a:rPr lang="es-CL" b="1" i="1" dirty="0" smtClean="0"/>
              <a:t>Reforzar la habilidad de Describir </a:t>
            </a:r>
          </a:p>
          <a:p>
            <a:pPr marL="342900" indent="-342900">
              <a:buFont typeface="Arial" panose="020B0604020202020204" pitchFamily="34" charset="0"/>
              <a:buChar char="•"/>
            </a:pPr>
            <a:endParaRPr lang="es-ES" b="1" i="1" dirty="0"/>
          </a:p>
          <a:p>
            <a:pPr marL="342900" indent="-342900">
              <a:buFont typeface="Arial" panose="020B0604020202020204" pitchFamily="34" charset="0"/>
              <a:buChar char="•"/>
            </a:pPr>
            <a:endParaRPr lang="es-ES" b="1" i="1" dirty="0" smtClean="0"/>
          </a:p>
          <a:p>
            <a:pPr algn="ctr"/>
            <a:r>
              <a:rPr lang="es-ES" b="1" i="1" dirty="0" smtClean="0"/>
              <a:t>	</a:t>
            </a:r>
            <a:r>
              <a:rPr lang="es-ES" b="1" i="1" u="sng" dirty="0" smtClean="0"/>
              <a:t>Describir: </a:t>
            </a:r>
            <a:r>
              <a:rPr lang="es-ES" b="1" i="1" dirty="0" smtClean="0"/>
              <a:t>Explicar como es una cosa, persona, animal o un </a:t>
            </a:r>
            <a:r>
              <a:rPr lang="es-ES" b="1" i="1" dirty="0" smtClean="0"/>
              <a:t>lugar. </a:t>
            </a:r>
            <a:endParaRPr lang="es-CL" b="1" i="1" dirty="0" smtClean="0"/>
          </a:p>
          <a:p>
            <a:pPr marL="342900" indent="-342900">
              <a:buAutoNum type="arabicPeriod"/>
            </a:pPr>
            <a:endParaRPr lang="es-CL" dirty="0"/>
          </a:p>
        </p:txBody>
      </p:sp>
    </p:spTree>
    <p:extLst>
      <p:ext uri="{BB962C8B-B14F-4D97-AF65-F5344CB8AC3E}">
        <p14:creationId xmlns:p14="http://schemas.microsoft.com/office/powerpoint/2010/main" val="2991072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78875" y="620688"/>
            <a:ext cx="8278635" cy="1330408"/>
          </a:xfrm>
        </p:spPr>
        <p:txBody>
          <a:bodyPr>
            <a:normAutofit fontScale="90000"/>
          </a:bodyPr>
          <a:lstStyle/>
          <a:p>
            <a:r>
              <a:rPr lang="es-CL" dirty="0" smtClean="0"/>
              <a:t>Inicio</a:t>
            </a:r>
            <a:br>
              <a:rPr lang="es-CL" dirty="0" smtClean="0"/>
            </a:br>
            <a:r>
              <a:rPr lang="es-CL" dirty="0" smtClean="0"/>
              <a:t>Activación Conocimientos Previos</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20" y="447922"/>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redondeado 4"/>
          <p:cNvSpPr/>
          <p:nvPr/>
        </p:nvSpPr>
        <p:spPr>
          <a:xfrm>
            <a:off x="1241828" y="2560754"/>
            <a:ext cx="6552728" cy="108012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t>Nombra los elementos bióticos y abióticos de un ecosistema</a:t>
            </a:r>
            <a:endParaRPr lang="es-ES" sz="3200" dirty="0"/>
          </a:p>
        </p:txBody>
      </p:sp>
      <p:pic>
        <p:nvPicPr>
          <p:cNvPr id="6" name="Picture 6" descr="Signo de Interrogación Animado (con imágenes) | Preguntas al azar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10066" y="4005064"/>
            <a:ext cx="1968021" cy="240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45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12050" y="184096"/>
            <a:ext cx="8229600" cy="508918"/>
          </a:xfrm>
        </p:spPr>
        <p:txBody>
          <a:bodyPr>
            <a:normAutofit fontScale="90000"/>
          </a:bodyPr>
          <a:lstStyle/>
          <a:p>
            <a:r>
              <a:rPr lang="es-MX" dirty="0" smtClean="0"/>
              <a:t>Motivación </a:t>
            </a:r>
            <a:endParaRPr lang="es-MX" dirty="0"/>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703732" y="138579"/>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1052736" y="3429000"/>
            <a:ext cx="5598368" cy="369332"/>
          </a:xfrm>
          <a:prstGeom prst="rect">
            <a:avLst/>
          </a:prstGeom>
        </p:spPr>
        <p:txBody>
          <a:bodyPr wrap="square">
            <a:spAutoFit/>
          </a:bodyPr>
          <a:lstStyle/>
          <a:p>
            <a:endParaRPr lang="es-CL" dirty="0">
              <a:solidFill>
                <a:schemeClr val="accent6">
                  <a:lumMod val="50000"/>
                </a:schemeClr>
              </a:solidFill>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563" y="1292966"/>
            <a:ext cx="6721169" cy="5393738"/>
          </a:xfrm>
          <a:prstGeom prst="rect">
            <a:avLst/>
          </a:prstGeom>
        </p:spPr>
      </p:pic>
      <p:sp>
        <p:nvSpPr>
          <p:cNvPr id="8" name="Rectángulo redondeado 7"/>
          <p:cNvSpPr/>
          <p:nvPr/>
        </p:nvSpPr>
        <p:spPr>
          <a:xfrm>
            <a:off x="1187624" y="764704"/>
            <a:ext cx="612068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Observa y describe interacciones que encuentras en la imagen</a:t>
            </a:r>
            <a:endParaRPr lang="es-CL" dirty="0"/>
          </a:p>
        </p:txBody>
      </p:sp>
    </p:spTree>
    <p:extLst>
      <p:ext uri="{BB962C8B-B14F-4D97-AF65-F5344CB8AC3E}">
        <p14:creationId xmlns:p14="http://schemas.microsoft.com/office/powerpoint/2010/main" val="2071761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980729"/>
            <a:ext cx="8229600" cy="2304256"/>
          </a:xfrm>
          <a:solidFill>
            <a:schemeClr val="accent6">
              <a:lumMod val="60000"/>
              <a:lumOff val="40000"/>
            </a:schemeClr>
          </a:solidFill>
        </p:spPr>
        <p:txBody>
          <a:bodyPr/>
          <a:lstStyle/>
          <a:p>
            <a:pPr algn="just"/>
            <a:r>
              <a:rPr lang="es-CL" dirty="0" smtClean="0"/>
              <a:t>A continuación, analizaremos las preguntas de la evaluación formativa realizada la semana anterior, dando énfasis a aquellas</a:t>
            </a:r>
            <a:r>
              <a:rPr lang="es-ES" dirty="0" smtClean="0"/>
              <a:t> </a:t>
            </a:r>
            <a:r>
              <a:rPr lang="es-ES" dirty="0"/>
              <a:t>preguntas con resultados </a:t>
            </a:r>
            <a:r>
              <a:rPr lang="es-ES" dirty="0" smtClean="0"/>
              <a:t>más descendidos.</a:t>
            </a:r>
            <a:endParaRPr lang="es-CL" dirty="0"/>
          </a:p>
        </p:txBody>
      </p:sp>
    </p:spTree>
    <p:extLst>
      <p:ext uri="{BB962C8B-B14F-4D97-AF65-F5344CB8AC3E}">
        <p14:creationId xmlns:p14="http://schemas.microsoft.com/office/powerpoint/2010/main" val="3385143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4315</TotalTime>
  <Words>765</Words>
  <Application>Microsoft Office PowerPoint</Application>
  <PresentationFormat>Presentación en pantalla (4:3)</PresentationFormat>
  <Paragraphs>101</Paragraphs>
  <Slides>14</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14</vt:i4>
      </vt:variant>
    </vt:vector>
  </HeadingPairs>
  <TitlesOfParts>
    <vt:vector size="25" baseType="lpstr">
      <vt:lpstr>Arial</vt:lpstr>
      <vt:lpstr>Arial Black</vt:lpstr>
      <vt:lpstr>Brush Script MT</vt:lpstr>
      <vt:lpstr>Calibri</vt:lpstr>
      <vt:lpstr>Century Gothic</vt:lpstr>
      <vt:lpstr>Footlight MT Light</vt:lpstr>
      <vt:lpstr>Times New Roman</vt:lpstr>
      <vt:lpstr>Wingdings 2</vt:lpstr>
      <vt:lpstr>Wingdings 3</vt:lpstr>
      <vt:lpstr>Tema de Office</vt:lpstr>
      <vt:lpstr>1_Tema de Office</vt:lpstr>
      <vt:lpstr>PLANIFICACIÓN  CLASES VIRTUALES RETROALIMENTACIÓN CIENCIAS NATURALES 4° AÑO BÁSICO SEMANA N° 28  FECHA : 09-10-2020</vt:lpstr>
      <vt:lpstr>Presentación de PowerPoint</vt:lpstr>
      <vt:lpstr>Reglas clases virtuales</vt:lpstr>
      <vt:lpstr>Importante:</vt:lpstr>
      <vt:lpstr>Presentación de PowerPoint</vt:lpstr>
      <vt:lpstr>RESULTADOS AL 05-10-2020 Evaluados 29 estudiantes</vt:lpstr>
      <vt:lpstr>Inicio Activación Conocimientos Previos</vt:lpstr>
      <vt:lpstr>Motivación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Adelina</cp:lastModifiedBy>
  <cp:revision>153</cp:revision>
  <dcterms:created xsi:type="dcterms:W3CDTF">2020-07-06T03:06:52Z</dcterms:created>
  <dcterms:modified xsi:type="dcterms:W3CDTF">2020-10-06T02:10:41Z</dcterms:modified>
</cp:coreProperties>
</file>