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256" r:id="rId4"/>
    <p:sldId id="318" r:id="rId5"/>
    <p:sldId id="315" r:id="rId6"/>
    <p:sldId id="316" r:id="rId7"/>
    <p:sldId id="317" r:id="rId8"/>
    <p:sldId id="295" r:id="rId9"/>
    <p:sldId id="305" r:id="rId10"/>
    <p:sldId id="307" r:id="rId11"/>
    <p:sldId id="308" r:id="rId12"/>
    <p:sldId id="319" r:id="rId13"/>
    <p:sldId id="304" r:id="rId14"/>
    <p:sldId id="300" r:id="rId15"/>
    <p:sldId id="311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91" d="100"/>
          <a:sy n="91" d="100"/>
        </p:scale>
        <p:origin x="-10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052736"/>
            <a:ext cx="7772400" cy="208823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RETROALIMENTACIÓN</a:t>
            </a:r>
            <a:br>
              <a:rPr lang="es-CL" sz="2800" b="1" dirty="0"/>
            </a:br>
            <a:r>
              <a:rPr lang="es-CL" sz="2800" b="1" dirty="0"/>
              <a:t>MUSICA 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28 </a:t>
            </a:r>
            <a:br>
              <a:rPr lang="es-CL" sz="2800" dirty="0"/>
            </a:br>
            <a:r>
              <a:rPr lang="es-CL" sz="2800" dirty="0"/>
              <a:t>FECHA : Miércoles 04 Octubre2020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sano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2E0F6D4-D48C-4316-81A7-6C0C5D997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085" y="3385266"/>
            <a:ext cx="3524931" cy="24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/>
              <a:t>A continuación, analizaremos las preguntas y respuestas de la evaluación formativa realizada la semana anterior, dando énfasis a los resultados más descendidos.</a:t>
            </a:r>
          </a:p>
        </p:txBody>
      </p:sp>
    </p:spTree>
    <p:extLst>
      <p:ext uri="{BB962C8B-B14F-4D97-AF65-F5344CB8AC3E}">
        <p14:creationId xmlns:p14="http://schemas.microsoft.com/office/powerpoint/2010/main" val="31276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B61521-6523-4276-93DC-0843100F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C48B4B-14B3-42E7-83BC-694BF3C4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1) Una característica de la música docta: </a:t>
            </a:r>
          </a:p>
          <a:p>
            <a:r>
              <a:rPr lang="es-ES" dirty="0"/>
              <a:t>2) ¿Qué instrumentos utilizan en la música docta?</a:t>
            </a:r>
          </a:p>
          <a:p>
            <a:r>
              <a:rPr lang="es-ES" dirty="0"/>
              <a:t>3) Un ejemplo de música docta es:</a:t>
            </a:r>
          </a:p>
          <a:p>
            <a:r>
              <a:rPr lang="es-ES" b="1" dirty="0">
                <a:solidFill>
                  <a:srgbClr val="FF0000"/>
                </a:solidFill>
              </a:rPr>
              <a:t>4) Se entiende por "RITMO":</a:t>
            </a:r>
          </a:p>
          <a:p>
            <a:r>
              <a:rPr lang="es-ES" dirty="0"/>
              <a:t>5) Una característica de la música folclórica es:</a:t>
            </a:r>
          </a:p>
          <a:p>
            <a:r>
              <a:rPr lang="es-ES" dirty="0"/>
              <a:t>6) Un ejemplo de música folclórica chilena es:</a:t>
            </a:r>
          </a:p>
          <a:p>
            <a:r>
              <a:rPr lang="es-ES" dirty="0"/>
              <a:t>7) Una característica de la música popular es:</a:t>
            </a:r>
          </a:p>
          <a:p>
            <a:r>
              <a:rPr lang="es-ES" b="1" dirty="0">
                <a:solidFill>
                  <a:srgbClr val="FF0000"/>
                </a:solidFill>
              </a:rPr>
              <a:t>8) En el video se observa golpear objetos. Cuando realizo golpecitos suaves a un objeto o bien a nuestro mismo cuerpo, le llamamos:</a:t>
            </a:r>
          </a:p>
          <a:p>
            <a:r>
              <a:rPr lang="es-ES" dirty="0"/>
              <a:t>9) ¿Qué ritmos pudiste notar en el video? (puedes marcar más de una respuesta)</a:t>
            </a:r>
          </a:p>
          <a:p>
            <a:r>
              <a:rPr lang="es-ES" b="1" dirty="0">
                <a:solidFill>
                  <a:srgbClr val="FF0000"/>
                </a:solidFill>
              </a:rPr>
              <a:t>10) En el video observado se muestra la percusión corporal a partir de la canción: </a:t>
            </a:r>
            <a:r>
              <a:rPr lang="es-ES" b="1" dirty="0" err="1">
                <a:solidFill>
                  <a:srgbClr val="FF0000"/>
                </a:solidFill>
              </a:rPr>
              <a:t>Epo</a:t>
            </a:r>
            <a:r>
              <a:rPr lang="es-ES" b="1" dirty="0">
                <a:solidFill>
                  <a:srgbClr val="FF0000"/>
                </a:solidFill>
              </a:rPr>
              <a:t> E </a:t>
            </a:r>
            <a:r>
              <a:rPr lang="es-ES" b="1" dirty="0" err="1">
                <a:solidFill>
                  <a:srgbClr val="FF0000"/>
                </a:solidFill>
              </a:rPr>
              <a:t>Tai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Tai</a:t>
            </a:r>
            <a:r>
              <a:rPr lang="es-ES" b="1" dirty="0">
                <a:solidFill>
                  <a:srgbClr val="FF0000"/>
                </a:solidFill>
              </a:rPr>
              <a:t> E. ¿En qué consiste la percusión corporal?</a:t>
            </a:r>
          </a:p>
          <a:p>
            <a:r>
              <a:rPr lang="es-ES" dirty="0"/>
              <a:t>11) Elige 2 tipos estilos musicales vistos en clases y describe el sentimiento que cada uno te provoca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633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/>
          </a:bodyPr>
          <a:lstStyle/>
          <a:p>
            <a:pPr algn="l"/>
            <a:r>
              <a:rPr lang="es-CL" dirty="0" smtClean="0"/>
              <a:t>Para comprender mejor: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02C830B-3C0F-496D-B259-A7E1C7B7C698}"/>
              </a:ext>
            </a:extLst>
          </p:cNvPr>
          <p:cNvSpPr txBox="1"/>
          <p:nvPr/>
        </p:nvSpPr>
        <p:spPr>
          <a:xfrm>
            <a:off x="755576" y="1988840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¿QUÉ ENTENDEMOS POR RITMO?</a:t>
            </a:r>
          </a:p>
          <a:p>
            <a:pPr algn="just"/>
            <a:r>
              <a:rPr lang="es-CL" sz="2400" dirty="0" smtClean="0"/>
              <a:t>Es </a:t>
            </a:r>
            <a:r>
              <a:rPr lang="es-CL" sz="2400" dirty="0"/>
              <a:t>una combinación de  SONIDOS y SILENCIOS.</a:t>
            </a:r>
          </a:p>
          <a:p>
            <a:pPr algn="just"/>
            <a:r>
              <a:rPr lang="es-CL" sz="2400" dirty="0"/>
              <a:t>Toda música tiene ritmo y es muy importante porque se relaciona al movimiento corporal de las personas. Cuando repetimos el mismo ritmo muchas veces, creamos un patrón rítmico, esto hace que podamos identificarlos. </a:t>
            </a:r>
          </a:p>
          <a:p>
            <a:r>
              <a:rPr lang="es-CL" sz="2400" dirty="0" smtClean="0"/>
              <a:t>Para que nos quede aún más claro, veamos el siguiente video </a:t>
            </a:r>
          </a:p>
          <a:p>
            <a:r>
              <a:rPr lang="es-CL" sz="2400" u="sng" dirty="0">
                <a:solidFill>
                  <a:schemeClr val="tx2"/>
                </a:solidFill>
              </a:rPr>
              <a:t>https://youtu.be/0Zo6flU6uUQ</a:t>
            </a:r>
            <a:endParaRPr lang="es-CL" sz="2400" u="sng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1919289"/>
            <a:ext cx="2208901" cy="17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¿PERCUTIR? 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1331640" y="1124744"/>
            <a:ext cx="6264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/>
              <a:t>Percusión, del latín </a:t>
            </a:r>
            <a:r>
              <a:rPr lang="es-CL" sz="2000" dirty="0" err="1"/>
              <a:t>percussio</a:t>
            </a:r>
            <a:r>
              <a:rPr lang="es-CL" sz="2000" dirty="0"/>
              <a:t>, es la acción y efecto de </a:t>
            </a:r>
            <a:r>
              <a:rPr lang="es-CL" sz="2000" dirty="0" smtClean="0"/>
              <a:t>dar </a:t>
            </a:r>
            <a:r>
              <a:rPr lang="es-CL" sz="2000" dirty="0"/>
              <a:t>golpes </a:t>
            </a:r>
            <a:r>
              <a:rPr lang="es-CL" sz="2000" dirty="0" smtClean="0"/>
              <a:t>repetidos. </a:t>
            </a:r>
            <a:r>
              <a:rPr lang="es-CL" sz="2000" dirty="0"/>
              <a:t>Su significado más frecuente está vinculado al ámbito de la música para nombrar al conjunto de los instrumentos de percusión de una banda o de una </a:t>
            </a:r>
            <a:r>
              <a:rPr lang="es-CL" sz="2000" dirty="0" smtClean="0"/>
              <a:t>orquesta.</a:t>
            </a:r>
          </a:p>
          <a:p>
            <a:pPr algn="just"/>
            <a:r>
              <a:rPr lang="es-CL" sz="2000" dirty="0" smtClean="0"/>
              <a:t>También</a:t>
            </a:r>
            <a:r>
              <a:rPr lang="es-CL" sz="2000" dirty="0"/>
              <a:t>, es una forma de expresar, a través del sonido, emociones y sensaciones profundas. </a:t>
            </a:r>
            <a:endParaRPr lang="es-CL" sz="2000" dirty="0" smtClean="0"/>
          </a:p>
          <a:p>
            <a:pPr algn="just"/>
            <a:endParaRPr lang="es-CL" sz="2000" dirty="0"/>
          </a:p>
          <a:p>
            <a:pPr algn="just"/>
            <a:endParaRPr lang="es-CL" sz="2000" dirty="0" smtClean="0"/>
          </a:p>
          <a:p>
            <a:pPr algn="just"/>
            <a:r>
              <a:rPr lang="es-CL" sz="2000" dirty="0"/>
              <a:t>VEAMOS UN EJEMPLO DE PERCUTIR EN EL SIGUIENTE </a:t>
            </a:r>
            <a:r>
              <a:rPr lang="es-CL" sz="2000" dirty="0" smtClean="0"/>
              <a:t>VIDEO</a:t>
            </a:r>
          </a:p>
          <a:p>
            <a:pPr algn="just"/>
            <a:r>
              <a:rPr lang="es-CL" sz="2000" u="sng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s-CL" sz="2000" u="sng" dirty="0">
                <a:solidFill>
                  <a:schemeClr val="accent1">
                    <a:lumMod val="75000"/>
                  </a:schemeClr>
                </a:solidFill>
              </a:rPr>
              <a:t>://www.youtube.com/watch?v=0wuh7NPeB6Q</a:t>
            </a:r>
          </a:p>
          <a:p>
            <a:pPr algn="just"/>
            <a:endParaRPr lang="es-C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18970"/>
            <a:ext cx="3168352" cy="133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239642"/>
            <a:ext cx="8229600" cy="110112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PERCUSIÓN CORPORAL</a:t>
            </a:r>
            <a:r>
              <a:rPr lang="es-CL" dirty="0"/>
              <a:t/>
            </a:r>
            <a:br>
              <a:rPr lang="es-CL" dirty="0"/>
            </a:b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20" y="1556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1412776"/>
            <a:ext cx="6216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La percusión corporal es una disciplina que crea sonidos y ritmos usando únicamente partes del </a:t>
            </a:r>
            <a:r>
              <a:rPr lang="es-CL" dirty="0" smtClean="0"/>
              <a:t>cuerpo</a:t>
            </a:r>
          </a:p>
          <a:p>
            <a:endParaRPr lang="es-CL" dirty="0"/>
          </a:p>
          <a:p>
            <a:r>
              <a:rPr lang="es-CL" dirty="0" smtClean="0"/>
              <a:t>Veamos un ejemplo:</a:t>
            </a:r>
          </a:p>
          <a:p>
            <a:endParaRPr lang="es-CL" dirty="0"/>
          </a:p>
          <a:p>
            <a:r>
              <a:rPr lang="es-CL" u="sng" dirty="0"/>
              <a:t>https://www.youtube.com/watch?v=uzXpvILRMog</a:t>
            </a: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03767"/>
            <a:ext cx="3672408" cy="29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2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19588" y="263559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b="1" dirty="0" smtClean="0"/>
              <a:t>Entendemos por RITMO</a:t>
            </a:r>
          </a:p>
          <a:p>
            <a:pPr algn="just"/>
            <a:r>
              <a:rPr lang="es-ES" b="1" dirty="0" smtClean="0"/>
              <a:t>a. Es un sonido popular</a:t>
            </a:r>
          </a:p>
          <a:p>
            <a:pPr algn="just"/>
            <a:r>
              <a:rPr lang="es-ES" b="1" dirty="0" smtClean="0"/>
              <a:t>b. Es la música que escuchamos a diario</a:t>
            </a:r>
          </a:p>
          <a:p>
            <a:pPr algn="just"/>
            <a:r>
              <a:rPr lang="es-ES" b="1" dirty="0" smtClean="0"/>
              <a:t>c.</a:t>
            </a:r>
            <a:r>
              <a:rPr lang="es-CL" b="1" dirty="0"/>
              <a:t> Es una combinación de  SONIDOS y </a:t>
            </a:r>
            <a:r>
              <a:rPr lang="es-CL" b="1" dirty="0" smtClean="0"/>
              <a:t>SILENCIOS</a:t>
            </a:r>
            <a:endParaRPr lang="es-ES" b="1" dirty="0"/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2. </a:t>
            </a:r>
            <a:r>
              <a:rPr lang="es-ES" b="1" dirty="0" smtClean="0"/>
              <a:t>PERCUTIR es:</a:t>
            </a:r>
          </a:p>
          <a:p>
            <a:pPr algn="just"/>
            <a:r>
              <a:rPr lang="es-ES" b="1" dirty="0" smtClean="0"/>
              <a:t>a.</a:t>
            </a:r>
            <a:r>
              <a:rPr lang="es-CL" b="1" dirty="0"/>
              <a:t> </a:t>
            </a:r>
            <a:r>
              <a:rPr lang="es-CL" b="1" dirty="0" smtClean="0"/>
              <a:t>La </a:t>
            </a:r>
            <a:r>
              <a:rPr lang="es-CL" b="1" dirty="0"/>
              <a:t>acción y efecto de dar golpes </a:t>
            </a:r>
            <a:r>
              <a:rPr lang="es-CL" b="1" dirty="0" smtClean="0"/>
              <a:t>repetidos</a:t>
            </a:r>
            <a:endParaRPr lang="es-ES" b="1" dirty="0" smtClean="0"/>
          </a:p>
          <a:p>
            <a:pPr algn="just"/>
            <a:r>
              <a:rPr lang="es-ES" b="1" dirty="0" smtClean="0"/>
              <a:t>b. Llevar el ritmo en el cuerpo</a:t>
            </a:r>
          </a:p>
          <a:p>
            <a:pPr algn="just"/>
            <a:r>
              <a:rPr lang="es-ES" b="1" dirty="0" smtClean="0"/>
              <a:t>c. Moverse siguiendo un ritmo alegre</a:t>
            </a:r>
            <a:endParaRPr lang="es-ES" b="1" dirty="0"/>
          </a:p>
          <a:p>
            <a:pPr algn="just"/>
            <a:endParaRPr lang="es-ES" b="1" dirty="0"/>
          </a:p>
          <a:p>
            <a:pPr marL="342900" indent="-342900" algn="just">
              <a:buAutoNum type="arabicPeriod" startAt="3"/>
            </a:pPr>
            <a:r>
              <a:rPr lang="es-ES" b="1" dirty="0" smtClean="0"/>
              <a:t>Escribe qué entiende por PERCUSIÓN CORPORAL</a:t>
            </a:r>
          </a:p>
          <a:p>
            <a:pPr algn="just"/>
            <a:r>
              <a:rPr lang="es-ES" b="1" dirty="0" smtClean="0"/>
              <a:t>___________________________________________________________________________________________________________________________________________________________________________________________________</a:t>
            </a:r>
            <a:endParaRPr lang="es-ES" b="1" dirty="0" smtClean="0"/>
          </a:p>
          <a:p>
            <a:pPr algn="just"/>
            <a:endParaRPr lang="es-E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5868144" y="3069978"/>
            <a:ext cx="3024336" cy="15831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/>
              <a:t>Enviar fotografía de las respuestas al: </a:t>
            </a:r>
          </a:p>
          <a:p>
            <a:pPr algn="ctr"/>
            <a:r>
              <a:rPr lang="es-CL" sz="1400" dirty="0" smtClean="0"/>
              <a:t>Correo:</a:t>
            </a:r>
          </a:p>
          <a:p>
            <a:pPr algn="ctr"/>
            <a:r>
              <a:rPr lang="es-CL" sz="1400" dirty="0" smtClean="0"/>
              <a:t>patricia.osorio@colegio-jeanpiaget.cl </a:t>
            </a:r>
          </a:p>
          <a:p>
            <a:pPr algn="ctr"/>
            <a:r>
              <a:rPr lang="es-CL" sz="1400" dirty="0" smtClean="0"/>
              <a:t>Celular</a:t>
            </a:r>
            <a:r>
              <a:rPr lang="es-CL" sz="1400" dirty="0"/>
              <a:t>:  </a:t>
            </a:r>
            <a:r>
              <a:rPr lang="es-CL" sz="1400" b="1" dirty="0"/>
              <a:t>+56 9 630 360 66</a:t>
            </a:r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60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RETROALIMENTACIÓN</a:t>
            </a:r>
          </a:p>
          <a:p>
            <a:pPr algn="ctr"/>
            <a:r>
              <a:rPr lang="es-ES" sz="2000" b="1" dirty="0"/>
              <a:t>Evaluación Formativa </a:t>
            </a:r>
            <a:endParaRPr lang="es-CL" sz="2000" b="1" dirty="0"/>
          </a:p>
          <a:p>
            <a:pPr algn="ctr"/>
            <a:r>
              <a:rPr lang="es-CL" sz="2000" b="1" dirty="0"/>
              <a:t>ASIGNATURA: MÚSICA 4°</a:t>
            </a:r>
          </a:p>
          <a:p>
            <a:pPr algn="ctr"/>
            <a:r>
              <a:rPr lang="es-CL" sz="2000" b="1" dirty="0"/>
              <a:t>SEMANA 28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17127"/>
              </p:ext>
            </p:extLst>
          </p:nvPr>
        </p:nvGraphicFramePr>
        <p:xfrm>
          <a:off x="395536" y="112557"/>
          <a:ext cx="8208912" cy="6691242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Educación</a:t>
                      </a:r>
                      <a:r>
                        <a:rPr lang="es-CL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Musical</a:t>
                      </a: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4°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Patricia Osorio Berríos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3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03 Escuchar música en forma abundante de diversos contextos y culturas poniendo énfasis en: Tradición escrita (docta), música para variadas agrupaciones instrumentales (por ejemplo, "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Entreacte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J.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AIbert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"Marcha Turca" del Septimino de L. V. Beethoven, "Sinfonía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Turangalila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O.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Messiaen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música descriptiva (por ejemplo, "El tren de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Caipira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H. Villalobos, "Cuadros de una Exposición" de M.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Mussorsky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"Los Peces" de J. Amenábar); Tradición oral (folclor, música de pueblos originarios); Popular (jazz, rock, fusión etc.), música de diversas agrupaciones instrumentales (por ejemplo, canciones como "El Rock del Mundial", música de películas como "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TheYellowSubmarine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", musicales como "Jesucristo Superestrella"). Escuchar apreciativamente al menos 20 estilos musicales variados de corta duración en el transcurso del año.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58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Escuchan atentamente, expresando sus impresiones por diferentes medios (verbales, corporales, visuales, musicales).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Contenido: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Ritmos y tipos de música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Identifican – Describen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7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  <a:endParaRPr lang="es-ES" sz="14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86" y="112557"/>
            <a:ext cx="588161" cy="50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68D404-E13A-4FCF-9154-40E7341A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  <a:latin typeface="Ligada 2.1 (Adrian M. C.)" pitchFamily="50" charset="0"/>
              </a:rPr>
              <a:t>Reglas clases virtuales</a:t>
            </a:r>
            <a:endParaRPr lang="es-CL" dirty="0">
              <a:latin typeface="Ligada 2.1 (Adrian M. C.)" pitchFamily="50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FE51A532-1939-4174-A633-8914741CA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391861"/>
              </p:ext>
            </p:extLst>
          </p:nvPr>
        </p:nvGraphicFramePr>
        <p:xfrm>
          <a:off x="457200" y="1600200"/>
          <a:ext cx="8229600" cy="413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48874280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230644075"/>
                    </a:ext>
                  </a:extLst>
                </a:gridCol>
              </a:tblGrid>
              <a:tr h="413305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NOS SALUDAMOS CON RESPETO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ESTAR ATENTOS TODA  LA CLASE</a:t>
                      </a:r>
                    </a:p>
                    <a:p>
                      <a:pPr algn="ctr"/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29710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E991AC7-306D-48B6-A5BC-E1C8BBC85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03144"/>
            <a:ext cx="2880320" cy="2421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4A81321-555F-4900-A5C4-814D1138B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90" y="2025329"/>
            <a:ext cx="2520278" cy="3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  <a:latin typeface="Ligada 2.1 (Adrian M. C.)" pitchFamily="50" charset="0"/>
              </a:rPr>
              <a:t>Reglas clases virtuales</a:t>
            </a:r>
            <a:endParaRPr lang="es-CL" dirty="0">
              <a:latin typeface="Ligada 2.1 (Adrian M. C.)" pitchFamily="50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539901"/>
              </p:ext>
            </p:extLst>
          </p:nvPr>
        </p:nvGraphicFramePr>
        <p:xfrm>
          <a:off x="539552" y="1196752"/>
          <a:ext cx="764319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1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r>
                        <a:rPr lang="es-CL" dirty="0">
                          <a:latin typeface="Ligada 2.1 (Adrian M. C.)" pitchFamily="50" charset="0"/>
                        </a:rPr>
                        <a:t>Debes mantener el micrófono apagado y sólo activarlo cuando respondas a la lista, te hagan alguna pregunta o tengas alguna duda</a:t>
                      </a: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Ligada 2.1 (Adrian M. C.)" pitchFamily="50" charset="0"/>
                        </a:rPr>
                        <a:t>Debes ser puntual en el ingreso a clases.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0963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7370"/>
            <a:ext cx="3168352" cy="31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  <a:latin typeface="Ligada 2.1 (Adrian M. C.)" pitchFamily="50" charset="0"/>
              </a:rPr>
              <a:t>Reglas clases virtuales</a:t>
            </a:r>
            <a:endParaRPr lang="es-CL" dirty="0">
              <a:latin typeface="Ligada 2.1 (Adrian M. C.)" pitchFamily="50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250418"/>
              </p:ext>
            </p:extLst>
          </p:nvPr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>
                          <a:latin typeface="Ligada 2.1 (Adrian M. C.)" pitchFamily="50" charset="0"/>
                        </a:rPr>
                        <a:t>No consumas alimentos mientras estés en clases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Ligada 2.1 (Adrian M. C.)" pitchFamily="50" charset="0"/>
                        </a:rPr>
                        <a:t>Evito distraerme con juguetes,</a:t>
                      </a:r>
                      <a:r>
                        <a:rPr lang="es-CL" baseline="0" dirty="0">
                          <a:latin typeface="Ligada 2.1 (Adrian M. C.)" pitchFamily="50" charset="0"/>
                        </a:rPr>
                        <a:t> mascotas u otras cosas que no corresponden a la clase </a:t>
                      </a:r>
                    </a:p>
                    <a:p>
                      <a:endParaRPr lang="es-CL" baseline="0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347106" cy="31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2564904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  <a:latin typeface="Ligada 2.1 (Adrian M. C.)" pitchFamily="50" charset="0"/>
              </a:rPr>
              <a:t>Reglas clases virtuales</a:t>
            </a:r>
            <a:endParaRPr lang="es-CL" dirty="0">
              <a:latin typeface="Ligada 2.1 (Adrian M. C.)" pitchFamily="50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841313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r>
                        <a:rPr lang="es-CL" dirty="0">
                          <a:latin typeface="Ligada 2.1 (Adrian M. C.)" pitchFamily="50" charset="0"/>
                        </a:rPr>
                        <a:t>En lo</a:t>
                      </a:r>
                      <a:r>
                        <a:rPr lang="es-CL" baseline="0" dirty="0">
                          <a:latin typeface="Ligada 2.1 (Adrian M. C.)" pitchFamily="50" charset="0"/>
                        </a:rPr>
                        <a:t> posible mantengo mi cámara encendida. La apago cuando presentan algún video</a:t>
                      </a:r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chemeClr val="bg1"/>
                        </a:solidFill>
                        <a:latin typeface="Ligada 2.1 (Adrian M. C.)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bg1"/>
                          </a:solidFill>
                          <a:latin typeface="Ligada 2.1 (Adrian M. C.)" pitchFamily="50" charset="0"/>
                        </a:rPr>
                        <a:t>Preséntate con vestimenta adecuada para la clase.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chemeClr val="bg1"/>
                        </a:solidFill>
                        <a:latin typeface="Ligada 2.1 (Adrian M. C.)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chemeClr val="bg1"/>
                        </a:solidFill>
                        <a:latin typeface="Ligada 2.1 (Adrian M. C.)" pitchFamily="50" charset="0"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1332"/>
            <a:ext cx="3528392" cy="29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>
                <a:latin typeface="Ligada 2.1 (Adrian M. C.)" pitchFamily="50" charset="0"/>
                <a:cs typeface="Calibri Light" panose="020F0302020204030204" pitchFamily="34" charset="0"/>
              </a:rPr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gada 2.1 (Adrian M. C.)" pitchFamily="50" charset="0"/>
            </a:endParaRPr>
          </a:p>
          <a:p>
            <a:pPr marL="365760" lvl="0" indent="-283464" algn="just" defTabSz="9144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s-MX" sz="2800" dirty="0">
              <a:solidFill>
                <a:srgbClr val="002060"/>
              </a:solidFill>
              <a:latin typeface="Ligada 2.1 (Adrian M. C.)" pitchFamily="50" charset="0"/>
            </a:endParaRPr>
          </a:p>
          <a:p>
            <a:pPr marL="365760" lvl="0" indent="-283464" algn="just" defTabSz="9144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sz="2800" dirty="0">
                <a:solidFill>
                  <a:srgbClr val="002060"/>
                </a:solidFill>
                <a:latin typeface="Ligada 2.1 (Adrian M. C.)" pitchFamily="50" charset="0"/>
              </a:rPr>
              <a:t>El chat es sólo para escribir alguna pregunta o duda que tengas.</a:t>
            </a:r>
          </a:p>
          <a:p>
            <a:pPr marL="365760" lvl="0" indent="-283464" algn="just" defTabSz="9144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s-MX" sz="2800" dirty="0">
              <a:solidFill>
                <a:srgbClr val="002060"/>
              </a:solidFill>
              <a:latin typeface="Ligada 2.1 (Adrian M. C.)" pitchFamily="50" charset="0"/>
            </a:endParaRPr>
          </a:p>
          <a:p>
            <a:pPr marL="82296" lvl="0" indent="0" algn="just" defTabSz="91440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endParaRPr lang="es-MX" sz="2800" dirty="0">
              <a:solidFill>
                <a:srgbClr val="002060"/>
              </a:solidFill>
              <a:latin typeface="Ligada 2.1 (Adrian M. C.)" pitchFamily="50" charset="0"/>
            </a:endParaRPr>
          </a:p>
          <a:p>
            <a:pPr marL="365760" lvl="0" indent="-283464" algn="just" defTabSz="9144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sz="2800" dirty="0">
                <a:solidFill>
                  <a:srgbClr val="002060"/>
                </a:solidFill>
                <a:latin typeface="Ligada 2.1 (Adrian M. C.)" pitchFamily="50" charset="0"/>
              </a:rPr>
              <a:t>El apoderado o adulto puede estar a su lado. Pero no debe interrumpir las clases. </a:t>
            </a:r>
            <a:endParaRPr lang="es-MX" sz="2800" dirty="0">
              <a:solidFill>
                <a:prstClr val="black"/>
              </a:solidFill>
              <a:latin typeface="Ligada 2.1 (Adrian M. C.)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10" y="2420888"/>
            <a:ext cx="2112920" cy="11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2199657" cy="15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" y="198884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6" y="2790726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RESULTADOS EVALUACIÓN</a:t>
            </a:r>
            <a:br>
              <a:rPr lang="es-CL" dirty="0"/>
            </a:br>
            <a:r>
              <a:rPr lang="es-CL" dirty="0"/>
              <a:t>Evaluados 25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887199"/>
              </p:ext>
            </p:extLst>
          </p:nvPr>
        </p:nvGraphicFramePr>
        <p:xfrm>
          <a:off x="899592" y="1124744"/>
          <a:ext cx="7200799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8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5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 Black" panose="020B0A04020102020204" pitchFamily="34" charset="0"/>
                        </a:rPr>
                        <a:t>INDICADOR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 Black" panose="020B0A04020102020204" pitchFamily="34" charset="0"/>
                        </a:rPr>
                        <a:t>2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95536" y="3429001"/>
            <a:ext cx="84609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prstClr val="black"/>
                </a:solidFill>
              </a:rPr>
              <a:t>CONTENIDOS MÁS BAJOS SEGÚN PREGUNTAS:</a:t>
            </a:r>
          </a:p>
          <a:p>
            <a:endParaRPr lang="es-ES" sz="16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S" sz="1600" dirty="0">
                <a:solidFill>
                  <a:prstClr val="black"/>
                </a:solidFill>
              </a:rPr>
              <a:t>Se entiende por "RITMO": (</a:t>
            </a:r>
            <a:r>
              <a:rPr lang="es-ES" sz="1600" dirty="0" err="1">
                <a:solidFill>
                  <a:prstClr val="black"/>
                </a:solidFill>
              </a:rPr>
              <a:t>preg</a:t>
            </a:r>
            <a:r>
              <a:rPr lang="es-ES" sz="1600" dirty="0">
                <a:solidFill>
                  <a:prstClr val="black"/>
                </a:solidFill>
              </a:rPr>
              <a:t>  4) </a:t>
            </a:r>
            <a:r>
              <a:rPr lang="es-ES" sz="1600" dirty="0">
                <a:solidFill>
                  <a:srgbClr val="FF0000"/>
                </a:solidFill>
              </a:rPr>
              <a:t>Es una combinación de  sonidos y silencios</a:t>
            </a:r>
            <a:endParaRPr lang="es-ES" sz="1600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endParaRPr lang="es-ES" sz="1600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s-ES" sz="1600" dirty="0">
                <a:solidFill>
                  <a:prstClr val="black"/>
                </a:solidFill>
              </a:rPr>
              <a:t>En el video se observa golpear objetos. Cuando realizo golpecitos suaves a un objeto o bien a nuestro mismo cuerpo, le llamamos: (</a:t>
            </a:r>
            <a:r>
              <a:rPr lang="es-ES" sz="1600" dirty="0" err="1">
                <a:solidFill>
                  <a:prstClr val="black"/>
                </a:solidFill>
              </a:rPr>
              <a:t>preg</a:t>
            </a:r>
            <a:r>
              <a:rPr lang="es-ES" sz="1600" dirty="0">
                <a:solidFill>
                  <a:prstClr val="black"/>
                </a:solidFill>
              </a:rPr>
              <a:t> 8) </a:t>
            </a:r>
            <a:r>
              <a:rPr lang="es-ES" sz="1600" dirty="0">
                <a:solidFill>
                  <a:srgbClr val="FF0000"/>
                </a:solidFill>
              </a:rPr>
              <a:t>PERCUTIR</a:t>
            </a:r>
          </a:p>
          <a:p>
            <a:endParaRPr lang="es-ES" sz="1600" dirty="0">
              <a:solidFill>
                <a:prstClr val="black"/>
              </a:solidFill>
            </a:endParaRPr>
          </a:p>
          <a:p>
            <a:r>
              <a:rPr lang="es-ES" sz="1600" dirty="0">
                <a:solidFill>
                  <a:prstClr val="black"/>
                </a:solidFill>
              </a:rPr>
              <a:t>3.     En el video observado se muestra la percusión corporal a partir de la canción: </a:t>
            </a:r>
            <a:r>
              <a:rPr lang="es-ES" sz="1600" dirty="0" err="1">
                <a:solidFill>
                  <a:prstClr val="black"/>
                </a:solidFill>
              </a:rPr>
              <a:t>Epo</a:t>
            </a:r>
            <a:r>
              <a:rPr lang="es-ES" sz="1600" dirty="0">
                <a:solidFill>
                  <a:prstClr val="black"/>
                </a:solidFill>
              </a:rPr>
              <a:t> E </a:t>
            </a:r>
            <a:r>
              <a:rPr lang="es-ES" sz="1600" dirty="0" err="1">
                <a:solidFill>
                  <a:prstClr val="black"/>
                </a:solidFill>
              </a:rPr>
              <a:t>Tai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  <a:r>
              <a:rPr lang="es-ES" sz="1600" dirty="0" err="1">
                <a:solidFill>
                  <a:prstClr val="black"/>
                </a:solidFill>
              </a:rPr>
              <a:t>Tai</a:t>
            </a:r>
            <a:r>
              <a:rPr lang="es-ES" sz="1600" dirty="0">
                <a:solidFill>
                  <a:prstClr val="black"/>
                </a:solidFill>
              </a:rPr>
              <a:t> E. ¿En qué consiste la percusión (</a:t>
            </a:r>
            <a:r>
              <a:rPr lang="es-ES" sz="1600" dirty="0" err="1">
                <a:solidFill>
                  <a:prstClr val="black"/>
                </a:solidFill>
              </a:rPr>
              <a:t>preg</a:t>
            </a:r>
            <a:r>
              <a:rPr lang="es-ES" sz="1600" dirty="0">
                <a:solidFill>
                  <a:prstClr val="black"/>
                </a:solidFill>
              </a:rPr>
              <a:t> 10) </a:t>
            </a:r>
            <a:r>
              <a:rPr lang="es-ES" sz="1600" dirty="0">
                <a:solidFill>
                  <a:srgbClr val="FF0000"/>
                </a:solidFill>
              </a:rPr>
              <a:t>consiste en llevar el ritmo de una canción, golpeando alguna parte de tu cuerpo.  </a:t>
            </a:r>
          </a:p>
          <a:p>
            <a:pPr marL="342900" indent="-342900">
              <a:buAutoNum type="arabicPeriod"/>
            </a:pPr>
            <a:endParaRPr lang="es-ES" sz="1400" dirty="0">
              <a:solidFill>
                <a:prstClr val="black"/>
              </a:solidFill>
            </a:endParaRPr>
          </a:p>
          <a:p>
            <a:endParaRPr lang="es-ES" sz="1400" dirty="0">
              <a:solidFill>
                <a:prstClr val="black"/>
              </a:solidFill>
            </a:endParaRPr>
          </a:p>
          <a:p>
            <a:r>
              <a:rPr lang="es-ES" sz="1400" dirty="0">
                <a:solidFill>
                  <a:prstClr val="black"/>
                </a:solidFill>
              </a:rPr>
              <a:t>                          </a:t>
            </a:r>
            <a:endParaRPr lang="es-C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33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1033</Words>
  <Application>Microsoft Office PowerPoint</Application>
  <PresentationFormat>Presentación en pantalla (4:3)</PresentationFormat>
  <Paragraphs>161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1_Tema de Office</vt:lpstr>
      <vt:lpstr>PLANIFICACIÓN  CLASES VIRTUALES RETROALIMENTACIÓN MUSICA 4° AÑO BÁSICO SEMANA N° 28  FECHA : Miércoles 04 Octubre2020</vt:lpstr>
      <vt:lpstr>Presentación de PowerPoint</vt:lpstr>
      <vt:lpstr>Reglas clases virtuales</vt:lpstr>
      <vt:lpstr>Reglas clases virtuales</vt:lpstr>
      <vt:lpstr>Reglas clases virtuales</vt:lpstr>
      <vt:lpstr>Reglas clases virtuales</vt:lpstr>
      <vt:lpstr>Reglas clases virtuales</vt:lpstr>
      <vt:lpstr>Importante:</vt:lpstr>
      <vt:lpstr>RESULTADOS EVALUACIÓN Evaluados 25 estudiantes</vt:lpstr>
      <vt:lpstr>Presentación de PowerPoint</vt:lpstr>
      <vt:lpstr>Presentación de PowerPoint</vt:lpstr>
      <vt:lpstr>Para comprender mejor:</vt:lpstr>
      <vt:lpstr> ¿PERCUTIR?  </vt:lpstr>
      <vt:lpstr> PERCUSIÓN CORPORAL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Rodrigo</cp:lastModifiedBy>
  <cp:revision>109</cp:revision>
  <dcterms:created xsi:type="dcterms:W3CDTF">2020-07-06T03:06:52Z</dcterms:created>
  <dcterms:modified xsi:type="dcterms:W3CDTF">2020-10-05T21:33:12Z</dcterms:modified>
</cp:coreProperties>
</file>