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sldIdLst>
    <p:sldId id="298" r:id="rId3"/>
    <p:sldId id="256" r:id="rId4"/>
    <p:sldId id="307" r:id="rId5"/>
    <p:sldId id="312" r:id="rId6"/>
    <p:sldId id="304" r:id="rId7"/>
    <p:sldId id="315" r:id="rId8"/>
    <p:sldId id="317" r:id="rId9"/>
    <p:sldId id="309" r:id="rId10"/>
    <p:sldId id="316" r:id="rId11"/>
    <p:sldId id="297" r:id="rId1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39" autoAdjust="0"/>
    <p:restoredTop sz="86477" autoAdjust="0"/>
  </p:normalViewPr>
  <p:slideViewPr>
    <p:cSldViewPr>
      <p:cViewPr varScale="1">
        <p:scale>
          <a:sx n="74" d="100"/>
          <a:sy n="74" d="100"/>
        </p:scale>
        <p:origin x="127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9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1DCF9-6906-40AE-9A3E-DA31479E690A}" type="datetimeFigureOut">
              <a:rPr lang="es-CL" smtClean="0"/>
              <a:t>01-10-2020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B537C-D402-466D-8D59-2D0DD8A6FD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8741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411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7414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07426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01-10-2020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8413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01-10-2020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2522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01-10-2020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112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01-10-2020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1166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01-10-2020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2044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01-10-2020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9510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01-10-2020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2973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01-10-2020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105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62226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01-10-2020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7422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01-10-2020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7765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01-10-2020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098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3145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01-10-2020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579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01-10-2020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523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01-10-2020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882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01-10-2020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7619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01-10-2020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0902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01-10-2020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853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C9408-C9F9-4FD8-8325-38140F465313}" type="datetimeFigureOut">
              <a:rPr lang="es-CL" smtClean="0"/>
              <a:t>01-10-2020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6902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01-10-2020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632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microsoft.com/office/2007/relationships/hdphoto" Target="../media/hdphoto1.wdp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.png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2475588"/>
          </a:xfrm>
        </p:spPr>
        <p:txBody>
          <a:bodyPr>
            <a:noAutofit/>
          </a:bodyPr>
          <a:lstStyle/>
          <a:p>
            <a:r>
              <a:rPr lang="es-CL" sz="2800" b="1" dirty="0"/>
              <a:t>PLANIFICACIÓN </a:t>
            </a:r>
            <a:r>
              <a:rPr lang="es-CL" sz="2800" b="1" dirty="0" smtClean="0"/>
              <a:t> CLASES VIRTUALES</a:t>
            </a:r>
            <a:br>
              <a:rPr lang="es-CL" sz="2800" b="1" dirty="0" smtClean="0"/>
            </a:br>
            <a:r>
              <a:rPr lang="es-CL" sz="2800" b="1" dirty="0" smtClean="0"/>
              <a:t>ORIENTACIÓN </a:t>
            </a:r>
            <a:br>
              <a:rPr lang="es-CL" sz="2800" b="1" dirty="0" smtClean="0"/>
            </a:br>
            <a:r>
              <a:rPr lang="es-CL" sz="2800" b="1" dirty="0" smtClean="0"/>
              <a:t>4° Año Básico</a:t>
            </a:r>
            <a:r>
              <a:rPr lang="es-CL" sz="2800" dirty="0"/>
              <a:t/>
            </a:r>
            <a:br>
              <a:rPr lang="es-CL" sz="2800" dirty="0"/>
            </a:br>
            <a:r>
              <a:rPr lang="es-CL" sz="2800" dirty="0"/>
              <a:t>SEMANA </a:t>
            </a:r>
            <a:r>
              <a:rPr lang="es-CL" sz="2800" dirty="0" smtClean="0"/>
              <a:t>N°28</a:t>
            </a:r>
            <a:r>
              <a:rPr lang="es-CL" sz="2800" dirty="0"/>
              <a:t/>
            </a:r>
            <a:br>
              <a:rPr lang="es-CL" sz="2800" dirty="0"/>
            </a:br>
            <a:r>
              <a:rPr lang="es-CL" sz="2800" dirty="0" smtClean="0"/>
              <a:t>FECHA : </a:t>
            </a:r>
            <a:r>
              <a:rPr lang="es-CL" sz="2800" dirty="0" smtClean="0"/>
              <a:t>05</a:t>
            </a:r>
            <a:r>
              <a:rPr lang="es-CL" sz="2800" dirty="0" smtClean="0"/>
              <a:t>-10-2020</a:t>
            </a:r>
            <a:endParaRPr lang="es-CL" sz="28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1196" y="5900081"/>
            <a:ext cx="8028384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b="1" i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Colegio Jean Piaget</a:t>
            </a:r>
            <a:endParaRPr lang="es-MX" i="1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i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 escuela, un lugar para aprender y crecer en un ambiente saludable</a:t>
            </a:r>
            <a:endParaRPr lang="es-ES" sz="1600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1705" y="3645024"/>
            <a:ext cx="3302295" cy="2852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844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2495967" y="58143"/>
            <a:ext cx="4248472" cy="158991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000" b="1" dirty="0" smtClean="0"/>
              <a:t>TICKET DE SALIDA</a:t>
            </a:r>
          </a:p>
          <a:p>
            <a:pPr algn="ctr"/>
            <a:r>
              <a:rPr lang="es-CL" sz="2000" b="1" dirty="0" smtClean="0"/>
              <a:t>ASIGNATURA: ORIENTACIÓN</a:t>
            </a:r>
          </a:p>
          <a:p>
            <a:pPr algn="ctr"/>
            <a:r>
              <a:rPr lang="es-ES" sz="1200" b="1" dirty="0" smtClean="0"/>
              <a:t>IE2</a:t>
            </a:r>
            <a:r>
              <a:rPr lang="es-ES" sz="1200" b="1" dirty="0"/>
              <a:t>: </a:t>
            </a:r>
            <a:r>
              <a:rPr lang="es-ES" sz="1200" b="1" dirty="0" smtClean="0"/>
              <a:t>Aplican </a:t>
            </a:r>
            <a:r>
              <a:rPr lang="es-ES" sz="1200" b="1" dirty="0"/>
              <a:t>estrategias para la resolución de conflicto, incluyendo la identificación de alternativas de solución, la selección de una de éstas y la implementación de la alternativa seleccionada.</a:t>
            </a:r>
          </a:p>
          <a:p>
            <a:pPr algn="ctr"/>
            <a:r>
              <a:rPr lang="es-CL" sz="2000" b="1" dirty="0" smtClean="0"/>
              <a:t>SEMANA </a:t>
            </a:r>
            <a:r>
              <a:rPr lang="es-CL" sz="2000" b="1" dirty="0" smtClean="0"/>
              <a:t>28</a:t>
            </a:r>
            <a:endParaRPr lang="es-CL" sz="2000" b="1" dirty="0"/>
          </a:p>
        </p:txBody>
      </p:sp>
      <p:sp>
        <p:nvSpPr>
          <p:cNvPr id="3" name="2 Rectángulo redondeado"/>
          <p:cNvSpPr/>
          <p:nvPr/>
        </p:nvSpPr>
        <p:spPr>
          <a:xfrm>
            <a:off x="489173" y="1850564"/>
            <a:ext cx="6408712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Nombre: _______________________________________</a:t>
            </a:r>
            <a:endParaRPr lang="es-CL" dirty="0"/>
          </a:p>
        </p:txBody>
      </p:sp>
      <p:sp>
        <p:nvSpPr>
          <p:cNvPr id="4" name="3 CuadroTexto"/>
          <p:cNvSpPr txBox="1"/>
          <p:nvPr/>
        </p:nvSpPr>
        <p:spPr>
          <a:xfrm>
            <a:off x="489173" y="2779376"/>
            <a:ext cx="77048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1.- ¿Cómo podemos solucionar un conflicto?</a:t>
            </a:r>
          </a:p>
          <a:p>
            <a:endParaRPr lang="es-ES" dirty="0"/>
          </a:p>
          <a:p>
            <a:r>
              <a:rPr lang="es-ES" dirty="0" smtClean="0"/>
              <a:t>2.- ¿Por qué es importante resolver nuestras diferencias y conflictos con otros?</a:t>
            </a:r>
            <a:endParaRPr lang="es-CL" dirty="0" smtClean="0"/>
          </a:p>
          <a:p>
            <a:endParaRPr lang="es-CL" dirty="0" smtClean="0"/>
          </a:p>
          <a:p>
            <a:pPr algn="just"/>
            <a:r>
              <a:rPr lang="es-CL" dirty="0"/>
              <a:t>3</a:t>
            </a:r>
            <a:r>
              <a:rPr lang="es-CL" dirty="0" smtClean="0"/>
              <a:t>.- Escribe al menos 3 pasos para la resolución de conflictos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194" y="186602"/>
            <a:ext cx="1254953" cy="1084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153914" y="476672"/>
            <a:ext cx="1944216" cy="794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b="1" dirty="0" smtClean="0"/>
              <a:t>CIERRE</a:t>
            </a:r>
            <a:endParaRPr lang="es-CL" sz="2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595686"/>
            <a:ext cx="2493963" cy="2500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4 Rectángulo redondeado"/>
          <p:cNvSpPr/>
          <p:nvPr/>
        </p:nvSpPr>
        <p:spPr>
          <a:xfrm>
            <a:off x="3491880" y="5562784"/>
            <a:ext cx="5256584" cy="1173647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Enviar fotografía de este ticket de salida al: </a:t>
            </a:r>
          </a:p>
          <a:p>
            <a:pPr algn="ctr"/>
            <a:r>
              <a:rPr lang="es-CL" b="1" dirty="0"/>
              <a:t>C</a:t>
            </a:r>
            <a:r>
              <a:rPr lang="es-CL" b="1" dirty="0" smtClean="0"/>
              <a:t>orreo: adelina.elgueta@colegio-jeanpiaget.cl</a:t>
            </a:r>
          </a:p>
          <a:p>
            <a:pPr algn="ctr"/>
            <a:r>
              <a:rPr lang="es-CL" dirty="0" smtClean="0"/>
              <a:t>Celular</a:t>
            </a:r>
            <a:r>
              <a:rPr lang="es-CL" dirty="0"/>
              <a:t>:  </a:t>
            </a:r>
            <a:r>
              <a:rPr lang="es-CL" b="1" dirty="0"/>
              <a:t>+56933639868</a:t>
            </a:r>
            <a:endParaRPr lang="es-CL" b="1" dirty="0" smtClean="0"/>
          </a:p>
        </p:txBody>
      </p:sp>
      <p:sp>
        <p:nvSpPr>
          <p:cNvPr id="5" name="Rectángulo 4"/>
          <p:cNvSpPr/>
          <p:nvPr/>
        </p:nvSpPr>
        <p:spPr>
          <a:xfrm>
            <a:off x="2791698" y="4498239"/>
            <a:ext cx="63523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dirty="0">
                <a:solidFill>
                  <a:srgbClr val="FF0000"/>
                </a:solidFill>
              </a:rPr>
              <a:t>https://docs.google.com/forms/d/e/1FAIpQLSe4_WdeNrku5J3JLIcr04nRPoLsKTlRDjgb_uYeGVje_H3vIQ/viewform</a:t>
            </a:r>
          </a:p>
        </p:txBody>
      </p:sp>
      <p:sp>
        <p:nvSpPr>
          <p:cNvPr id="8" name="Rectángulo redondeado 7"/>
          <p:cNvSpPr/>
          <p:nvPr/>
        </p:nvSpPr>
        <p:spPr>
          <a:xfrm>
            <a:off x="323528" y="4659821"/>
            <a:ext cx="1080120" cy="3231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ONLINE </a:t>
            </a:r>
            <a:endParaRPr lang="es-CL" dirty="0"/>
          </a:p>
        </p:txBody>
      </p:sp>
      <p:sp>
        <p:nvSpPr>
          <p:cNvPr id="10" name="Flecha derecha 9"/>
          <p:cNvSpPr/>
          <p:nvPr/>
        </p:nvSpPr>
        <p:spPr>
          <a:xfrm>
            <a:off x="1835696" y="4681460"/>
            <a:ext cx="660271" cy="2597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6809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0983391"/>
              </p:ext>
            </p:extLst>
          </p:nvPr>
        </p:nvGraphicFramePr>
        <p:xfrm>
          <a:off x="467544" y="1196752"/>
          <a:ext cx="8136904" cy="4227384"/>
        </p:xfrm>
        <a:graphic>
          <a:graphicData uri="http://schemas.openxmlformats.org/drawingml/2006/table">
            <a:tbl>
              <a:tblPr firstRow="1" firstCol="1" bandRow="1"/>
              <a:tblGrid>
                <a:gridCol w="2575592"/>
                <a:gridCol w="5561312"/>
              </a:tblGrid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ASIGNATURA /CURSO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76475" algn="l"/>
                        </a:tabLst>
                      </a:pPr>
                      <a:r>
                        <a:rPr lang="es-CL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ORIENTACIÓN / 4°</a:t>
                      </a:r>
                      <a:r>
                        <a:rPr lang="es-CL" sz="14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AÑO BÁSICO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7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NOMBRE DEL </a:t>
                      </a: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PROFESOR/A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ADELINA ELGUETA</a:t>
                      </a:r>
                      <a:r>
                        <a:rPr lang="es-CL" sz="14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CORNEJO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31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APRENDIZAJE </a:t>
                      </a: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PRIORIZACIÓN NIVEL 1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OA7 Resolver conflictos entre pares en forma guiada y aplicar estrategias diversas de resolución de problemas, tales como escuchar, describir los sentimientos del otro y buscar un acuerdo que satisfaga a ambas partes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OA6 Manifestar actitudes de solidaridad y respeto, que favorezcan la convivencia…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111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INDICADORES DE EVALUACIÓN PARA OA</a:t>
                      </a:r>
                      <a:endParaRPr lang="es-CL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/>
                        <a:t>Aplican estrategias para la resolución de conflicto, incluyendo la identificación de alternativas de solución, la selección de una de éstas y la implementación de la alternativa seleccionada.</a:t>
                      </a:r>
                      <a:endParaRPr lang="es-CL" sz="1400" dirty="0" smtClean="0"/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CONTENIDO /HABILIDADES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Estrategias para resolución de conflictos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Recordar, comprender, hacer uso de la información e inferir causas.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8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LA CLASE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Conocer y aplicar estrategias de resolución de conflictos en los ámbitos de nuestra vida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48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EVALUACIÓN</a:t>
                      </a:r>
                      <a:endParaRPr lang="es-CL" sz="1200" dirty="0">
                        <a:effectLst/>
                        <a:latin typeface="+mn-lt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 </a:t>
                      </a:r>
                      <a:endParaRPr lang="es-CL" sz="1200" dirty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400" b="1" dirty="0" smtClean="0">
                          <a:effectLst/>
                          <a:latin typeface="+mn-lt"/>
                        </a:rPr>
                        <a:t> Se</a:t>
                      </a:r>
                      <a:r>
                        <a:rPr lang="es-CL" sz="1400" b="1" baseline="0" dirty="0" smtClean="0">
                          <a:effectLst/>
                          <a:latin typeface="+mn-lt"/>
                        </a:rPr>
                        <a:t> evaluará a través del ticket de salida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dirty="0" smtClean="0">
                          <a:effectLst/>
                          <a:latin typeface="+mn-lt"/>
                        </a:rPr>
                        <a:t>IE2:</a:t>
                      </a:r>
                      <a:r>
                        <a:rPr lang="es-ES" sz="1400" b="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s-ES" sz="1400" dirty="0" smtClean="0"/>
                        <a:t>Aplican estrategias para la resolución de conflicto, incluyendo la identificación de alternativas de solución, la selección de una de éstas y la implementación de la alternativa seleccionada.</a:t>
                      </a:r>
                      <a:endParaRPr lang="es-CL" sz="1400" dirty="0" smtClean="0"/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12557"/>
            <a:ext cx="986819" cy="852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381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s-CL" dirty="0">
                <a:latin typeface="Brush Script MT" panose="03060802040406070304" pitchFamily="66" charset="0"/>
              </a:rPr>
              <a:t>Reglas clases virtuales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4209" y="1124744"/>
            <a:ext cx="8229600" cy="5257800"/>
          </a:xfrm>
        </p:spPr>
        <p:txBody>
          <a:bodyPr>
            <a:normAutofit fontScale="92500"/>
          </a:bodyPr>
          <a:lstStyle/>
          <a:p>
            <a:pPr marL="365760" lvl="0" indent="-283464" algn="just"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  <a:defRPr/>
            </a:pPr>
            <a:r>
              <a:rPr lang="es-MX" dirty="0">
                <a:solidFill>
                  <a:srgbClr val="002060"/>
                </a:solidFill>
                <a:latin typeface="Brush Script MT" panose="03060802040406070304" pitchFamily="66" charset="0"/>
              </a:rPr>
              <a:t>Cuando inicies sesión debes mantener la cámara encendida.</a:t>
            </a:r>
          </a:p>
          <a:p>
            <a:pPr marL="365760" lvl="0" indent="-283464" algn="just"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  <a:defRPr/>
            </a:pPr>
            <a:r>
              <a:rPr lang="es-MX" dirty="0">
                <a:solidFill>
                  <a:srgbClr val="002060"/>
                </a:solidFill>
                <a:latin typeface="Brush Script MT" panose="03060802040406070304" pitchFamily="66" charset="0"/>
              </a:rPr>
              <a:t>Debes mantener el micrófono apagado y sólo activarlo cuando respondas a la lista, te hagan alguna pregunta o tengas alguna duda. </a:t>
            </a:r>
          </a:p>
          <a:p>
            <a:pPr marL="365760" lvl="0" indent="-283464"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  <a:defRPr/>
            </a:pPr>
            <a:r>
              <a:rPr lang="es-MX" dirty="0">
                <a:solidFill>
                  <a:srgbClr val="002060"/>
                </a:solidFill>
                <a:latin typeface="Brush Script MT" panose="03060802040406070304" pitchFamily="66" charset="0"/>
              </a:rPr>
              <a:t>Preséntate con vestimenta adecuada para la clase.</a:t>
            </a:r>
          </a:p>
          <a:p>
            <a:pPr marL="365760" lvl="0" indent="-283464" algn="just"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  <a:defRPr/>
            </a:pPr>
            <a:r>
              <a:rPr lang="es-MX" dirty="0">
                <a:solidFill>
                  <a:srgbClr val="002060"/>
                </a:solidFill>
                <a:latin typeface="Brush Script MT" panose="03060802040406070304" pitchFamily="66" charset="0"/>
              </a:rPr>
              <a:t>El chat es sólo para escribir alguna pregunta o duda que tengas.</a:t>
            </a:r>
          </a:p>
          <a:p>
            <a:pPr marL="365760" lvl="0" indent="-283464"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  <a:defRPr/>
            </a:pPr>
            <a:r>
              <a:rPr lang="es-MX" dirty="0">
                <a:solidFill>
                  <a:srgbClr val="002060"/>
                </a:solidFill>
                <a:latin typeface="Brush Script MT" panose="03060802040406070304" pitchFamily="66" charset="0"/>
              </a:rPr>
              <a:t>No consumas alimentos mientras estés en clases</a:t>
            </a:r>
          </a:p>
          <a:p>
            <a:pPr marL="365760" lvl="0" indent="-283464" algn="just"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  <a:defRPr/>
            </a:pPr>
            <a:r>
              <a:rPr lang="es-MX" dirty="0">
                <a:solidFill>
                  <a:srgbClr val="002060"/>
                </a:solidFill>
                <a:latin typeface="Brush Script MT" panose="03060802040406070304" pitchFamily="66" charset="0"/>
              </a:rPr>
              <a:t>El apoderado o adulto puede estar a su lado. Pero no debe interrumpir las clases. </a:t>
            </a:r>
            <a:endParaRPr lang="es-MX" dirty="0">
              <a:solidFill>
                <a:prstClr val="black"/>
              </a:solidFill>
              <a:latin typeface="Footlight MT Light" panose="0204060206030A020304" pitchFamily="18" charset="0"/>
            </a:endParaRP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4147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-310852"/>
            <a:ext cx="8229600" cy="1143000"/>
          </a:xfrm>
        </p:spPr>
        <p:txBody>
          <a:bodyPr/>
          <a:lstStyle/>
          <a:p>
            <a:r>
              <a:rPr lang="es-CL" dirty="0" smtClean="0"/>
              <a:t>Importante:</a:t>
            </a:r>
            <a:endParaRPr lang="es-CL" dirty="0"/>
          </a:p>
        </p:txBody>
      </p:sp>
      <p:pic>
        <p:nvPicPr>
          <p:cNvPr id="4" name="Picture 2" descr="Happy Dance Sticker by Ofix for iOS &amp; Android | GIPH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50768"/>
            <a:ext cx="2160240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Llamada de flecha a la izquierda"/>
          <p:cNvSpPr/>
          <p:nvPr/>
        </p:nvSpPr>
        <p:spPr>
          <a:xfrm>
            <a:off x="3607174" y="969177"/>
            <a:ext cx="5429321" cy="1019663"/>
          </a:xfrm>
          <a:prstGeom prst="leftArrow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prstClr val="black"/>
                </a:solidFill>
              </a:rPr>
              <a:t>Cuándo esté la animación de un lápiz, significa que debes </a:t>
            </a:r>
            <a:r>
              <a:rPr lang="es-CL" b="1" dirty="0">
                <a:solidFill>
                  <a:prstClr val="black"/>
                </a:solidFill>
              </a:rPr>
              <a:t>escribir en tu cuaderno</a:t>
            </a:r>
          </a:p>
        </p:txBody>
      </p:sp>
      <p:pic>
        <p:nvPicPr>
          <p:cNvPr id="6" name="Picture 8" descr="Film Camera Sticker by Martina Martian for iOS &amp; Android | GIPH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51" y="1513729"/>
            <a:ext cx="2496377" cy="2496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Llamada de flecha a la izquierda"/>
          <p:cNvSpPr/>
          <p:nvPr/>
        </p:nvSpPr>
        <p:spPr>
          <a:xfrm>
            <a:off x="2329287" y="2193993"/>
            <a:ext cx="6660232" cy="1193467"/>
          </a:xfrm>
          <a:prstGeom prst="leftArrow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prstClr val="black"/>
                </a:solidFill>
              </a:rPr>
              <a:t>Cuándo esté esta animación de una cámara fotográfica, significa que debes mandar </a:t>
            </a:r>
            <a:r>
              <a:rPr lang="es-CL" b="1" dirty="0">
                <a:solidFill>
                  <a:prstClr val="black"/>
                </a:solidFill>
              </a:rPr>
              <a:t>reporte sólo de esa actividad (una foto de la actividad)</a:t>
            </a:r>
          </a:p>
        </p:txBody>
      </p:sp>
      <p:pic>
        <p:nvPicPr>
          <p:cNvPr id="10242" name="Picture 2" descr="▷ Libros: Imágenes Animadas, Gifs y Animaciones ¡100% GRATIS!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9828" y="3258855"/>
            <a:ext cx="1600200" cy="1928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Llamada de flecha a la izquierda"/>
          <p:cNvSpPr/>
          <p:nvPr/>
        </p:nvSpPr>
        <p:spPr>
          <a:xfrm>
            <a:off x="4180027" y="3577363"/>
            <a:ext cx="4809491" cy="1291797"/>
          </a:xfrm>
          <a:prstGeom prst="leftArrow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prstClr val="black"/>
                </a:solidFill>
              </a:rPr>
              <a:t>Cuándo esté esta animación de un libro, significa que debes </a:t>
            </a:r>
            <a:r>
              <a:rPr lang="es-CL" b="1" dirty="0">
                <a:solidFill>
                  <a:prstClr val="black"/>
                </a:solidFill>
              </a:rPr>
              <a:t>trabajar en tu libro de </a:t>
            </a:r>
            <a:r>
              <a:rPr lang="es-CL" b="1" dirty="0" smtClean="0">
                <a:solidFill>
                  <a:prstClr val="black"/>
                </a:solidFill>
              </a:rPr>
              <a:t>Ciencias Naturales </a:t>
            </a:r>
            <a:endParaRPr lang="es-CL" b="1" dirty="0">
              <a:solidFill>
                <a:prstClr val="black"/>
              </a:solidFill>
            </a:endParaRPr>
          </a:p>
        </p:txBody>
      </p:sp>
      <p:pic>
        <p:nvPicPr>
          <p:cNvPr id="10" name="Picture 6" descr="Signo de Interrogación Animado (con imágenes) | Preguntas al azar ...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807" y="4223261"/>
            <a:ext cx="1968021" cy="2403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10 Llamada de flecha a la izquierda"/>
          <p:cNvSpPr/>
          <p:nvPr/>
        </p:nvSpPr>
        <p:spPr>
          <a:xfrm>
            <a:off x="2195736" y="5187667"/>
            <a:ext cx="6793782" cy="1291797"/>
          </a:xfrm>
          <a:prstGeom prst="leftArrow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prstClr val="black"/>
                </a:solidFill>
              </a:rPr>
              <a:t>Cuándo esté esta animación de un signo de pregunta, significa que debes </a:t>
            </a:r>
            <a:r>
              <a:rPr lang="es-CL" b="1" dirty="0">
                <a:solidFill>
                  <a:prstClr val="black"/>
                </a:solidFill>
              </a:rPr>
              <a:t>pensar y analizar, sin escribir en tu cuaderno. Responder de forma oral.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12557"/>
            <a:ext cx="986819" cy="852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996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747439" y="185191"/>
            <a:ext cx="8458200" cy="914401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Inicio</a:t>
            </a:r>
            <a:br>
              <a:rPr lang="es-CL" dirty="0" smtClean="0"/>
            </a:br>
            <a:r>
              <a:rPr lang="es-CL" dirty="0" smtClean="0"/>
              <a:t>Activación Conocimientos Previos</a:t>
            </a:r>
            <a:endParaRPr lang="es-C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41" y="87957"/>
            <a:ext cx="1283515" cy="1108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6" descr="Signo de Interrogación Animado (con imágenes) | Preguntas al azar ...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149080"/>
            <a:ext cx="1968021" cy="2403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ángulo redondeado 8"/>
          <p:cNvSpPr/>
          <p:nvPr/>
        </p:nvSpPr>
        <p:spPr>
          <a:xfrm>
            <a:off x="611560" y="2492896"/>
            <a:ext cx="7992888" cy="86409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 smtClean="0"/>
              <a:t>¿Cómo podemos resolver los conflictos?</a:t>
            </a:r>
            <a:endParaRPr lang="es-CL" sz="3600" dirty="0"/>
          </a:p>
        </p:txBody>
      </p:sp>
    </p:spTree>
    <p:extLst>
      <p:ext uri="{BB962C8B-B14F-4D97-AF65-F5344CB8AC3E}">
        <p14:creationId xmlns:p14="http://schemas.microsoft.com/office/powerpoint/2010/main" val="277564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695878" y="404664"/>
            <a:ext cx="7344816" cy="79208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800" dirty="0">
                <a:solidFill>
                  <a:srgbClr val="4F81BD">
                    <a:lumMod val="50000"/>
                  </a:srgbClr>
                </a:solidFill>
              </a:rPr>
              <a:t>Objetivo de la clase: </a:t>
            </a:r>
          </a:p>
        </p:txBody>
      </p:sp>
      <p:sp>
        <p:nvSpPr>
          <p:cNvPr id="5" name="Elipse 4"/>
          <p:cNvSpPr/>
          <p:nvPr/>
        </p:nvSpPr>
        <p:spPr>
          <a:xfrm>
            <a:off x="683568" y="1700808"/>
            <a:ext cx="7344816" cy="3096344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Aft>
                <a:spcPts val="0"/>
              </a:spcAft>
            </a:pPr>
            <a:r>
              <a:rPr lang="es-ES" sz="3200" b="1" dirty="0">
                <a:solidFill>
                  <a:schemeClr val="tx1"/>
                </a:solidFill>
                <a:ea typeface="Calibri"/>
                <a:cs typeface="Times New Roman"/>
              </a:rPr>
              <a:t>Conocer y aplicar estrategias de resolución de conflictos en los ámbitos de nuestra vida</a:t>
            </a:r>
          </a:p>
        </p:txBody>
      </p:sp>
    </p:spTree>
    <p:extLst>
      <p:ext uri="{BB962C8B-B14F-4D97-AF65-F5344CB8AC3E}">
        <p14:creationId xmlns:p14="http://schemas.microsoft.com/office/powerpoint/2010/main" val="3511946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6127" y="188640"/>
            <a:ext cx="1283515" cy="1108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179512" y="1367112"/>
            <a:ext cx="86764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800" dirty="0" smtClean="0">
                <a:solidFill>
                  <a:prstClr val="black"/>
                </a:solidFill>
              </a:rPr>
              <a:t>Ahora… Te invito a ver un video de </a:t>
            </a:r>
          </a:p>
          <a:p>
            <a:pPr algn="ctr"/>
            <a:r>
              <a:rPr lang="es-ES" sz="3200" b="1" dirty="0" smtClean="0">
                <a:solidFill>
                  <a:prstClr val="black"/>
                </a:solidFill>
              </a:rPr>
              <a:t>Resolución de Conflictos</a:t>
            </a:r>
            <a:endParaRPr lang="es-CL" sz="3200" b="1" dirty="0">
              <a:solidFill>
                <a:prstClr val="black"/>
              </a:solidFill>
            </a:endParaRPr>
          </a:p>
        </p:txBody>
      </p:sp>
      <p:pic>
        <p:nvPicPr>
          <p:cNvPr id="2050" name="Picture 2" descr="8 trucos con los enlaces de YouTube que deberías conocer - Lanzaware"/>
          <p:cNvPicPr>
            <a:picLocks noChangeAspect="1" noChangeArrowheads="1" noCrop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221088"/>
            <a:ext cx="3192289" cy="1915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Banderas de Chile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47875" cy="1552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ángulo 7"/>
          <p:cNvSpPr/>
          <p:nvPr/>
        </p:nvSpPr>
        <p:spPr>
          <a:xfrm>
            <a:off x="179512" y="3129279"/>
            <a:ext cx="86764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sz="2800" dirty="0">
                <a:solidFill>
                  <a:srgbClr val="FF0000"/>
                </a:solidFill>
              </a:rPr>
              <a:t>https://www.youtube.com/watch?v=WPQlsC9yhyY&amp;list=PLiuIXlpW0UqT_9oX-d6YLY_uFntskTEwV&amp;index=35</a:t>
            </a:r>
          </a:p>
        </p:txBody>
      </p:sp>
    </p:spTree>
    <p:extLst>
      <p:ext uri="{BB962C8B-B14F-4D97-AF65-F5344CB8AC3E}">
        <p14:creationId xmlns:p14="http://schemas.microsoft.com/office/powerpoint/2010/main" val="314874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 txBox="1">
            <a:spLocks/>
          </p:cNvSpPr>
          <p:nvPr/>
        </p:nvSpPr>
        <p:spPr>
          <a:xfrm>
            <a:off x="739706" y="235740"/>
            <a:ext cx="7772400" cy="849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dirty="0" smtClean="0"/>
              <a:t>Desarrollo de la clase</a:t>
            </a:r>
            <a:endParaRPr lang="es-MX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06099"/>
            <a:ext cx="1283515" cy="1108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ángulo redondeado 6"/>
          <p:cNvSpPr/>
          <p:nvPr/>
        </p:nvSpPr>
        <p:spPr>
          <a:xfrm>
            <a:off x="707546" y="1844824"/>
            <a:ext cx="7488832" cy="1008112"/>
          </a:xfrm>
          <a:prstGeom prst="roundRect">
            <a:avLst/>
          </a:prstGeom>
          <a:solidFill>
            <a:srgbClr val="66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 smtClean="0">
                <a:solidFill>
                  <a:schemeClr val="tx1"/>
                </a:solidFill>
              </a:rPr>
              <a:t>Trabajaremos en base al video de </a:t>
            </a:r>
          </a:p>
          <a:p>
            <a:pPr algn="ctr"/>
            <a:r>
              <a:rPr lang="es-ES" sz="2800" dirty="0" smtClean="0">
                <a:solidFill>
                  <a:schemeClr val="tx1"/>
                </a:solidFill>
              </a:rPr>
              <a:t>Canal educa</a:t>
            </a:r>
            <a:endParaRPr lang="es-ES" sz="2800" dirty="0">
              <a:solidFill>
                <a:schemeClr val="tx1"/>
              </a:solidFill>
            </a:endParaRPr>
          </a:p>
        </p:txBody>
      </p:sp>
      <p:sp>
        <p:nvSpPr>
          <p:cNvPr id="2" name="Elipse 1"/>
          <p:cNvSpPr/>
          <p:nvPr/>
        </p:nvSpPr>
        <p:spPr>
          <a:xfrm>
            <a:off x="323528" y="4149080"/>
            <a:ext cx="6552727" cy="2016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800" dirty="0" smtClean="0"/>
              <a:t>Necesitaremos para esta clase una hoja en blanco, lápiz de mina y lápices de colores</a:t>
            </a:r>
            <a:endParaRPr lang="es-CL" sz="2800" dirty="0"/>
          </a:p>
        </p:txBody>
      </p:sp>
      <p:pic>
        <p:nvPicPr>
          <p:cNvPr id="10" name="Picture 6" descr="Signo de Interrogación Animado (con imágenes) | Preguntas al azar ...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149080"/>
            <a:ext cx="1968021" cy="2403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77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/>
          <p:cNvSpPr/>
          <p:nvPr/>
        </p:nvSpPr>
        <p:spPr>
          <a:xfrm>
            <a:off x="2699792" y="404664"/>
            <a:ext cx="4104456" cy="864096"/>
          </a:xfrm>
          <a:prstGeom prst="ellips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ACTIVIDAD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5" name="Rectángulo redondeado 4"/>
          <p:cNvSpPr/>
          <p:nvPr/>
        </p:nvSpPr>
        <p:spPr>
          <a:xfrm>
            <a:off x="1259632" y="3068960"/>
            <a:ext cx="7056784" cy="237626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>
                <a:solidFill>
                  <a:schemeClr val="tx1"/>
                </a:solidFill>
              </a:rPr>
              <a:t>Anota en tu hoja blanca todos los pasos que debemos cumplir para RESOLVER UN CONFLICTO… Puedes utilizar símbolos para recordar…</a:t>
            </a:r>
          </a:p>
          <a:p>
            <a:pPr algn="ctr"/>
            <a:r>
              <a:rPr lang="es-ES" sz="2400" dirty="0" smtClean="0">
                <a:solidFill>
                  <a:schemeClr val="tx1"/>
                </a:solidFill>
              </a:rPr>
              <a:t>Lo puedes compartir con tus compañeros… </a:t>
            </a:r>
            <a:endParaRPr lang="es-CL" sz="2400" dirty="0">
              <a:solidFill>
                <a:schemeClr val="tx1"/>
              </a:solidFill>
            </a:endParaRPr>
          </a:p>
        </p:txBody>
      </p:sp>
      <p:sp>
        <p:nvSpPr>
          <p:cNvPr id="6" name="Flecha abajo 5"/>
          <p:cNvSpPr/>
          <p:nvPr/>
        </p:nvSpPr>
        <p:spPr>
          <a:xfrm>
            <a:off x="4499992" y="1592796"/>
            <a:ext cx="576064" cy="972108"/>
          </a:xfrm>
          <a:prstGeom prst="down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912901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3696</TotalTime>
  <Words>572</Words>
  <Application>Microsoft Office PowerPoint</Application>
  <PresentationFormat>Presentación en pantalla (4:3)</PresentationFormat>
  <Paragraphs>63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Brush Script MT</vt:lpstr>
      <vt:lpstr>Calibri</vt:lpstr>
      <vt:lpstr>Footlight MT Light</vt:lpstr>
      <vt:lpstr>Times New Roman</vt:lpstr>
      <vt:lpstr>Wingdings 2</vt:lpstr>
      <vt:lpstr>Tema de Office</vt:lpstr>
      <vt:lpstr>1_Tema de Office</vt:lpstr>
      <vt:lpstr>PLANIFICACIÓN  CLASES VIRTUALES ORIENTACIÓN  4° Año Básico SEMANA N°28 FECHA : 05-10-2020</vt:lpstr>
      <vt:lpstr>Presentación de PowerPoint</vt:lpstr>
      <vt:lpstr>Reglas clases virtuales</vt:lpstr>
      <vt:lpstr>Importante:</vt:lpstr>
      <vt:lpstr>Inicio Activación Conocimientos Previos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Equipo Jean Piaget</dc:creator>
  <cp:lastModifiedBy>Adelina</cp:lastModifiedBy>
  <cp:revision>117</cp:revision>
  <dcterms:created xsi:type="dcterms:W3CDTF">2020-07-06T03:06:52Z</dcterms:created>
  <dcterms:modified xsi:type="dcterms:W3CDTF">2020-10-02T02:30:09Z</dcterms:modified>
</cp:coreProperties>
</file>