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98" r:id="rId3"/>
    <p:sldId id="256" r:id="rId4"/>
    <p:sldId id="318" r:id="rId5"/>
    <p:sldId id="315" r:id="rId6"/>
    <p:sldId id="316" r:id="rId7"/>
    <p:sldId id="317" r:id="rId8"/>
    <p:sldId id="295" r:id="rId9"/>
    <p:sldId id="305" r:id="rId10"/>
    <p:sldId id="307" r:id="rId11"/>
    <p:sldId id="308" r:id="rId12"/>
    <p:sldId id="322" r:id="rId13"/>
    <p:sldId id="319" r:id="rId14"/>
    <p:sldId id="304" r:id="rId15"/>
    <p:sldId id="320" r:id="rId16"/>
    <p:sldId id="321" r:id="rId17"/>
    <p:sldId id="297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66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6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11-10-2020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78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80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01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62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08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49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9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3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26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50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5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0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youtube.com/watch?v=5TxKtbwSE1A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052736"/>
            <a:ext cx="7772400" cy="2088232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b="1" dirty="0"/>
            </a:br>
            <a:r>
              <a:rPr lang="es-CL" sz="2800" b="1" dirty="0"/>
              <a:t>MUSICA 4° AÑO BÁSICO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 29</a:t>
            </a:r>
            <a:br>
              <a:rPr lang="es-CL" sz="2800" dirty="0"/>
            </a:br>
            <a:r>
              <a:rPr lang="es-CL" sz="2800" dirty="0"/>
              <a:t>FECHA : Miércoles 14 Octubre2020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sano y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2E0F6D4-D48C-4316-81A7-6C0C5D997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085" y="3385266"/>
            <a:ext cx="3524931" cy="24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60851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s-CL" dirty="0"/>
              <a:t>Inicio: Activación Conocimientos Previos</a:t>
            </a:r>
          </a:p>
          <a:p>
            <a:pPr marL="0" indent="0" algn="ctr">
              <a:buNone/>
            </a:pPr>
            <a:endParaRPr lang="es-CL" dirty="0"/>
          </a:p>
          <a:p>
            <a:pPr marL="0" indent="0" algn="ctr">
              <a:buNone/>
            </a:pPr>
            <a:r>
              <a:rPr lang="es-CL" dirty="0"/>
              <a:t>Según el video observado ¿qué Estilos musicales pudiste observar y escuchar?</a:t>
            </a:r>
          </a:p>
          <a:p>
            <a:pPr marL="0" indent="0" algn="ctr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Registraremos tus respuestas aquí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1-</a:t>
            </a:r>
          </a:p>
          <a:p>
            <a:pPr marL="0" indent="0">
              <a:buNone/>
            </a:pPr>
            <a:r>
              <a:rPr lang="es-CL" dirty="0"/>
              <a:t>2-</a:t>
            </a:r>
          </a:p>
          <a:p>
            <a:pPr marL="0" indent="0">
              <a:buNone/>
            </a:pPr>
            <a:r>
              <a:rPr lang="es-CL" dirty="0"/>
              <a:t>3-</a:t>
            </a:r>
          </a:p>
          <a:p>
            <a:pPr marL="0" indent="0">
              <a:buNone/>
            </a:pPr>
            <a:r>
              <a:rPr lang="es-CL" dirty="0"/>
              <a:t>4-</a:t>
            </a:r>
          </a:p>
          <a:p>
            <a:pPr marL="0" indent="0">
              <a:buNone/>
            </a:pPr>
            <a:r>
              <a:rPr lang="es-CL" dirty="0"/>
              <a:t>5-</a:t>
            </a:r>
          </a:p>
          <a:p>
            <a:pPr marL="0" indent="0">
              <a:buNone/>
            </a:pPr>
            <a:r>
              <a:rPr lang="es-CL" dirty="0"/>
              <a:t>6-</a:t>
            </a:r>
          </a:p>
          <a:p>
            <a:pPr marL="0" indent="0">
              <a:buNone/>
            </a:pPr>
            <a:r>
              <a:rPr lang="es-CL" dirty="0"/>
              <a:t>7-</a:t>
            </a:r>
          </a:p>
          <a:p>
            <a:pPr marL="0" indent="0">
              <a:buNone/>
            </a:pPr>
            <a:r>
              <a:rPr lang="es-CL" dirty="0"/>
              <a:t>8-</a:t>
            </a:r>
          </a:p>
          <a:p>
            <a:pPr marL="0" indent="0">
              <a:buNone/>
            </a:pPr>
            <a:r>
              <a:rPr lang="es-CL" dirty="0"/>
              <a:t>9-</a:t>
            </a:r>
          </a:p>
          <a:p>
            <a:pPr marL="0" indent="0">
              <a:buNone/>
            </a:pPr>
            <a:r>
              <a:rPr lang="es-CL" dirty="0"/>
              <a:t>10-</a:t>
            </a:r>
          </a:p>
          <a:p>
            <a:pPr marL="0" indent="0">
              <a:buNone/>
            </a:pPr>
            <a:r>
              <a:rPr lang="es-CL" dirty="0"/>
              <a:t>11-</a:t>
            </a:r>
          </a:p>
          <a:p>
            <a:pPr marL="0" indent="0">
              <a:buNone/>
            </a:pPr>
            <a:r>
              <a:rPr lang="es-CL" dirty="0"/>
              <a:t>12-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 algn="ctr">
              <a:buNone/>
            </a:pP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2557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25144"/>
            <a:ext cx="1760236" cy="182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679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L" dirty="0"/>
              <a:t>EN ESTA CLASE APRENDEREMOS SOBRE DOS ESTILOS MUSICALES:</a:t>
            </a:r>
          </a:p>
          <a:p>
            <a:endParaRPr lang="es-CL" dirty="0"/>
          </a:p>
          <a:p>
            <a:pPr>
              <a:buFont typeface="Wingdings" panose="05000000000000000000" pitchFamily="2" charset="2"/>
              <a:buChar char="ü"/>
            </a:pPr>
            <a:r>
              <a:rPr lang="es-CL" dirty="0"/>
              <a:t>Música Clásica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dirty="0"/>
              <a:t>Música Rock</a:t>
            </a:r>
          </a:p>
          <a:p>
            <a:endParaRPr lang="es-CL" dirty="0"/>
          </a:p>
          <a:p>
            <a:pPr marL="0" indent="0">
              <a:buNone/>
            </a:pPr>
            <a:r>
              <a:rPr lang="es-CL" dirty="0"/>
              <a:t>**Las has escuchado? Dónde? Qué te parecen? Te gusta alguna? En qué se parecen? En qué se diferencian?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69745"/>
            <a:ext cx="1584176" cy="193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806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B61521-6523-4276-93DC-0843100FE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es-CL" sz="3600" dirty="0"/>
              <a:t>DESARROLLO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BC48B4B-14B3-42E7-83BC-694BF3C4F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s-CL" sz="7200" b="1" dirty="0">
                <a:solidFill>
                  <a:srgbClr val="FF0000"/>
                </a:solidFill>
              </a:rPr>
              <a:t>Música Clásica </a:t>
            </a:r>
            <a:r>
              <a:rPr lang="es-CL" sz="7200" b="1" dirty="0"/>
              <a:t>¿Qué es Música clásica? (escribe sólo lo que está con rojo)</a:t>
            </a:r>
          </a:p>
          <a:p>
            <a:pPr marL="0" indent="0">
              <a:buNone/>
            </a:pPr>
            <a:endParaRPr lang="es-CL" sz="4800" dirty="0"/>
          </a:p>
          <a:p>
            <a:pPr marL="0" indent="0">
              <a:buNone/>
            </a:pPr>
            <a:r>
              <a:rPr lang="es-CL" sz="4800" dirty="0">
                <a:solidFill>
                  <a:srgbClr val="FF0000"/>
                </a:solidFill>
              </a:rPr>
              <a:t>La música clásica se refiere a las composiciones musicales que abarcan el período llamado clasicismo musical ubicado entre los años 1750 y 1820.</a:t>
            </a:r>
          </a:p>
          <a:p>
            <a:pPr marL="0" indent="0">
              <a:buNone/>
            </a:pPr>
            <a:endParaRPr lang="es-CL" sz="4800" dirty="0"/>
          </a:p>
          <a:p>
            <a:pPr marL="0" indent="0">
              <a:buNone/>
            </a:pPr>
            <a:r>
              <a:rPr lang="es-CL" sz="4800" dirty="0">
                <a:solidFill>
                  <a:srgbClr val="FF0000"/>
                </a:solidFill>
              </a:rPr>
              <a:t>La denominación música clásica ha sido definida por los musicólogos con la muerte del compositor alemán Johann Sebastián Bach </a:t>
            </a:r>
            <a:r>
              <a:rPr lang="es-CL" sz="4800" dirty="0"/>
              <a:t>(1685-1750) que representaba el período barroco que comprende los años 1600 a 1750.</a:t>
            </a:r>
          </a:p>
          <a:p>
            <a:pPr marL="0" indent="0">
              <a:buNone/>
            </a:pPr>
            <a:endParaRPr lang="es-CL" sz="4800" dirty="0"/>
          </a:p>
          <a:p>
            <a:pPr marL="0" indent="0">
              <a:buNone/>
            </a:pPr>
            <a:r>
              <a:rPr lang="es-CL" sz="4800" dirty="0"/>
              <a:t>La música clásica nace como una forma de ruptura contra las reglas estrictas de la música barroca que se caracterizaban por su estructura horizontal donde varias melodías se sobreponían a la vez.</a:t>
            </a:r>
          </a:p>
          <a:p>
            <a:pPr marL="0" indent="0">
              <a:buNone/>
            </a:pPr>
            <a:endParaRPr lang="es-CL" sz="4800" dirty="0"/>
          </a:p>
          <a:p>
            <a:pPr marL="0" indent="0">
              <a:buNone/>
            </a:pPr>
            <a:endParaRPr lang="es-CL" sz="4800" dirty="0"/>
          </a:p>
          <a:p>
            <a:pPr marL="0" indent="0">
              <a:buNone/>
            </a:pPr>
            <a:r>
              <a:rPr lang="es-CL" sz="4800" dirty="0">
                <a:solidFill>
                  <a:srgbClr val="FF0000"/>
                </a:solidFill>
              </a:rPr>
              <a:t>Uno de los primeros compositores de música clásica fue el austriaco Joseph Haydn </a:t>
            </a:r>
            <a:r>
              <a:rPr lang="es-CL" sz="4800" dirty="0"/>
              <a:t>(1732-1809) que se destacó especialmente con la Sinfonía No.1 en Re Mayor. Los otros dos grandes compositores que caracterizan este período son:</a:t>
            </a:r>
          </a:p>
          <a:p>
            <a:pPr marL="0" indent="0">
              <a:buNone/>
            </a:pPr>
            <a:endParaRPr lang="es-CL" sz="4800" dirty="0"/>
          </a:p>
          <a:p>
            <a:pPr marL="0" indent="0">
              <a:buNone/>
            </a:pPr>
            <a:r>
              <a:rPr lang="es-CL" sz="4800" dirty="0">
                <a:solidFill>
                  <a:srgbClr val="FF0000"/>
                </a:solidFill>
              </a:rPr>
              <a:t>Wolfgang Amadeus Mozart </a:t>
            </a:r>
            <a:r>
              <a:rPr lang="es-CL" sz="4800" dirty="0"/>
              <a:t>(1756-1791): Las bodas de Fígaro, Serenata No. 13, Flauta mágica</a:t>
            </a:r>
          </a:p>
          <a:p>
            <a:pPr marL="0" indent="0">
              <a:buNone/>
            </a:pPr>
            <a:r>
              <a:rPr lang="es-CL" sz="4800" dirty="0">
                <a:solidFill>
                  <a:srgbClr val="FF0000"/>
                </a:solidFill>
              </a:rPr>
              <a:t>Ludwig van Beethoven </a:t>
            </a:r>
            <a:r>
              <a:rPr lang="es-CL" sz="4800" dirty="0"/>
              <a:t>(1770-1827): Sinfonía No. 5 en Do menor, Para Elisa, Sinfonía No. 9 en Re menor.</a:t>
            </a:r>
          </a:p>
          <a:p>
            <a:pPr marL="0" indent="0">
              <a:buNone/>
            </a:pPr>
            <a:endParaRPr lang="es-CL" sz="4800" dirty="0"/>
          </a:p>
          <a:p>
            <a:pPr marL="0" indent="0">
              <a:buNone/>
            </a:pPr>
            <a:r>
              <a:rPr lang="es-CL" sz="4800" dirty="0"/>
              <a:t>En el clasicismo musical se crea además tres tipos de composiciones musicales:</a:t>
            </a:r>
          </a:p>
          <a:p>
            <a:pPr marL="0" indent="0">
              <a:buNone/>
            </a:pPr>
            <a:endParaRPr lang="es-CL" sz="4800" dirty="0"/>
          </a:p>
          <a:p>
            <a:pPr marL="0" indent="0">
              <a:buNone/>
            </a:pPr>
            <a:r>
              <a:rPr lang="es-CL" sz="4800" dirty="0"/>
              <a:t>La sonata: música escrita para varios instrumentos.</a:t>
            </a:r>
          </a:p>
          <a:p>
            <a:pPr marL="0" indent="0">
              <a:buNone/>
            </a:pPr>
            <a:r>
              <a:rPr lang="es-CL" sz="4800" dirty="0"/>
              <a:t>La sinfonía: música para ser interpretada por una orquesta.</a:t>
            </a:r>
          </a:p>
          <a:p>
            <a:pPr marL="0" indent="0">
              <a:buNone/>
            </a:pPr>
            <a:r>
              <a:rPr lang="es-CL" sz="4800" dirty="0"/>
              <a:t>El concierto: composición para orquesta interpretada por varios instrumentos.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4664"/>
            <a:ext cx="12557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446" y="4077072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334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78875" y="620688"/>
            <a:ext cx="8278635" cy="1330408"/>
          </a:xfrm>
        </p:spPr>
        <p:txBody>
          <a:bodyPr>
            <a:normAutofit/>
          </a:bodyPr>
          <a:lstStyle/>
          <a:p>
            <a:pPr algn="l"/>
            <a:r>
              <a:rPr lang="es-CL" dirty="0"/>
              <a:t>ESCUCHEMOS MUSICA CLÁSICA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92696"/>
            <a:ext cx="12557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11560" y="1988840"/>
            <a:ext cx="6246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A CONTINUACIÓN UN EXTRACTO DE:</a:t>
            </a:r>
          </a:p>
          <a:p>
            <a:r>
              <a:rPr lang="es-CL" dirty="0"/>
              <a:t>Las bodas de Fígaro, Wolfgang Amadeus Mozart</a:t>
            </a:r>
          </a:p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26" y="3080450"/>
            <a:ext cx="3384376" cy="281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2084040"/>
            <a:ext cx="1265783" cy="154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Las bodas de fígaro. Mozart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53200" y="3501008"/>
            <a:ext cx="609600" cy="609600"/>
          </a:xfrm>
          <a:prstGeom prst="rect">
            <a:avLst/>
          </a:prstGeom>
        </p:spPr>
      </p:pic>
      <p:sp>
        <p:nvSpPr>
          <p:cNvPr id="5" name="Flecha: hacia abajo 4">
            <a:extLst>
              <a:ext uri="{FF2B5EF4-FFF2-40B4-BE49-F238E27FC236}">
                <a16:creationId xmlns:a16="http://schemas.microsoft.com/office/drawing/2014/main" xmlns="" id="{6315D1DD-9EB0-40F1-A295-00F0423AC715}"/>
              </a:ext>
            </a:extLst>
          </p:cNvPr>
          <p:cNvSpPr/>
          <p:nvPr/>
        </p:nvSpPr>
        <p:spPr>
          <a:xfrm rot="20440730">
            <a:off x="6050009" y="1819861"/>
            <a:ext cx="845840" cy="1299352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MÚSICA ROCK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40768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55576" y="2996952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000" dirty="0">
                <a:solidFill>
                  <a:srgbClr val="FF0000"/>
                </a:solidFill>
              </a:rPr>
              <a:t>Música ROCK  </a:t>
            </a:r>
            <a:r>
              <a:rPr lang="es-CL" sz="2000" dirty="0"/>
              <a:t>¿Qué es La Música Rock? (escribe sólo lo que está con rojo)</a:t>
            </a:r>
          </a:p>
          <a:p>
            <a:pPr algn="just"/>
            <a:r>
              <a:rPr lang="es-CL" sz="2000" dirty="0">
                <a:solidFill>
                  <a:srgbClr val="FF0000"/>
                </a:solidFill>
              </a:rPr>
              <a:t>Rock es un vocablo inglés que hace referencia a un género musical de ritmo muy marcado</a:t>
            </a:r>
            <a:r>
              <a:rPr lang="es-CL" sz="2000" dirty="0"/>
              <a:t>, </a:t>
            </a:r>
            <a:r>
              <a:rPr lang="es-CL" sz="2000" dirty="0">
                <a:solidFill>
                  <a:srgbClr val="FF0000"/>
                </a:solidFill>
              </a:rPr>
              <a:t>nacido a partir de la fusión de varios estilos del folclore estadounidense</a:t>
            </a:r>
            <a:r>
              <a:rPr lang="es-CL" sz="2000" dirty="0"/>
              <a:t> y popularizado desde de la década de 1950.</a:t>
            </a:r>
          </a:p>
          <a:p>
            <a:pPr algn="just"/>
            <a:endParaRPr lang="es-CL" sz="2000" dirty="0"/>
          </a:p>
          <a:p>
            <a:pPr algn="just"/>
            <a:r>
              <a:rPr lang="es-CL" sz="2000" dirty="0"/>
              <a:t> En la actualidad, suele utilizarse el término rock para nombrar a los estilos modernos derivados del rock and roll, quedando éste último concepto para designar al ritmo original que surgió en los años 50. </a:t>
            </a:r>
          </a:p>
          <a:p>
            <a:pPr algn="just"/>
            <a:endParaRPr lang="es-CL" sz="2000" dirty="0"/>
          </a:p>
          <a:p>
            <a:pPr algn="just"/>
            <a:r>
              <a:rPr lang="es-CL" sz="2000" dirty="0">
                <a:solidFill>
                  <a:srgbClr val="FF0000"/>
                </a:solidFill>
              </a:rPr>
              <a:t>El rock siempre se asoció a la rebeldía y al ímpetu juvenil</a:t>
            </a:r>
            <a:r>
              <a:rPr lang="es-CL" sz="2000" dirty="0"/>
              <a:t>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80728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148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¡¡ Es hora de jugar !!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En el siguiente juego desarrollaremos nuestra habilidad de escuchar e identificar sonido. 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https://www.cokitos.com/adivinar-sonidos/play/</a:t>
            </a:r>
          </a:p>
        </p:txBody>
      </p:sp>
    </p:spTree>
    <p:extLst>
      <p:ext uri="{BB962C8B-B14F-4D97-AF65-F5344CB8AC3E}">
        <p14:creationId xmlns:p14="http://schemas.microsoft.com/office/powerpoint/2010/main" val="3310692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19588" y="2635592"/>
            <a:ext cx="77048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ES" b="1" dirty="0"/>
              <a:t>Nombra 2 Estilos Musicales vistos en la clase de hoy</a:t>
            </a:r>
          </a:p>
          <a:p>
            <a:pPr algn="just"/>
            <a:r>
              <a:rPr lang="es-ES" b="1" dirty="0"/>
              <a:t>a.</a:t>
            </a:r>
          </a:p>
          <a:p>
            <a:pPr algn="just"/>
            <a:r>
              <a:rPr lang="es-ES" b="1" dirty="0"/>
              <a:t>b.</a:t>
            </a:r>
          </a:p>
          <a:p>
            <a:pPr algn="just"/>
            <a:endParaRPr lang="es-ES" b="1" dirty="0"/>
          </a:p>
          <a:p>
            <a:pPr algn="just"/>
            <a:r>
              <a:rPr lang="es-ES" b="1" dirty="0"/>
              <a:t>2.</a:t>
            </a:r>
            <a:r>
              <a:rPr lang="es-CL" b="1" dirty="0"/>
              <a:t> ¿Quién fue uno de los primeros compositores de música clásica? </a:t>
            </a:r>
            <a:endParaRPr lang="es-ES" b="1" dirty="0"/>
          </a:p>
          <a:p>
            <a:pPr algn="just"/>
            <a:r>
              <a:rPr lang="es-ES" b="1" dirty="0"/>
              <a:t>__________________________________________________________________________________________________________________________________</a:t>
            </a:r>
          </a:p>
          <a:p>
            <a:pPr algn="just"/>
            <a:endParaRPr lang="es-ES" b="1" dirty="0"/>
          </a:p>
          <a:p>
            <a:pPr algn="just"/>
            <a:r>
              <a:rPr lang="es-ES" b="1" dirty="0"/>
              <a:t>3. Pregunta entre tus familiares quién fue el “Rey del Rock” , escribe su nombre y el título de una de sus canciones.</a:t>
            </a:r>
          </a:p>
          <a:p>
            <a:pPr algn="just"/>
            <a:r>
              <a:rPr lang="es-ES" b="1" dirty="0"/>
              <a:t>__________________________________________________________________________________________________________________________________</a:t>
            </a:r>
          </a:p>
          <a:p>
            <a:pPr algn="just"/>
            <a:endParaRPr lang="es-E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8" name="4 Rectángulo redondeado"/>
          <p:cNvSpPr/>
          <p:nvPr/>
        </p:nvSpPr>
        <p:spPr>
          <a:xfrm>
            <a:off x="5868144" y="2276872"/>
            <a:ext cx="3168352" cy="136815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/>
              <a:t>Enviar fotografía de las respuestas al: </a:t>
            </a:r>
          </a:p>
          <a:p>
            <a:pPr algn="ctr"/>
            <a:r>
              <a:rPr lang="es-CL" sz="1400" dirty="0"/>
              <a:t>Correo:</a:t>
            </a:r>
          </a:p>
          <a:p>
            <a:r>
              <a:rPr lang="es-CL" sz="1400" b="1" dirty="0"/>
              <a:t>patricia.osorio@colegio-jeanpiaget.cl </a:t>
            </a:r>
          </a:p>
          <a:p>
            <a:pPr algn="ctr"/>
            <a:r>
              <a:rPr lang="es-CL" sz="1400" dirty="0"/>
              <a:t>Celular:  </a:t>
            </a:r>
            <a:r>
              <a:rPr lang="es-CL" sz="1400" b="1" dirty="0"/>
              <a:t>+56 9 630 360 66</a:t>
            </a:r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03077"/>
            <a:ext cx="1836874" cy="18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Rectángulo redondeado"/>
          <p:cNvSpPr/>
          <p:nvPr/>
        </p:nvSpPr>
        <p:spPr>
          <a:xfrm>
            <a:off x="2372906" y="55934"/>
            <a:ext cx="4608512" cy="14342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ES" sz="2000" b="1" dirty="0"/>
              <a:t>Evaluación Formativa </a:t>
            </a:r>
            <a:endParaRPr lang="es-CL" sz="2000" b="1" dirty="0"/>
          </a:p>
          <a:p>
            <a:pPr algn="ctr"/>
            <a:r>
              <a:rPr lang="es-CL" sz="2000" b="1" dirty="0"/>
              <a:t>ASIGNATURA: MÚSICA 4°</a:t>
            </a:r>
          </a:p>
          <a:p>
            <a:pPr algn="ctr"/>
            <a:r>
              <a:rPr lang="es-CL" sz="2000" b="1" dirty="0"/>
              <a:t>SEMANA 29</a:t>
            </a: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485718"/>
              </p:ext>
            </p:extLst>
          </p:nvPr>
        </p:nvGraphicFramePr>
        <p:xfrm>
          <a:off x="395536" y="112557"/>
          <a:ext cx="8208912" cy="6713073"/>
        </p:xfrm>
        <a:graphic>
          <a:graphicData uri="http://schemas.openxmlformats.org/drawingml/2006/table">
            <a:tbl>
              <a:tblPr firstRow="1" firstCol="1" bandRow="1"/>
              <a:tblGrid>
                <a:gridCol w="25983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105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77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Educación</a:t>
                      </a:r>
                      <a:r>
                        <a:rPr lang="es-CL" sz="1400" baseline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Musical</a:t>
                      </a:r>
                      <a:r>
                        <a:rPr lang="es-CL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/ 4° Año Básico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6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PROFESOR/A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Patricia Osorio Berríos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34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PRIORIZACIÓN NIVEL 1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OA 03 Escuchar música en forma abundante de diversos contextos y culturas poniendo énfasis en: Tradición escrita (docta), música para variadas agrupaciones instrumentales (por ejemplo, "</a:t>
                      </a:r>
                      <a:r>
                        <a:rPr lang="es-E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Entreacte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 de J. </a:t>
                      </a:r>
                      <a:r>
                        <a:rPr lang="es-E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AIbert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"Marcha Turca" del Septimino de L. V. Beethoven, "Sinfonía </a:t>
                      </a:r>
                      <a:r>
                        <a:rPr lang="es-E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Turangalila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 de O. </a:t>
                      </a:r>
                      <a:r>
                        <a:rPr lang="es-E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Messiaen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), música descriptiva (por ejemplo, "El tren de </a:t>
                      </a:r>
                      <a:r>
                        <a:rPr lang="es-E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Caipira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 de H. Villalobos, "Cuadros de una Exposición" de M. </a:t>
                      </a:r>
                      <a:r>
                        <a:rPr lang="es-E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Mussorsky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"Los Peces" de J. Amenábar); Tradición oral (folclor, música de pueblos originarios); Popular (jazz, rock, fusión etc.), música de diversas agrupaciones instrumentales (por ejemplo, canciones como "El Rock del Mundial", música de películas como "</a:t>
                      </a:r>
                      <a:r>
                        <a:rPr lang="es-E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TheYellowSubmarine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", musicales como "Jesucristo Superestrella"). Escuchar apreciativamente al menos 20 estilos musicales variados de corta duración en el transcurso del año.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583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RETROALIMENTACIÓN PARA OA</a:t>
                      </a:r>
                      <a:endParaRPr kumimoji="0" lang="es-C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Escuchan atentamente, expresando sus impresiones por diferentes medios (verbales, corporales, visuales, musicales).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01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Contenido: 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Ritmos y tipos de música</a:t>
                      </a:r>
                      <a:endParaRPr lang="es-ES_trad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Habilidades:</a:t>
                      </a:r>
                      <a:r>
                        <a:rPr lang="es-ES_tradnl" sz="14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Identifican – Describen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42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Escuchan atentamente distintos tipos de música expresando sus impresiones por diferentes medios (verbales, corporales, visuales, musicales)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967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evaluará a través de TICKET DE SALIDA</a:t>
                      </a:r>
                      <a:endParaRPr lang="es-ES" sz="1400" b="1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986" y="112557"/>
            <a:ext cx="588161" cy="50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68D404-E13A-4FCF-9154-40E7341A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prstClr val="black"/>
                </a:solidFill>
                <a:latin typeface="Ligada 2.1 (Adrian M. C.)" pitchFamily="50" charset="0"/>
              </a:rPr>
              <a:t>Reglas clases virtuales</a:t>
            </a:r>
            <a:endParaRPr lang="es-CL" dirty="0">
              <a:latin typeface="Ligada 2.1 (Adrian M. C.)" pitchFamily="50" charset="0"/>
            </a:endParaRP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xmlns="" id="{FE51A532-1939-4174-A633-8914741CA4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979722"/>
              </p:ext>
            </p:extLst>
          </p:nvPr>
        </p:nvGraphicFramePr>
        <p:xfrm>
          <a:off x="457200" y="1600200"/>
          <a:ext cx="8229600" cy="4133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348874280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230644075"/>
                    </a:ext>
                  </a:extLst>
                </a:gridCol>
              </a:tblGrid>
              <a:tr h="4133056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tx1"/>
                          </a:solidFill>
                          <a:latin typeface="Ligada 2.1 (Adrian M. C.)" pitchFamily="50" charset="0"/>
                        </a:rPr>
                        <a:t>Nos saludamos con respeto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err="1">
                          <a:solidFill>
                            <a:schemeClr val="tx1"/>
                          </a:solidFill>
                          <a:latin typeface="Ligada 2.1 (Adrian M. C.)" pitchFamily="50" charset="0"/>
                        </a:rPr>
                        <a:t>Eestar</a:t>
                      </a:r>
                      <a:r>
                        <a:rPr lang="es-CL" dirty="0">
                          <a:solidFill>
                            <a:schemeClr val="tx1"/>
                          </a:solidFill>
                          <a:latin typeface="Ligada 2.1 (Adrian M. C.)" pitchFamily="50" charset="0"/>
                        </a:rPr>
                        <a:t> atentos toda  la clase</a:t>
                      </a:r>
                    </a:p>
                    <a:p>
                      <a:pPr algn="ctr"/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297108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E991AC7-306D-48B6-A5BC-E1C8BBC85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303144"/>
            <a:ext cx="2880320" cy="2421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34A81321-555F-4900-A5C4-814D1138B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90" y="2025329"/>
            <a:ext cx="2520278" cy="32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28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prstClr val="black"/>
                </a:solidFill>
                <a:latin typeface="Ligada 2.1 (Adrian M. C.)" pitchFamily="50" charset="0"/>
              </a:rPr>
              <a:t>Reglas clases virtuales</a:t>
            </a:r>
            <a:endParaRPr lang="es-CL" dirty="0">
              <a:latin typeface="Ligada 2.1 (Adrian M. C.)" pitchFamily="50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813877"/>
              </p:ext>
            </p:extLst>
          </p:nvPr>
        </p:nvGraphicFramePr>
        <p:xfrm>
          <a:off x="539552" y="1196752"/>
          <a:ext cx="7643192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15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15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68552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  <a:latin typeface="Ligada 2.1 (Adrian M. C.)" pitchFamily="50" charset="0"/>
                        </a:rPr>
                        <a:t>Debes mantener el micrófono apagado y sólo activarlo cuando respondas a la lista, te hagan alguna pregunta o tengas alguna duda</a:t>
                      </a:r>
                    </a:p>
                    <a:p>
                      <a:endParaRPr lang="es-CL" dirty="0">
                        <a:latin typeface="Ligada 2.1 (Adrian M. C.)" pitchFamily="50" charset="0"/>
                      </a:endParaRPr>
                    </a:p>
                    <a:p>
                      <a:endParaRPr lang="es-CL" dirty="0">
                        <a:latin typeface="Ligada 2.1 (Adrian M. C.)" pitchFamily="50" charset="0"/>
                      </a:endParaRPr>
                    </a:p>
                    <a:p>
                      <a:endParaRPr lang="es-CL" dirty="0">
                        <a:latin typeface="Ligada 2.1 (Adrian M. C.)" pitchFamily="50" charset="0"/>
                      </a:endParaRPr>
                    </a:p>
                    <a:p>
                      <a:endParaRPr lang="es-CL" dirty="0">
                        <a:latin typeface="Ligada 2.1 (Adrian M. C.)" pitchFamily="50" charset="0"/>
                      </a:endParaRPr>
                    </a:p>
                    <a:p>
                      <a:endParaRPr lang="es-CL" dirty="0">
                        <a:latin typeface="Ligada 2.1 (Adrian M. C.)" pitchFamily="50" charset="0"/>
                      </a:endParaRPr>
                    </a:p>
                    <a:p>
                      <a:endParaRPr lang="es-CL" dirty="0">
                        <a:latin typeface="Ligada 2.1 (Adrian M. C.)" pitchFamily="50" charset="0"/>
                      </a:endParaRPr>
                    </a:p>
                    <a:p>
                      <a:endParaRPr lang="es-CL" dirty="0">
                        <a:latin typeface="Ligada 2.1 (Adrian M. C.)" pitchFamily="50" charset="0"/>
                      </a:endParaRPr>
                    </a:p>
                    <a:p>
                      <a:endParaRPr lang="es-CL" dirty="0">
                        <a:solidFill>
                          <a:srgbClr val="FFFFCC"/>
                        </a:solidFill>
                        <a:latin typeface="Ligada 2.1 (Adrian M. C.)" pitchFamily="50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  <a:latin typeface="Ligada 2.1 (Adrian M. C.)" pitchFamily="50" charset="0"/>
                        </a:rPr>
                        <a:t>Debes ser puntual en el ingreso a clases.</a:t>
                      </a:r>
                    </a:p>
                    <a:p>
                      <a:endParaRPr lang="es-CL" dirty="0"/>
                    </a:p>
                    <a:p>
                      <a:endParaRPr lang="es-CL" dirty="0">
                        <a:solidFill>
                          <a:srgbClr val="66FF99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309634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7370"/>
            <a:ext cx="3168352" cy="316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988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prstClr val="black"/>
                </a:solidFill>
                <a:latin typeface="Ligada 2.1 (Adrian M. C.)" pitchFamily="50" charset="0"/>
              </a:rPr>
              <a:t>Reglas clases virtuales</a:t>
            </a:r>
            <a:endParaRPr lang="es-CL" dirty="0">
              <a:latin typeface="Ligada 2.1 (Adrian M. C.)" pitchFamily="50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093426"/>
              </p:ext>
            </p:extLst>
          </p:nvPr>
        </p:nvGraphicFramePr>
        <p:xfrm>
          <a:off x="457200" y="1600200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  <a:latin typeface="Ligada 2.1 (Adrian M. C.)" pitchFamily="50" charset="0"/>
                        </a:rPr>
                        <a:t>No consumas alimentos mientras estés en clases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tx1"/>
                          </a:solidFill>
                          <a:latin typeface="Ligada 2.1 (Adrian M. C.)" pitchFamily="50" charset="0"/>
                        </a:rPr>
                        <a:t>Evito distraerme con juguetes,</a:t>
                      </a:r>
                      <a:r>
                        <a:rPr lang="es-CL" baseline="0" dirty="0">
                          <a:solidFill>
                            <a:schemeClr val="tx1"/>
                          </a:solidFill>
                          <a:latin typeface="Ligada 2.1 (Adrian M. C.)" pitchFamily="50" charset="0"/>
                        </a:rPr>
                        <a:t> mascotas u otras cosas que no corresponden a la clase </a:t>
                      </a:r>
                    </a:p>
                    <a:p>
                      <a:endParaRPr lang="es-CL" baseline="0" dirty="0"/>
                    </a:p>
                    <a:p>
                      <a:endParaRPr lang="es-CL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2347106" cy="31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191" y="2520114"/>
            <a:ext cx="2564904" cy="341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559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prstClr val="black"/>
                </a:solidFill>
                <a:latin typeface="Ligada 2.1 (Adrian M. C.)" pitchFamily="50" charset="0"/>
              </a:rPr>
              <a:t>Reglas clases virtuales</a:t>
            </a:r>
            <a:endParaRPr lang="es-CL" dirty="0">
              <a:latin typeface="Ligada 2.1 (Adrian M. C.)" pitchFamily="50" charset="0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919454"/>
              </p:ext>
            </p:extLst>
          </p:nvPr>
        </p:nvGraphicFramePr>
        <p:xfrm>
          <a:off x="457200" y="1600200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L" dirty="0">
                        <a:solidFill>
                          <a:schemeClr val="tx1"/>
                        </a:solidFill>
                        <a:latin typeface="Ligada 2.1 (Adrian M. C.)" pitchFamily="50" charset="0"/>
                      </a:endParaRPr>
                    </a:p>
                    <a:p>
                      <a:r>
                        <a:rPr lang="es-CL" dirty="0">
                          <a:solidFill>
                            <a:schemeClr val="tx1"/>
                          </a:solidFill>
                          <a:latin typeface="Ligada 2.1 (Adrian M. C.)" pitchFamily="50" charset="0"/>
                        </a:rPr>
                        <a:t>En lo</a:t>
                      </a:r>
                      <a:r>
                        <a:rPr lang="es-CL" baseline="0" dirty="0">
                          <a:solidFill>
                            <a:schemeClr val="tx1"/>
                          </a:solidFill>
                          <a:latin typeface="Ligada 2.1 (Adrian M. C.)" pitchFamily="50" charset="0"/>
                        </a:rPr>
                        <a:t> posible mantengo mi cámara encendida. La apago cuando presentan algún video</a:t>
                      </a:r>
                      <a:endParaRPr lang="es-CL" dirty="0">
                        <a:solidFill>
                          <a:schemeClr val="tx1"/>
                        </a:solidFill>
                        <a:latin typeface="Ligada 2.1 (Adrian M. C.)" pitchFamily="50" charset="0"/>
                      </a:endParaRPr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solidFill>
                          <a:schemeClr val="tx1"/>
                        </a:solidFill>
                        <a:latin typeface="Ligada 2.1 (Adrian M. C.)" pitchFamily="50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Ligada 2.1 (Adrian M. C.)" pitchFamily="50" charset="0"/>
                        </a:rPr>
                        <a:t>Preséntate con vestimenta adecuada para la clase.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solidFill>
                          <a:schemeClr val="bg1"/>
                        </a:solidFill>
                        <a:latin typeface="Ligada 2.1 (Adrian M. C.)" pitchFamily="50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solidFill>
                          <a:schemeClr val="bg1"/>
                        </a:solidFill>
                        <a:latin typeface="Ligada 2.1 (Adrian M. C.)" pitchFamily="50" charset="0"/>
                      </a:endParaRPr>
                    </a:p>
                    <a:p>
                      <a:endParaRPr lang="es-CL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31332"/>
            <a:ext cx="3528392" cy="296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28"/>
            <a:ext cx="280831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845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>
                <a:latin typeface="Ligada 2.1 (Adrian M. C.)" pitchFamily="50" charset="0"/>
                <a:cs typeface="Calibri Light" panose="020F0302020204030204" pitchFamily="34" charset="0"/>
              </a:rPr>
              <a:t>Reglas clases virtuales</a:t>
            </a: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endParaRPr kumimoji="0" lang="es-MX" sz="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igada 2.1 (Adrian M. C.)" pitchFamily="50" charset="0"/>
            </a:endParaRPr>
          </a:p>
          <a:p>
            <a:pPr marL="365760" lvl="0" indent="-283464" algn="just" defTabSz="914400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s-MX" sz="2800" dirty="0">
              <a:solidFill>
                <a:srgbClr val="002060"/>
              </a:solidFill>
              <a:latin typeface="Ligada 2.1 (Adrian M. C.)" pitchFamily="50" charset="0"/>
            </a:endParaRPr>
          </a:p>
          <a:p>
            <a:pPr marL="365760" lvl="0" indent="-283464" algn="just" defTabSz="914400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es-MX" sz="2800" dirty="0">
                <a:solidFill>
                  <a:srgbClr val="002060"/>
                </a:solidFill>
                <a:latin typeface="Ligada 2.1 (Adrian M. C.)" pitchFamily="50" charset="0"/>
              </a:rPr>
              <a:t>El chat es sólo para escribir alguna pregunta o duda que tengas.</a:t>
            </a:r>
          </a:p>
          <a:p>
            <a:pPr marL="365760" lvl="0" indent="-283464" algn="just" defTabSz="914400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s-MX" sz="2800" dirty="0">
              <a:solidFill>
                <a:srgbClr val="002060"/>
              </a:solidFill>
              <a:latin typeface="Ligada 2.1 (Adrian M. C.)" pitchFamily="50" charset="0"/>
            </a:endParaRPr>
          </a:p>
          <a:p>
            <a:pPr marL="82296" lvl="0" indent="0" algn="just" defTabSz="914400">
              <a:spcBef>
                <a:spcPts val="600"/>
              </a:spcBef>
              <a:buClr>
                <a:srgbClr val="3891A7"/>
              </a:buClr>
              <a:buSzPct val="80000"/>
              <a:buNone/>
              <a:defRPr/>
            </a:pPr>
            <a:endParaRPr lang="es-MX" sz="2800" dirty="0">
              <a:solidFill>
                <a:srgbClr val="002060"/>
              </a:solidFill>
              <a:latin typeface="Ligada 2.1 (Adrian M. C.)" pitchFamily="50" charset="0"/>
            </a:endParaRPr>
          </a:p>
          <a:p>
            <a:pPr marL="365760" lvl="0" indent="-283464" algn="just" defTabSz="914400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es-MX" sz="2800" dirty="0">
                <a:solidFill>
                  <a:srgbClr val="002060"/>
                </a:solidFill>
                <a:latin typeface="Ligada 2.1 (Adrian M. C.)" pitchFamily="50" charset="0"/>
              </a:rPr>
              <a:t>El apoderado o adulto puede estar a su lado. Pero no debe interrumpir las clases. </a:t>
            </a:r>
            <a:endParaRPr lang="es-MX" sz="2800" dirty="0">
              <a:solidFill>
                <a:prstClr val="black"/>
              </a:solidFill>
              <a:latin typeface="Ligada 2.1 (Adrian M. C.)" pitchFamily="50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210" y="2420888"/>
            <a:ext cx="2112920" cy="11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653136"/>
            <a:ext cx="2199657" cy="151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2" y="1988840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6" y="2790726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529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/>
          </a:bodyPr>
          <a:lstStyle/>
          <a:p>
            <a:r>
              <a:rPr lang="es-CL" sz="3100" dirty="0"/>
              <a:t>MOTIVACIÓN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95536" y="3429001"/>
            <a:ext cx="84609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s-ES" sz="1400" dirty="0">
              <a:solidFill>
                <a:prstClr val="black"/>
              </a:solidFill>
            </a:endParaRPr>
          </a:p>
          <a:p>
            <a:endParaRPr lang="es-ES" sz="1400" dirty="0">
              <a:solidFill>
                <a:prstClr val="black"/>
              </a:solidFill>
            </a:endParaRPr>
          </a:p>
          <a:p>
            <a:r>
              <a:rPr lang="es-ES" sz="1400" dirty="0">
                <a:solidFill>
                  <a:prstClr val="black"/>
                </a:solidFill>
              </a:rPr>
              <a:t>                          </a:t>
            </a:r>
            <a:endParaRPr lang="es-CL" sz="14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2557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403648" y="1988840"/>
            <a:ext cx="5814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u="sng" dirty="0">
                <a:hlinkClick r:id="rId3"/>
              </a:rPr>
              <a:t>https://www.youtube.com/watch?v=5TxKtbwSE1A</a:t>
            </a:r>
            <a:endParaRPr lang="es-CL" u="sng" dirty="0"/>
          </a:p>
          <a:p>
            <a:endParaRPr lang="es-CL" u="sng" dirty="0"/>
          </a:p>
          <a:p>
            <a:endParaRPr lang="es-CL" u="sng" dirty="0"/>
          </a:p>
        </p:txBody>
      </p:sp>
      <p:sp>
        <p:nvSpPr>
          <p:cNvPr id="5" name="4 CuadroTexto"/>
          <p:cNvSpPr txBox="1"/>
          <p:nvPr/>
        </p:nvSpPr>
        <p:spPr>
          <a:xfrm>
            <a:off x="827584" y="126876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Los invito a observar el siguiente video donde conoceremos distintos ESTILOS MUSICALES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06413"/>
            <a:ext cx="19685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4330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2643</TotalTime>
  <Words>1046</Words>
  <Application>Microsoft Office PowerPoint</Application>
  <PresentationFormat>Presentación en pantalla (4:3)</PresentationFormat>
  <Paragraphs>167</Paragraphs>
  <Slides>16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Tema de Office</vt:lpstr>
      <vt:lpstr>1_Tema de Office</vt:lpstr>
      <vt:lpstr>PLANIFICACIÓN  CLASES VIRTUALES MUSICA 4° AÑO BÁSICO SEMANA N° 29 FECHA : Miércoles 14 Octubre2020</vt:lpstr>
      <vt:lpstr>Presentación de PowerPoint</vt:lpstr>
      <vt:lpstr>Reglas clases virtuales</vt:lpstr>
      <vt:lpstr>Reglas clases virtuales</vt:lpstr>
      <vt:lpstr>Reglas clases virtuales</vt:lpstr>
      <vt:lpstr>Reglas clases virtuales</vt:lpstr>
      <vt:lpstr>Reglas clases virtuales</vt:lpstr>
      <vt:lpstr>Importante:</vt:lpstr>
      <vt:lpstr>MOTIVACIÓN </vt:lpstr>
      <vt:lpstr>Presentación de PowerPoint</vt:lpstr>
      <vt:lpstr>Presentación de PowerPoint</vt:lpstr>
      <vt:lpstr>DESARROLLO DE LA CLASE</vt:lpstr>
      <vt:lpstr>ESCUCHEMOS MUSICA CLÁSICA</vt:lpstr>
      <vt:lpstr>MÚSICA ROCK</vt:lpstr>
      <vt:lpstr>¡¡ Es hora de jugar !!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119</cp:revision>
  <dcterms:created xsi:type="dcterms:W3CDTF">2020-07-06T03:06:52Z</dcterms:created>
  <dcterms:modified xsi:type="dcterms:W3CDTF">2020-10-11T20:59:18Z</dcterms:modified>
</cp:coreProperties>
</file>