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8" r:id="rId2"/>
    <p:sldId id="256" r:id="rId3"/>
    <p:sldId id="310" r:id="rId4"/>
    <p:sldId id="304" r:id="rId5"/>
    <p:sldId id="314" r:id="rId6"/>
    <p:sldId id="305" r:id="rId7"/>
    <p:sldId id="308" r:id="rId8"/>
    <p:sldId id="315" r:id="rId9"/>
    <p:sldId id="297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13" autoAdjust="0"/>
    <p:restoredTop sz="86477" autoAdjust="0"/>
  </p:normalViewPr>
  <p:slideViewPr>
    <p:cSldViewPr>
      <p:cViewPr varScale="1">
        <p:scale>
          <a:sx n="114" d="100"/>
          <a:sy n="114" d="100"/>
        </p:scale>
        <p:origin x="15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15-10-2020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15-10-2020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15-10-2020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15-10-2020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15-10-2020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15-10-2020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15-10-2020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15-10-2020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15-10-2020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15-10-2020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15-10-2020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15-10-2020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15-10-2020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7180" y="1628800"/>
            <a:ext cx="7772400" cy="1780108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 CLASES VIRTUALES</a:t>
            </a:r>
            <a:br>
              <a:rPr lang="es-CL" sz="2800" dirty="0"/>
            </a:br>
            <a:r>
              <a:rPr lang="es-CL" sz="2800" dirty="0"/>
              <a:t>SEMANA </a:t>
            </a:r>
            <a:r>
              <a:rPr lang="es-CL" sz="2800" dirty="0" err="1"/>
              <a:t>N°</a:t>
            </a:r>
            <a:r>
              <a:rPr lang="es-CL" sz="2800" dirty="0"/>
              <a:t> 30</a:t>
            </a:r>
            <a:br>
              <a:rPr lang="es-CL" sz="2800" dirty="0"/>
            </a:br>
            <a:r>
              <a:rPr lang="es-CL" sz="2800" dirty="0"/>
              <a:t>FECHA : 23- Octubre-2020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05" y="3645024"/>
            <a:ext cx="3302295" cy="285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808998"/>
              </p:ext>
            </p:extLst>
          </p:nvPr>
        </p:nvGraphicFramePr>
        <p:xfrm>
          <a:off x="389131" y="332656"/>
          <a:ext cx="8136904" cy="6594037"/>
        </p:xfrm>
        <a:graphic>
          <a:graphicData uri="http://schemas.openxmlformats.org/drawingml/2006/table">
            <a:tbl>
              <a:tblPr firstRow="1" firstCol="1" bandRow="1"/>
              <a:tblGrid>
                <a:gridCol w="2575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1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Artes Visuales 4° Básico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NOMBRE DEL PROFESOR/A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Alicia Cuellar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EDUCADORA</a:t>
                      </a:r>
                      <a:r>
                        <a:rPr lang="es-CL" sz="1200" b="1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DIFERENCIAL</a:t>
                      </a:r>
                      <a:endParaRPr lang="es-C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2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APRENDIZAJE PRIORIZACIÓN NIVEL 1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2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ARTES</a:t>
                      </a:r>
                    </a:p>
                    <a:p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Crear trabajos de arte con un propósito expresivo personal y basados en la observación del:</a:t>
                      </a:r>
                    </a:p>
                    <a:p>
                      <a:pPr lvl="0"/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entorno natural: naturaleza y paisaje americano </a:t>
                      </a:r>
                    </a:p>
                    <a:p>
                      <a:pPr lvl="0"/>
                      <a:r>
                        <a:rPr lang="es-CL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entorno cultural: América y sus tradiciones (cultura precolombina, tradiciones y artesanía americana)</a:t>
                      </a:r>
                    </a:p>
                    <a:p>
                      <a:pPr lvl="0"/>
                      <a:r>
                        <a:rPr lang="es-C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entorno artístico:</a:t>
                      </a:r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C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arte precolombino y de movimientos artísticos como muralismo mexicano, naif y surrealismo en Chile, Latinoamérica y en el resto del mundo</a:t>
                      </a:r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(OA 1)</a:t>
                      </a:r>
                    </a:p>
                    <a:p>
                      <a:pPr lvl="0"/>
                      <a:r>
                        <a:rPr lang="es-CL" sz="12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TECNOLOGÍA</a:t>
                      </a:r>
                    </a:p>
                    <a:p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Crear diseños de objetos o sistemas tecnológicos simples para resolver problemas: desde diversos ámbitos tecnológicos y tópicos de otras asignaturas; representando sus ideas a través de dibujos a mano alzada, dibujo técnico o usando TIC; explorando y transformando productos existentes </a:t>
                      </a:r>
                      <a:r>
                        <a:rPr lang="es-C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(OA 1) </a:t>
                      </a: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32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200" b="1" dirty="0">
                        <a:effectLst/>
                        <a:highlight>
                          <a:srgbClr val="FFFF00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s-CL" sz="14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ARTES</a:t>
                      </a:r>
                    </a:p>
                    <a:p>
                      <a:pPr lvl="0"/>
                      <a:r>
                        <a:rPr lang="es-C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Crean trabajos de arte basados en la selección de obras de arte de los movimientos naif, surrealismo y muralismo mexicano como referentes para la creación personal. </a:t>
                      </a:r>
                    </a:p>
                    <a:p>
                      <a:pPr lvl="0"/>
                      <a:r>
                        <a:rPr lang="es-C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Crean trabajos de arte basados en temas contingentes o de interés personal. Crean dibujos, pinturas y murales, usando diferentes materiales, herramientas y procedimientos.</a:t>
                      </a:r>
                    </a:p>
                    <a:p>
                      <a:pPr lvl="0"/>
                      <a:r>
                        <a:rPr lang="es-CL" sz="12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TECNOLOGÍA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Formulan ideas que permitan modificar objetos o sistemas ya existentes (quitan, agregan o modifican partes). </a:t>
                      </a:r>
                      <a:endParaRPr lang="es-CL" sz="12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CONTENIDO /HABILIDADES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Creación basada en la observación de imágenes de seres mágicos de diferentes épocas y culturas. 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7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Crear trabajos basados en el arte surrealista.  </a:t>
                      </a: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96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EVALUACIÓN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 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Ticket</a:t>
                      </a:r>
                      <a:r>
                        <a:rPr lang="es-CL" sz="1200" b="1" baseline="0" dirty="0">
                          <a:effectLst/>
                          <a:latin typeface="+mn-lt"/>
                        </a:rPr>
                        <a:t> de salida</a:t>
                      </a:r>
                      <a:endParaRPr lang="es-CL" sz="1200" b="1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7181" y="116632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u="sng" dirty="0"/>
              <a:t>Reglas para una buena clase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s-CL" dirty="0"/>
              <a:t>Puntualidad</a:t>
            </a:r>
          </a:p>
          <a:p>
            <a:pPr marL="285750" indent="-285750"/>
            <a:r>
              <a:rPr lang="es-CL" dirty="0"/>
              <a:t>tener materiales solicitados</a:t>
            </a:r>
          </a:p>
          <a:p>
            <a:pPr marL="285750" indent="-285750"/>
            <a:r>
              <a:rPr lang="es-CL" dirty="0"/>
              <a:t>Ser respetuoso con el profesor y sus compañeros</a:t>
            </a:r>
          </a:p>
          <a:p>
            <a:pPr marL="285750" indent="-285750"/>
            <a:r>
              <a:rPr lang="es-CL" dirty="0"/>
              <a:t>Mantener micrófono apagado y cámara encendida(solo si el alumno quiere)</a:t>
            </a:r>
          </a:p>
          <a:p>
            <a:pPr marL="285750" indent="-285750"/>
            <a:r>
              <a:rPr lang="es-CL" dirty="0"/>
              <a:t>Dudas o consultas</a:t>
            </a:r>
          </a:p>
          <a:p>
            <a:pPr marL="285750" indent="-285750"/>
            <a:r>
              <a:rPr lang="es-CL" dirty="0"/>
              <a:t>Estar atento a la clase online</a:t>
            </a:r>
          </a:p>
          <a:p>
            <a:endParaRPr lang="es-CL" dirty="0"/>
          </a:p>
        </p:txBody>
      </p:sp>
      <p:pic>
        <p:nvPicPr>
          <p:cNvPr id="4" name="Picture 2" descr="C:\Users\alicia\Downloads\estudiantes-pupitres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666" y="4869160"/>
            <a:ext cx="3161134" cy="186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30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199" y="260648"/>
            <a:ext cx="8278635" cy="1330408"/>
          </a:xfrm>
        </p:spPr>
        <p:txBody>
          <a:bodyPr>
            <a:normAutofit fontScale="90000"/>
          </a:bodyPr>
          <a:lstStyle/>
          <a:p>
            <a:r>
              <a:rPr lang="es-CL" dirty="0"/>
              <a:t>Inicio</a:t>
            </a:r>
            <a:br>
              <a:rPr lang="es-CL" dirty="0"/>
            </a:br>
            <a:r>
              <a:rPr lang="es-CL" dirty="0"/>
              <a:t>Activación Conocimientos Previos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485" y="116632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45 mejores imágenes de Condorito | Condor, Condorito chistes ...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780928"/>
            <a:ext cx="1611827" cy="3469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lamada de nube 4"/>
          <p:cNvSpPr/>
          <p:nvPr/>
        </p:nvSpPr>
        <p:spPr>
          <a:xfrm>
            <a:off x="5148064" y="1789453"/>
            <a:ext cx="2352381" cy="1368152"/>
          </a:xfrm>
          <a:prstGeom prst="cloudCallout">
            <a:avLst>
              <a:gd name="adj1" fmla="val 43956"/>
              <a:gd name="adj2" fmla="val 7873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RECORDEMOS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295877" y="2492896"/>
            <a:ext cx="398809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/>
              <a:t>¿Crees que el imaginar y dibujar sea un arte?</a:t>
            </a:r>
          </a:p>
          <a:p>
            <a:r>
              <a:rPr lang="es-CL" sz="3200" dirty="0"/>
              <a:t> </a:t>
            </a:r>
          </a:p>
          <a:p>
            <a:r>
              <a:rPr lang="es-CL" sz="3200" dirty="0"/>
              <a:t>¿Qué nombre le pondrías?</a:t>
            </a:r>
          </a:p>
        </p:txBody>
      </p:sp>
    </p:spTree>
    <p:extLst>
      <p:ext uri="{BB962C8B-B14F-4D97-AF65-F5344CB8AC3E}">
        <p14:creationId xmlns:p14="http://schemas.microsoft.com/office/powerpoint/2010/main" val="2775645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289580-B900-4E48-97D5-C6F347820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ARTE SURREALISTA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C12351-6635-426D-8C59-A43038C8C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>
                <a:solidFill>
                  <a:srgbClr val="222222"/>
                </a:solidFill>
                <a:latin typeface="arial" panose="020B0604020202020204" pitchFamily="34" charset="0"/>
              </a:rPr>
              <a:t>E</a:t>
            </a:r>
            <a:r>
              <a:rPr lang="es-ES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 arte surrealista, se podría decir que se basa en el mundo de los sueños, de la fantasía y que va más allá de la realidad.</a:t>
            </a:r>
            <a:endParaRPr lang="es-CL" dirty="0"/>
          </a:p>
        </p:txBody>
      </p:sp>
      <p:pic>
        <p:nvPicPr>
          <p:cNvPr id="1026" name="Picture 2" descr="Los dibujos surrealistas e hiperrealistas hechos a lápiz de Jono Dry -  Cultura Inquieta">
            <a:extLst>
              <a:ext uri="{FF2B5EF4-FFF2-40B4-BE49-F238E27FC236}">
                <a16:creationId xmlns:a16="http://schemas.microsoft.com/office/drawing/2014/main" id="{C04E5A30-EC41-4E43-A05B-E13F5A67A8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129050"/>
            <a:ext cx="5448138" cy="3579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9619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EJEMPLOS</a:t>
            </a:r>
          </a:p>
        </p:txBody>
      </p:sp>
      <p:pic>
        <p:nvPicPr>
          <p:cNvPr id="3" name="Picture 2" descr="Pin by Karen Zúñiga Moya on Rene Magritte Reflection Projects (My Art) |  Classroom art projects, Elementary art, Creative art">
            <a:extLst>
              <a:ext uri="{FF2B5EF4-FFF2-40B4-BE49-F238E27FC236}">
                <a16:creationId xmlns:a16="http://schemas.microsoft.com/office/drawing/2014/main" id="{E09EE56F-A98A-4A93-9699-C715EC8ED6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7638"/>
            <a:ext cx="3528392" cy="2646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Resultado de imagen de arte surrealista | Arte surrealista, Ojos acuarela,  Arte del ojo">
            <a:extLst>
              <a:ext uri="{FF2B5EF4-FFF2-40B4-BE49-F238E27FC236}">
                <a16:creationId xmlns:a16="http://schemas.microsoft.com/office/drawing/2014/main" id="{241E8BE9-6E4D-4BE7-8AF8-C9B7F332B1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2416" y="1397895"/>
            <a:ext cx="2799755" cy="2799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Pin de Bailey Nelson en Crafts | Dibujos, Dibujar arte, Arte">
            <a:extLst>
              <a:ext uri="{FF2B5EF4-FFF2-40B4-BE49-F238E27FC236}">
                <a16:creationId xmlns:a16="http://schemas.microsoft.com/office/drawing/2014/main" id="{E9C921F5-EF23-47F6-B8B6-2F10CDFF94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317" y="3645024"/>
            <a:ext cx="2301720" cy="3068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Una cita imprescindible | Coral Ciudad de los Poetas">
            <a:extLst>
              <a:ext uri="{FF2B5EF4-FFF2-40B4-BE49-F238E27FC236}">
                <a16:creationId xmlns:a16="http://schemas.microsoft.com/office/drawing/2014/main" id="{BB497361-609C-47D0-86F6-844731896C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8632" y="729478"/>
            <a:ext cx="2135368" cy="2915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𝓕𝓸𝓵𝓵𝓸𝔀 𝓶𝓮 𝓯𝓸𝓻 𝓶𝓸𝓻𝓮: 𝓐𝓷𝓭𝓻𝓮𝓲𝓲𝓽𝓪𝓪 | Dibujos  abstractos, Dibujos abstractos a lapiz, Dibujos psicodélicos">
            <a:extLst>
              <a:ext uri="{FF2B5EF4-FFF2-40B4-BE49-F238E27FC236}">
                <a16:creationId xmlns:a16="http://schemas.microsoft.com/office/drawing/2014/main" id="{50A4E053-D410-4957-84FC-1D9C4FE7B7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8815" y="4063932"/>
            <a:ext cx="2349337" cy="2650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8507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Manos a la obra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6753" y="120120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dirty="0"/>
              <a:t>Es momento de aplicar todo lo aprendido, para eso debes seguir los siguientes pasos: </a:t>
            </a:r>
          </a:p>
          <a:p>
            <a:r>
              <a:rPr lang="es-CL" dirty="0"/>
              <a:t> realiza un dibujo en donde puedas expresar algo surrealista, puedes utilizar partes de tu cuerpo o lo que tú imagines.</a:t>
            </a:r>
          </a:p>
          <a:p>
            <a:r>
              <a:rPr lang="es-CL" dirty="0"/>
              <a:t>Utiliza diversos colores o efecto luz y sombra para dar color. </a:t>
            </a:r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63209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6AFAC1-1669-404F-ABBC-564D49B0B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¿Qué vamos a crear?</a:t>
            </a:r>
          </a:p>
        </p:txBody>
      </p:sp>
      <p:pic>
        <p:nvPicPr>
          <p:cNvPr id="3074" name="Picture 2" descr="Dibujo surrealista hecho con bolígrafo. &quot;Time is money&quot; - YouTube">
            <a:extLst>
              <a:ext uri="{FF2B5EF4-FFF2-40B4-BE49-F238E27FC236}">
                <a16:creationId xmlns:a16="http://schemas.microsoft.com/office/drawing/2014/main" id="{72A9A376-534E-43F6-A4CF-1FC2E1249A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7638"/>
            <a:ext cx="45720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Surrealismo - Arte - Características y Significado - ProfeenHistoria">
            <a:extLst>
              <a:ext uri="{FF2B5EF4-FFF2-40B4-BE49-F238E27FC236}">
                <a16:creationId xmlns:a16="http://schemas.microsoft.com/office/drawing/2014/main" id="{9E458F6F-722B-412A-BAB3-D43C05B46B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268760"/>
            <a:ext cx="2746648" cy="3466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La idea | artehistoria.com">
            <a:extLst>
              <a:ext uri="{FF2B5EF4-FFF2-40B4-BE49-F238E27FC236}">
                <a16:creationId xmlns:a16="http://schemas.microsoft.com/office/drawing/2014/main" id="{42F265CB-8654-45D4-A5A7-CA187AFEB7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559" y="3861048"/>
            <a:ext cx="2282577" cy="288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4007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483768" y="260648"/>
            <a:ext cx="4248472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000" b="1" dirty="0"/>
              <a:t>TICKET DE SALIDA</a:t>
            </a:r>
          </a:p>
          <a:p>
            <a:pPr algn="ctr"/>
            <a:r>
              <a:rPr lang="es-CL" sz="2000" b="1" dirty="0"/>
              <a:t>ASIGNATURA Artes Visuales</a:t>
            </a:r>
          </a:p>
          <a:p>
            <a:pPr algn="ctr"/>
            <a:r>
              <a:rPr lang="es-CL" sz="2000" b="1" dirty="0"/>
              <a:t>SEMANA 30</a:t>
            </a:r>
          </a:p>
        </p:txBody>
      </p:sp>
      <p:sp>
        <p:nvSpPr>
          <p:cNvPr id="3" name="2 Rectángulo redondeado"/>
          <p:cNvSpPr/>
          <p:nvPr/>
        </p:nvSpPr>
        <p:spPr>
          <a:xfrm>
            <a:off x="467544" y="1530444"/>
            <a:ext cx="6408712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Nombre: _______________________________________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467544" y="2420888"/>
            <a:ext cx="77048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/>
              <a:t>1) ¿Qué ideas de arte surrealista podrías realizar con la contingencia? Explica </a:t>
            </a:r>
          </a:p>
          <a:p>
            <a:endParaRPr lang="es-CL" sz="2000" b="1" dirty="0"/>
          </a:p>
          <a:p>
            <a:r>
              <a:rPr lang="es-CL" sz="2000" b="1" dirty="0"/>
              <a:t>2) ¿Qué ideas te permitieron modificar los objetos para crear una obra surrealista? Fundamenta </a:t>
            </a:r>
          </a:p>
          <a:p>
            <a:endParaRPr lang="es-CL" sz="2000" b="1" dirty="0"/>
          </a:p>
          <a:p>
            <a:r>
              <a:rPr lang="es-CL" sz="2000" b="1" dirty="0"/>
              <a:t> </a:t>
            </a:r>
            <a:endParaRPr lang="es-CL" dirty="0"/>
          </a:p>
        </p:txBody>
      </p:sp>
      <p:sp>
        <p:nvSpPr>
          <p:cNvPr id="5" name="4 Rectángulo redondeado"/>
          <p:cNvSpPr/>
          <p:nvPr/>
        </p:nvSpPr>
        <p:spPr>
          <a:xfrm>
            <a:off x="4283968" y="5157192"/>
            <a:ext cx="4608512" cy="144016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Enviar fotografía de este ticket de salida al: </a:t>
            </a:r>
          </a:p>
          <a:p>
            <a:pPr algn="ctr"/>
            <a:r>
              <a:rPr lang="es-CL" dirty="0"/>
              <a:t>Correo: Alicia.cuellar@colegio-jeanPiaget.cl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194" y="186602"/>
            <a:ext cx="1254953" cy="108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53914" y="476672"/>
            <a:ext cx="1944216" cy="79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/>
              <a:t>CIERRE</a:t>
            </a:r>
          </a:p>
        </p:txBody>
      </p:sp>
      <p:pic>
        <p:nvPicPr>
          <p:cNvPr id="8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797152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0964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3249</TotalTime>
  <Words>512</Words>
  <Application>Microsoft Office PowerPoint</Application>
  <PresentationFormat>Presentación en pantalla (4:3)</PresentationFormat>
  <Paragraphs>63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Arial</vt:lpstr>
      <vt:lpstr>Calibri</vt:lpstr>
      <vt:lpstr>Times New Roman</vt:lpstr>
      <vt:lpstr>Tema de Office</vt:lpstr>
      <vt:lpstr>PLANIFICACIÓN  CLASES VIRTUALES SEMANA N° 30 FECHA : 23- Octubre-2020</vt:lpstr>
      <vt:lpstr>Presentación de PowerPoint</vt:lpstr>
      <vt:lpstr>Reglas para una buena clase </vt:lpstr>
      <vt:lpstr>Inicio Activación Conocimientos Previos</vt:lpstr>
      <vt:lpstr>ARTE SURREALISTA</vt:lpstr>
      <vt:lpstr>EJEMPLOS</vt:lpstr>
      <vt:lpstr>Manos a la obra</vt:lpstr>
      <vt:lpstr>¿Qué vamos a crear?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Coordinación JP</cp:lastModifiedBy>
  <cp:revision>112</cp:revision>
  <dcterms:created xsi:type="dcterms:W3CDTF">2020-07-06T03:06:52Z</dcterms:created>
  <dcterms:modified xsi:type="dcterms:W3CDTF">2020-10-15T13:46:20Z</dcterms:modified>
</cp:coreProperties>
</file>