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305" r:id="rId6"/>
    <p:sldId id="317" r:id="rId7"/>
    <p:sldId id="320" r:id="rId8"/>
    <p:sldId id="322" r:id="rId9"/>
    <p:sldId id="324" r:id="rId10"/>
    <p:sldId id="325" r:id="rId11"/>
    <p:sldId id="323" r:id="rId12"/>
    <p:sldId id="319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212156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</a:t>
            </a:r>
            <a:r>
              <a:rPr lang="es-CL" sz="2800" smtClean="0"/>
              <a:t>: </a:t>
            </a:r>
            <a:r>
              <a:rPr lang="es-CL" sz="2800" smtClean="0"/>
              <a:t>20-10-2020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115616" y="2348880"/>
            <a:ext cx="6976787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Flecta </a:t>
            </a:r>
            <a:r>
              <a:rPr lang="es-ES" dirty="0">
                <a:solidFill>
                  <a:schemeClr val="tx1"/>
                </a:solidFill>
              </a:rPr>
              <a:t>tus rodillas y toca la parte delantera de </a:t>
            </a:r>
            <a:r>
              <a:rPr lang="es-ES" dirty="0" smtClean="0">
                <a:solidFill>
                  <a:schemeClr val="tx1"/>
                </a:solidFill>
              </a:rPr>
              <a:t>tus muslos.</a:t>
            </a:r>
          </a:p>
          <a:p>
            <a:pPr marL="342900" indent="-342900" algn="just">
              <a:buAutoNum type="arabicPeriod"/>
            </a:pPr>
            <a:endParaRPr lang="es-ES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Ahora</a:t>
            </a:r>
            <a:r>
              <a:rPr lang="es-ES" dirty="0">
                <a:solidFill>
                  <a:schemeClr val="tx1"/>
                </a:solidFill>
              </a:rPr>
              <a:t>, estira las piernas y toca nuevamente </a:t>
            </a:r>
            <a:r>
              <a:rPr lang="es-ES" dirty="0" smtClean="0">
                <a:solidFill>
                  <a:schemeClr val="tx1"/>
                </a:solidFill>
              </a:rPr>
              <a:t>la parte </a:t>
            </a:r>
            <a:r>
              <a:rPr lang="es-ES" dirty="0">
                <a:solidFill>
                  <a:schemeClr val="tx1"/>
                </a:solidFill>
              </a:rPr>
              <a:t>delantera de tus muslos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477247" y="492644"/>
            <a:ext cx="5850981" cy="122547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Antes de comenzar: Realiza las siguientes acciones, vamos ponte de pie….</a:t>
            </a:r>
            <a:endParaRPr lang="es-CL" dirty="0"/>
          </a:p>
        </p:txBody>
      </p:sp>
      <p:sp>
        <p:nvSpPr>
          <p:cNvPr id="6" name="Flecha abajo 5"/>
          <p:cNvSpPr/>
          <p:nvPr/>
        </p:nvSpPr>
        <p:spPr>
          <a:xfrm>
            <a:off x="4175767" y="1874855"/>
            <a:ext cx="467768" cy="50529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1115616" y="5085184"/>
            <a:ext cx="7272808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1. ¿En qué caso sentiste que los músculos de tus </a:t>
            </a:r>
            <a:r>
              <a:rPr lang="es-ES" b="1" dirty="0" smtClean="0">
                <a:solidFill>
                  <a:schemeClr val="tx1"/>
                </a:solidFill>
              </a:rPr>
              <a:t>muslos estaban </a:t>
            </a:r>
            <a:r>
              <a:rPr lang="es-ES" b="1" dirty="0">
                <a:solidFill>
                  <a:schemeClr val="tx1"/>
                </a:solidFill>
              </a:rPr>
              <a:t>más duros?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2. ¿Cuándo sentiste que los músculos de tus </a:t>
            </a:r>
            <a:r>
              <a:rPr lang="es-ES" b="1" dirty="0" smtClean="0">
                <a:solidFill>
                  <a:schemeClr val="tx1"/>
                </a:solidFill>
              </a:rPr>
              <a:t>muslos estaban </a:t>
            </a:r>
            <a:r>
              <a:rPr lang="es-ES" b="1" dirty="0">
                <a:solidFill>
                  <a:schemeClr val="tx1"/>
                </a:solidFill>
              </a:rPr>
              <a:t>más blandos?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409651" y="4149080"/>
            <a:ext cx="522389" cy="7920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redondeado 10"/>
          <p:cNvSpPr/>
          <p:nvPr/>
        </p:nvSpPr>
        <p:spPr>
          <a:xfrm>
            <a:off x="2051720" y="4725144"/>
            <a:ext cx="22322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 responde: </a:t>
            </a:r>
            <a:endParaRPr lang="es-C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878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9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1331640" cy="16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691680" y="404664"/>
            <a:ext cx="864096" cy="73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33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251520" y="1916832"/>
            <a:ext cx="2304256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Leemos en voz alta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6632"/>
            <a:ext cx="599897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7524" y="142965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0" y="5593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48280"/>
            <a:ext cx="4695030" cy="9842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79" y="35471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21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 smtClean="0"/>
              <a:t>OA6 Priorizado Nivel 1. IE1 e IE2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s-CL" sz="2000" b="1" dirty="0" smtClean="0"/>
              <a:t>SEMANA 30</a:t>
            </a:r>
            <a:endParaRPr lang="es-CL" sz="2000" b="1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7" y="5282388"/>
            <a:ext cx="1644247" cy="1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2480" y="2497249"/>
            <a:ext cx="8151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Según lo trabajado en clases, responde: </a:t>
            </a:r>
          </a:p>
          <a:p>
            <a:endParaRPr lang="es-CL" dirty="0" smtClean="0"/>
          </a:p>
          <a:p>
            <a:pPr marL="342900" indent="-342900">
              <a:buAutoNum type="arabicPeriod"/>
            </a:pPr>
            <a:r>
              <a:rPr lang="es-CL" dirty="0" smtClean="0"/>
              <a:t>Explique cuál es la importancia de los músculos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Según su modelo del sistema óseo ¿Qué función cumplen los tendones?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25647"/>
              </p:ext>
            </p:extLst>
          </p:nvPr>
        </p:nvGraphicFramePr>
        <p:xfrm>
          <a:off x="374243" y="692696"/>
          <a:ext cx="8136904" cy="5761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6)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Explicar, con apoyo de modelos, el movimiento del cuerpo, considerando la acción coordinada de músculos, huesos, tendones y articulación (ejemplo: brazo y pierna), y describir los beneficios de la actividad física para el sistema musculo-esquelético.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IE1: Identifican estructuras del cuerpo humano que participan en el movimiento.</a:t>
                      </a:r>
                    </a:p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cuerpo humano que participan en el movimiento</a:t>
                      </a:r>
                      <a:endParaRPr lang="es-ES_tradnl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Identificar - Explicar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estructuras del cuerpo humano que participan en el movimiento.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05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00"/>
            <a:ext cx="7529213" cy="1440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" y="5021681"/>
            <a:ext cx="1488067" cy="18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2661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61211" y="2455904"/>
            <a:ext cx="7704856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¿Crees que es importante cuidar nuestro cráneo? ¿Por qué?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71776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395536" y="1801150"/>
            <a:ext cx="8208912" cy="33843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Explicar, usando un modelo simple construido por ellos, cómo participan huesos, músculos, ligamentos y tendones para permitir la flexión de una extremidad y así permitir el movimiento del cuerpo.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746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rgbClr val="FF0000"/>
                </a:solidFill>
              </a:rPr>
              <a:t>https://www.youtube.com/watch?v=bGvFYRvDjc4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4482" y="1556792"/>
            <a:ext cx="775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3200" b="1" dirty="0" smtClean="0">
                <a:solidFill>
                  <a:prstClr val="black"/>
                </a:solidFill>
              </a:rPr>
              <a:t>El sistema Locomotor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94851" y="276688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878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331640" y="1383438"/>
            <a:ext cx="6840760" cy="12961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Todos los movimientos que </a:t>
            </a:r>
            <a:r>
              <a:rPr lang="es-ES" dirty="0" smtClean="0">
                <a:solidFill>
                  <a:schemeClr val="tx1"/>
                </a:solidFill>
              </a:rPr>
              <a:t>realizamos son posibles </a:t>
            </a:r>
            <a:r>
              <a:rPr lang="es-ES" dirty="0">
                <a:solidFill>
                  <a:schemeClr val="tx1"/>
                </a:solidFill>
              </a:rPr>
              <a:t>gracias </a:t>
            </a:r>
            <a:r>
              <a:rPr lang="es-ES" dirty="0" smtClean="0">
                <a:solidFill>
                  <a:schemeClr val="tx1"/>
                </a:solidFill>
              </a:rPr>
              <a:t>al sistema </a:t>
            </a:r>
            <a:r>
              <a:rPr lang="es-ES" dirty="0">
                <a:solidFill>
                  <a:schemeClr val="tx1"/>
                </a:solidFill>
              </a:rPr>
              <a:t>locomotor, el cual está formado por el sistema esquelético, las articulaciones</a:t>
            </a:r>
            <a:r>
              <a:rPr lang="es-ES" dirty="0" smtClean="0">
                <a:solidFill>
                  <a:schemeClr val="tx1"/>
                </a:solidFill>
              </a:rPr>
              <a:t>, los </a:t>
            </a:r>
            <a:r>
              <a:rPr lang="es-ES" dirty="0">
                <a:solidFill>
                  <a:schemeClr val="tx1"/>
                </a:solidFill>
              </a:rPr>
              <a:t>ligamentos, el sistema muscular y los tendones.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547664" y="3657298"/>
            <a:ext cx="6624736" cy="21602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El sistema esquelético y las </a:t>
            </a:r>
            <a:r>
              <a:rPr lang="es-ES" dirty="0" smtClean="0">
                <a:solidFill>
                  <a:schemeClr val="tx1"/>
                </a:solidFill>
              </a:rPr>
              <a:t>articulaciones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El esqueleto, armazón interno y articulado de nuestro cuerpo, está </a:t>
            </a:r>
            <a:r>
              <a:rPr lang="es-ES" dirty="0" smtClean="0">
                <a:solidFill>
                  <a:schemeClr val="tx1"/>
                </a:solidFill>
              </a:rPr>
              <a:t>formado aproximadamente </a:t>
            </a:r>
            <a:r>
              <a:rPr lang="es-ES" dirty="0">
                <a:solidFill>
                  <a:schemeClr val="tx1"/>
                </a:solidFill>
              </a:rPr>
              <a:t>por 206 huesos, que son estructuras firmes, rígidas y resistentes </a:t>
            </a:r>
            <a:r>
              <a:rPr lang="es-ES" dirty="0" smtClean="0">
                <a:solidFill>
                  <a:schemeClr val="tx1"/>
                </a:solidFill>
              </a:rPr>
              <a:t>a los </a:t>
            </a:r>
            <a:r>
              <a:rPr lang="es-ES" dirty="0">
                <a:solidFill>
                  <a:schemeClr val="tx1"/>
                </a:solidFill>
              </a:rPr>
              <a:t>golpes. Esto, gracias a que están compuestos de sales minerales, las cuales </a:t>
            </a:r>
            <a:r>
              <a:rPr lang="es-ES" dirty="0" smtClean="0">
                <a:solidFill>
                  <a:schemeClr val="tx1"/>
                </a:solidFill>
              </a:rPr>
              <a:t>están constituidas </a:t>
            </a:r>
            <a:r>
              <a:rPr lang="es-ES" dirty="0">
                <a:solidFill>
                  <a:schemeClr val="tx1"/>
                </a:solidFill>
              </a:rPr>
              <a:t>principalmente de calcio.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499992" y="2762128"/>
            <a:ext cx="504056" cy="81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560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31640" y="404664"/>
            <a:ext cx="6984776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Los huesos se pueden clasificar según la función que cumplen: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los que dan soporte y forma a nuestro cuerpo, los que protegen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órganos importantes y los que permiten el movimiento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de nuestro cuerpo o de partes de este.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691680" y="1628800"/>
            <a:ext cx="100811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788024" y="1628800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092280" y="1628800"/>
            <a:ext cx="432047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323528" y="2708920"/>
            <a:ext cx="2160240" cy="7920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Protección:</a:t>
            </a:r>
          </a:p>
          <a:p>
            <a:pPr algn="ctr"/>
            <a:r>
              <a:rPr lang="es-CL" dirty="0" smtClean="0"/>
              <a:t>Costillas y cráneo </a:t>
            </a:r>
            <a:endParaRPr lang="es-CL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346727" y="2732874"/>
            <a:ext cx="2593425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Soporte: </a:t>
            </a:r>
          </a:p>
          <a:p>
            <a:pPr algn="ctr"/>
            <a:r>
              <a:rPr lang="es-ES" dirty="0" smtClean="0"/>
              <a:t>(vértebras y columna </a:t>
            </a:r>
            <a:r>
              <a:rPr lang="es-ES" dirty="0"/>
              <a:t>vertebral) </a:t>
            </a:r>
            <a:endParaRPr lang="es-CL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588222" y="2669351"/>
            <a:ext cx="2160241" cy="92761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Movimiento: </a:t>
            </a:r>
            <a:endParaRPr lang="es-CL" dirty="0"/>
          </a:p>
          <a:p>
            <a:pPr algn="ctr"/>
            <a:r>
              <a:rPr lang="es-CL" dirty="0"/>
              <a:t>(pelvis y fémur).</a:t>
            </a:r>
          </a:p>
        </p:txBody>
      </p:sp>
      <p:sp>
        <p:nvSpPr>
          <p:cNvPr id="19" name="Recortar rectángulo de esquina diagonal 18"/>
          <p:cNvSpPr/>
          <p:nvPr/>
        </p:nvSpPr>
        <p:spPr>
          <a:xfrm>
            <a:off x="899592" y="4221088"/>
            <a:ext cx="7704856" cy="2304256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Las articulaciones </a:t>
            </a:r>
            <a:r>
              <a:rPr lang="es-ES" dirty="0">
                <a:solidFill>
                  <a:schemeClr val="tx1"/>
                </a:solidFill>
              </a:rPr>
              <a:t>también forman parte del </a:t>
            </a:r>
            <a:r>
              <a:rPr lang="es-ES" dirty="0" smtClean="0">
                <a:solidFill>
                  <a:schemeClr val="tx1"/>
                </a:solidFill>
              </a:rPr>
              <a:t>sistema locomotor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es-ES" dirty="0" smtClean="0">
                <a:solidFill>
                  <a:schemeClr val="tx1"/>
                </a:solidFill>
              </a:rPr>
              <a:t>Corresponden </a:t>
            </a:r>
            <a:r>
              <a:rPr lang="es-ES" dirty="0">
                <a:solidFill>
                  <a:schemeClr val="tx1"/>
                </a:solidFill>
              </a:rPr>
              <a:t>a zonas en las que </a:t>
            </a:r>
            <a:r>
              <a:rPr lang="es-ES" dirty="0" smtClean="0">
                <a:solidFill>
                  <a:schemeClr val="tx1"/>
                </a:solidFill>
              </a:rPr>
              <a:t>se unen </a:t>
            </a:r>
            <a:r>
              <a:rPr lang="es-ES" dirty="0">
                <a:solidFill>
                  <a:schemeClr val="tx1"/>
                </a:solidFill>
              </a:rPr>
              <a:t>dos o más huesos por medio de los ligamentos.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Los ligamentos </a:t>
            </a:r>
            <a:r>
              <a:rPr lang="es-ES" dirty="0">
                <a:solidFill>
                  <a:schemeClr val="tx1"/>
                </a:solidFill>
              </a:rPr>
              <a:t>son estructuras con forma de cintas</a:t>
            </a:r>
            <a:r>
              <a:rPr lang="es-ES" dirty="0" smtClean="0">
                <a:solidFill>
                  <a:schemeClr val="tx1"/>
                </a:solidFill>
              </a:rPr>
              <a:t>, muy </a:t>
            </a:r>
            <a:r>
              <a:rPr lang="es-ES" dirty="0">
                <a:solidFill>
                  <a:schemeClr val="tx1"/>
                </a:solidFill>
              </a:rPr>
              <a:t>resistentes y que conectan los extremos de </a:t>
            </a:r>
            <a:r>
              <a:rPr lang="es-ES" dirty="0" smtClean="0">
                <a:solidFill>
                  <a:schemeClr val="tx1"/>
                </a:solidFill>
              </a:rPr>
              <a:t>los huesos </a:t>
            </a:r>
            <a:r>
              <a:rPr lang="es-ES" dirty="0">
                <a:solidFill>
                  <a:schemeClr val="tx1"/>
                </a:solidFill>
              </a:rPr>
              <a:t>manteniéndolos estables. Esto permite </a:t>
            </a:r>
            <a:r>
              <a:rPr lang="es-ES" dirty="0" smtClean="0">
                <a:solidFill>
                  <a:schemeClr val="tx1"/>
                </a:solidFill>
              </a:rPr>
              <a:t>que los </a:t>
            </a:r>
            <a:r>
              <a:rPr lang="es-ES" dirty="0">
                <a:solidFill>
                  <a:schemeClr val="tx1"/>
                </a:solidFill>
              </a:rPr>
              <a:t>huesos se muevan, tal como una bisagra posibilita </a:t>
            </a:r>
            <a:r>
              <a:rPr lang="es-ES" dirty="0" smtClean="0">
                <a:solidFill>
                  <a:schemeClr val="tx1"/>
                </a:solidFill>
              </a:rPr>
              <a:t>el movimiento </a:t>
            </a:r>
            <a:r>
              <a:rPr lang="es-ES" dirty="0">
                <a:solidFill>
                  <a:schemeClr val="tx1"/>
                </a:solidFill>
              </a:rPr>
              <a:t>de una puerta.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27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859</Words>
  <Application>Microsoft Office PowerPoint</Application>
  <PresentationFormat>Presentación en pantalla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CIENCIAS NATURALES  4° AÑO BÁSICO SEMANA N° 30 FECHA : 20-10-2020</vt:lpstr>
      <vt:lpstr>Presentación de PowerPoint</vt:lpstr>
      <vt:lpstr>Reglas clases virtuales</vt:lpstr>
      <vt:lpstr>Importante:</vt:lpstr>
      <vt:lpstr>Presentación de PowerPoint</vt:lpstr>
      <vt:lpstr>Presentación de PowerPoint</vt:lpstr>
      <vt:lpstr>Motivación 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134</cp:revision>
  <dcterms:created xsi:type="dcterms:W3CDTF">2020-07-06T03:06:52Z</dcterms:created>
  <dcterms:modified xsi:type="dcterms:W3CDTF">2020-10-18T23:56:59Z</dcterms:modified>
</cp:coreProperties>
</file>