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256" r:id="rId3"/>
    <p:sldId id="295" r:id="rId4"/>
    <p:sldId id="294" r:id="rId5"/>
    <p:sldId id="323" r:id="rId6"/>
    <p:sldId id="322" r:id="rId7"/>
    <p:sldId id="328" r:id="rId8"/>
    <p:sldId id="324" r:id="rId9"/>
    <p:sldId id="325" r:id="rId10"/>
    <p:sldId id="297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40" r:id="rId21"/>
    <p:sldId id="338" r:id="rId22"/>
    <p:sldId id="339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5" d="100"/>
          <a:sy n="75" d="100"/>
        </p:scale>
        <p:origin x="-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CLASE N°1</a:t>
            </a:r>
            <a:br>
              <a:rPr lang="es-CL" sz="2400" dirty="0" smtClean="0"/>
            </a:br>
            <a:r>
              <a:rPr lang="es-CL" sz="2400" dirty="0"/>
              <a:t>4</a:t>
            </a:r>
            <a:r>
              <a:rPr lang="es-CL" sz="2400" dirty="0" smtClean="0"/>
              <a:t>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:19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77" y="752309"/>
            <a:ext cx="1669103" cy="9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899592" y="18448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“Lee la siguiente noticia y luego responde ”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24389" y="2214156"/>
            <a:ext cx="7992888" cy="279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Jubilado gasta su pensión para fabricar juguetes a niños</a:t>
            </a:r>
          </a:p>
          <a:p>
            <a:pPr algn="just"/>
            <a:r>
              <a:rPr lang="es-CL" dirty="0"/>
              <a:t>El hombre compra madera y se dedica a confeccionar juguetes para regalarlos</a:t>
            </a:r>
          </a:p>
          <a:p>
            <a:pPr algn="just"/>
            <a:r>
              <a:rPr lang="es-CL" dirty="0"/>
              <a:t>en navidad.</a:t>
            </a:r>
          </a:p>
          <a:p>
            <a:pPr algn="just"/>
            <a:r>
              <a:rPr lang="es-CL" dirty="0" smtClean="0"/>
              <a:t>Enrique </a:t>
            </a:r>
            <a:r>
              <a:rPr lang="es-CL" dirty="0"/>
              <a:t>Fernández, más conocido como el viejito </a:t>
            </a:r>
            <a:r>
              <a:rPr lang="es-CL" dirty="0" err="1"/>
              <a:t>pascuero</a:t>
            </a:r>
            <a:r>
              <a:rPr lang="es-CL" dirty="0"/>
              <a:t> chileno, es un hombre que jubiló y que recibe una escasa pensión, pero solo piensa en hacer felices a los niños. Para ello gasta su dinero en comprar madera y así confeccionar juguetes y luego regalarlos en Navidad.</a:t>
            </a:r>
          </a:p>
          <a:p>
            <a:pPr algn="just"/>
            <a:r>
              <a:rPr lang="es-CL" dirty="0" smtClean="0"/>
              <a:t>Sus </a:t>
            </a:r>
            <a:r>
              <a:rPr lang="es-CL" dirty="0"/>
              <a:t>destinatarios son los niños más necesitados, a quienes siempre saca una</a:t>
            </a:r>
          </a:p>
          <a:p>
            <a:pPr algn="just"/>
            <a:r>
              <a:rPr lang="es-CL" dirty="0"/>
              <a:t>sonrisa con su esforzado y desinteresado trabajo.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24389" y="453699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a</a:t>
            </a:r>
            <a:r>
              <a:rPr lang="es-CL" dirty="0"/>
              <a:t>. ¿Qué </a:t>
            </a:r>
            <a:r>
              <a:rPr lang="es-CL" dirty="0" smtClean="0"/>
              <a:t>hace Enrique Fernández?</a:t>
            </a:r>
            <a:endParaRPr lang="es-CL" dirty="0"/>
          </a:p>
          <a:p>
            <a:r>
              <a:rPr lang="es-CL" dirty="0"/>
              <a:t>b. ¿Crees que este es un hecho noticioso? ¿Por qué?</a:t>
            </a:r>
          </a:p>
          <a:p>
            <a:r>
              <a:rPr lang="es-CL" dirty="0"/>
              <a:t>c. ¿Qué valores humanos se destacan en esta noticia? Justifica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610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19675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800" dirty="0" smtClean="0"/>
          </a:p>
          <a:p>
            <a:pPr algn="ctr"/>
            <a:endParaRPr lang="es-CL" sz="2800" dirty="0"/>
          </a:p>
          <a:p>
            <a:pPr algn="ctr"/>
            <a:r>
              <a:rPr lang="es-CL" sz="2800" dirty="0" smtClean="0"/>
              <a:t>PLANIFICACIÓN  </a:t>
            </a:r>
            <a:r>
              <a:rPr lang="es-CL" sz="2800" dirty="0"/>
              <a:t>CLASES VIRTUALES</a:t>
            </a:r>
            <a:br>
              <a:rPr lang="es-CL" sz="2800" dirty="0"/>
            </a:br>
            <a:r>
              <a:rPr lang="es-CL" sz="2800" dirty="0"/>
              <a:t>SEMANA N° 30</a:t>
            </a:r>
            <a:br>
              <a:rPr lang="es-CL" sz="2800" dirty="0"/>
            </a:br>
            <a:r>
              <a:rPr lang="es-CL" sz="2800" dirty="0"/>
              <a:t>CLASE </a:t>
            </a:r>
            <a:r>
              <a:rPr lang="es-CL" sz="2800" dirty="0" smtClean="0"/>
              <a:t>N°2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4 año A</a:t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:22 </a:t>
            </a:r>
            <a:r>
              <a:rPr lang="es-CL" sz="2800" dirty="0"/>
              <a:t>de Octubre del  2020</a:t>
            </a:r>
            <a:r>
              <a:rPr lang="es-CL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481399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sz="1400" b="1" i="1" dirty="0" smtClean="0"/>
              <a:t>Colegio </a:t>
            </a:r>
            <a:r>
              <a:rPr lang="es-CL" sz="1400" b="1" i="1" dirty="0"/>
              <a:t>Jean Piaget</a:t>
            </a:r>
          </a:p>
          <a:p>
            <a:r>
              <a:rPr lang="es-CL" sz="1400" b="1" i="1" dirty="0"/>
              <a:t>Mi escuela, un lugar para aprender y crecer en un ambiente saludable</a:t>
            </a:r>
          </a:p>
        </p:txBody>
      </p:sp>
    </p:spTree>
    <p:extLst>
      <p:ext uri="{BB962C8B-B14F-4D97-AF65-F5344CB8AC3E}">
        <p14:creationId xmlns:p14="http://schemas.microsoft.com/office/powerpoint/2010/main" val="35781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51639"/>
              </p:ext>
            </p:extLst>
          </p:nvPr>
        </p:nvGraphicFramePr>
        <p:xfrm>
          <a:off x="27112" y="892797"/>
          <a:ext cx="9116888" cy="5718969"/>
        </p:xfrm>
        <a:graphic>
          <a:graphicData uri="http://schemas.openxmlformats.org/drawingml/2006/table">
            <a:tbl>
              <a:tblPr firstRow="1" firstCol="1" bandRow="1"/>
              <a:tblGrid>
                <a:gridCol w="2206411"/>
                <a:gridCol w="6910477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Escribir, revisar y editar sus textos para satisfacer un propósito y transmitir sus ideas con claridad.; adecuan el registro al propósito del texto y al destinatario; mejoran la redacción del texto a partir de sugerencias de los pares y el docente; corrigen la ortografía y la presentación.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Incluyen la información registrada en la organización previa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Reescriben sus textos, corrigiendo la ortografía literal, acentual y puntual.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Adecuan el formato al propósito del texto para publicarlo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Escritura Creativa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escriben  planifican _ revisan : editan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Aprenderás a transmitir tus ideas con claridad, al producir una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noticia, siguiendo los pasos para planificar, revisar y editar, de acuerdo a un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propósito determinado y a la estructura del texto que elaborarás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22/10/20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2987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8682"/>
            <a:ext cx="720080" cy="6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20907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60648"/>
            <a:ext cx="2378075" cy="292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3780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3590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2497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06" y="1703131"/>
            <a:ext cx="6553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7" y="476672"/>
            <a:ext cx="1920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79712" y="1124745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https://www.youtube.com/watch?v=kot6Lm9_qv0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76" y="2996953"/>
            <a:ext cx="30160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2585" y="2060849"/>
            <a:ext cx="7249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/>
              <a:t>1.- ¿Qué </a:t>
            </a:r>
            <a:r>
              <a:rPr lang="es-CL" sz="2000" b="1" dirty="0"/>
              <a:t>preguntas se deben responder al crear una noticia</a:t>
            </a:r>
            <a:r>
              <a:rPr lang="es-CL" sz="2000" b="1" dirty="0" smtClean="0"/>
              <a:t>?</a:t>
            </a:r>
          </a:p>
          <a:p>
            <a:r>
              <a:rPr lang="es-CL" sz="2000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L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755576" y="332657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b="1" dirty="0"/>
              <a:t>Inicio</a:t>
            </a:r>
            <a:br>
              <a:rPr lang="es-CL" sz="3200" b="1" dirty="0"/>
            </a:br>
            <a:r>
              <a:rPr lang="es-CL" sz="3200" b="1" dirty="0"/>
              <a:t>Activación Conocimientos Previos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066"/>
            <a:ext cx="105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99841"/>
            <a:ext cx="14446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92696"/>
            <a:ext cx="770485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Profundicemos nuestros </a:t>
            </a:r>
            <a:r>
              <a:rPr lang="es-CL" sz="2800" b="1" dirty="0" smtClean="0"/>
              <a:t>conocimientos</a:t>
            </a:r>
          </a:p>
          <a:p>
            <a:pPr algn="ctr"/>
            <a:r>
              <a:rPr lang="es-CL" dirty="0" smtClean="0"/>
              <a:t>REPÁSEMOS LAS PREGUNTAS QUE DEBEMOS RESPONDEREN UNA NOTICIA.</a:t>
            </a:r>
            <a:endParaRPr lang="es-C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13632"/>
            <a:ext cx="6192688" cy="464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Actividad: Lee </a:t>
            </a:r>
            <a:r>
              <a:rPr lang="es-CL" b="1" dirty="0"/>
              <a:t>y resuelve en tu cuaderno, cada una de las siguientes actividades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620688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DESARROLLO</a:t>
            </a:r>
            <a:endParaRPr lang="es-CL" sz="2800" dirty="0"/>
          </a:p>
        </p:txBody>
      </p:sp>
      <p:sp>
        <p:nvSpPr>
          <p:cNvPr id="4" name="3 Rectángulo"/>
          <p:cNvSpPr/>
          <p:nvPr/>
        </p:nvSpPr>
        <p:spPr>
          <a:xfrm>
            <a:off x="251520" y="1566085"/>
            <a:ext cx="8352928" cy="12148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1. De acuerdo con lo propuesto en tu </a:t>
            </a:r>
            <a:r>
              <a:rPr lang="es-CL" b="1" dirty="0"/>
              <a:t>libro de Lenguaje</a:t>
            </a:r>
            <a:r>
              <a:rPr lang="es-CL" dirty="0"/>
              <a:t>, </a:t>
            </a:r>
            <a:r>
              <a:rPr lang="es-CL" b="1" dirty="0">
                <a:solidFill>
                  <a:srgbClr val="FF0000"/>
                </a:solidFill>
              </a:rPr>
              <a:t>escribirás una noticia </a:t>
            </a:r>
            <a:r>
              <a:rPr lang="es-CL" dirty="0" smtClean="0"/>
              <a:t>que informe </a:t>
            </a:r>
            <a:r>
              <a:rPr lang="es-CL" dirty="0"/>
              <a:t>sobre un </a:t>
            </a:r>
            <a:r>
              <a:rPr lang="es-CL" b="1" dirty="0"/>
              <a:t>suceso positivo o negativo </a:t>
            </a:r>
            <a:r>
              <a:rPr lang="es-CL" dirty="0"/>
              <a:t>que haya ocurrido en la comunidad a </a:t>
            </a:r>
            <a:r>
              <a:rPr lang="es-CL" dirty="0" smtClean="0"/>
              <a:t>la que </a:t>
            </a:r>
            <a:r>
              <a:rPr lang="es-CL" dirty="0"/>
              <a:t>perteneces. Puede ser tu </a:t>
            </a:r>
            <a:r>
              <a:rPr lang="es-CL" b="1" dirty="0"/>
              <a:t>familia</a:t>
            </a:r>
            <a:r>
              <a:rPr lang="es-CL" dirty="0"/>
              <a:t>, tu </a:t>
            </a:r>
            <a:r>
              <a:rPr lang="es-CL" b="1" dirty="0" smtClean="0"/>
              <a:t>curso</a:t>
            </a:r>
            <a:r>
              <a:rPr lang="es-CL" dirty="0" smtClean="0"/>
              <a:t>, en tu iglesia , </a:t>
            </a:r>
            <a:r>
              <a:rPr lang="es-CL" dirty="0"/>
              <a:t>scout, </a:t>
            </a:r>
            <a:r>
              <a:rPr lang="es-CL" dirty="0" err="1"/>
              <a:t>etc</a:t>
            </a:r>
            <a:endParaRPr lang="es-CL" dirty="0"/>
          </a:p>
        </p:txBody>
      </p:sp>
      <p:sp>
        <p:nvSpPr>
          <p:cNvPr id="5" name="4 Llamada ovalada"/>
          <p:cNvSpPr/>
          <p:nvPr/>
        </p:nvSpPr>
        <p:spPr>
          <a:xfrm>
            <a:off x="3995936" y="2806452"/>
            <a:ext cx="4608512" cy="1630660"/>
          </a:xfrm>
          <a:prstGeom prst="wedgeEllipseCallout">
            <a:avLst>
              <a:gd name="adj1" fmla="val -20833"/>
              <a:gd name="adj2" fmla="val 689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>
                <a:solidFill>
                  <a:srgbClr val="FF0000"/>
                </a:solidFill>
              </a:rPr>
              <a:t>2. Para comenzar, debes planificar tu escritura. Para ello, piensa y escribe en tu cuaderno: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3" y="4797152"/>
            <a:ext cx="759244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916832"/>
            <a:ext cx="8352928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 smtClean="0"/>
              <a:t>3</a:t>
            </a:r>
            <a:r>
              <a:rPr lang="es-CL" dirty="0"/>
              <a:t>. Según el punto número 1 de la</a:t>
            </a:r>
            <a:r>
              <a:rPr lang="es-CL" b="1" dirty="0"/>
              <a:t> página 123 de tu libro de Lenguaje</a:t>
            </a:r>
            <a:r>
              <a:rPr lang="es-CL" dirty="0"/>
              <a:t>, debes </a:t>
            </a:r>
            <a:r>
              <a:rPr lang="es-CL" dirty="0" smtClean="0"/>
              <a:t>investigar dentro </a:t>
            </a:r>
            <a:r>
              <a:rPr lang="es-CL" dirty="0"/>
              <a:t>de tu comunidad sobre un hecho que la haya afectado positiva o negativamente.</a:t>
            </a:r>
          </a:p>
          <a:p>
            <a:pPr algn="just"/>
            <a:r>
              <a:rPr lang="es-CL" dirty="0"/>
              <a:t>En esa investigación, debes incluir información que responda las preguntas básicas </a:t>
            </a:r>
            <a:r>
              <a:rPr lang="es-CL" dirty="0" smtClean="0"/>
              <a:t>de una </a:t>
            </a:r>
            <a:r>
              <a:rPr lang="es-CL" dirty="0"/>
              <a:t>noticia, agregando algunos detalles más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640" y="576858"/>
            <a:ext cx="5754836" cy="7899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TE INVITO A JUGAR A SER PERIODISTAS POR UN DÍA .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45" y="336551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52928" cy="19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8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836712"/>
            <a:ext cx="7992888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2400" b="1" dirty="0" smtClean="0"/>
          </a:p>
          <a:p>
            <a:r>
              <a:rPr lang="es-CL" b="1" dirty="0" smtClean="0"/>
              <a:t>1.- Consulta </a:t>
            </a:r>
            <a:r>
              <a:rPr lang="es-CL" b="1" dirty="0"/>
              <a:t>a testigos o en otras fuentes</a:t>
            </a:r>
            <a:r>
              <a:rPr lang="es-CL" dirty="0"/>
              <a:t>, por ejemplo, si se informó </a:t>
            </a:r>
            <a:r>
              <a:rPr lang="es-CL" dirty="0" smtClean="0"/>
              <a:t>en algún </a:t>
            </a:r>
            <a:r>
              <a:rPr lang="es-CL" dirty="0"/>
              <a:t>diario o revista de la comunidad.</a:t>
            </a:r>
          </a:p>
          <a:p>
            <a:r>
              <a:rPr lang="es-CL" dirty="0"/>
              <a:t>• Ordena la información de acuerdo a las preguntas</a:t>
            </a:r>
            <a:r>
              <a:rPr lang="es-CL" dirty="0" smtClean="0"/>
              <a:t>.</a:t>
            </a:r>
          </a:p>
          <a:p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549996" y="2060848"/>
            <a:ext cx="7992888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/>
              <a:t>2 Define a quién informarás</a:t>
            </a:r>
            <a:r>
              <a:rPr lang="es-CL" dirty="0"/>
              <a:t>. </a:t>
            </a:r>
            <a:endParaRPr lang="es-CL" dirty="0" smtClean="0"/>
          </a:p>
          <a:p>
            <a:pPr algn="just"/>
            <a:r>
              <a:rPr lang="es-CL" dirty="0" smtClean="0"/>
              <a:t>• </a:t>
            </a:r>
            <a:r>
              <a:rPr lang="es-CL" dirty="0"/>
              <a:t>Piensa en qué medio se publicará tu noticia y quiénes la leerán. </a:t>
            </a:r>
            <a:endParaRPr lang="es-CL" dirty="0" smtClean="0"/>
          </a:p>
          <a:p>
            <a:pPr algn="just"/>
            <a:r>
              <a:rPr lang="es-CL" dirty="0" smtClean="0"/>
              <a:t>• De </a:t>
            </a:r>
            <a:r>
              <a:rPr lang="es-CL" dirty="0"/>
              <a:t>acuerdo con lo anterior, decide si emplearás un lenguaje formal o lo combinarás con algunas expresiones informales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3131840" y="3284984"/>
            <a:ext cx="3240360" cy="8642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ESCRIBE 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539552" y="4149216"/>
            <a:ext cx="8003332" cy="22115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b="1" dirty="0"/>
              <a:t>3 Redacta tu noticia. </a:t>
            </a:r>
            <a:endParaRPr lang="es-CL" b="1" dirty="0" smtClean="0"/>
          </a:p>
          <a:p>
            <a:pPr algn="just"/>
            <a:r>
              <a:rPr lang="es-CL" dirty="0" smtClean="0"/>
              <a:t>Recuerda </a:t>
            </a:r>
            <a:r>
              <a:rPr lang="es-CL" dirty="0"/>
              <a:t>que:</a:t>
            </a:r>
          </a:p>
          <a:p>
            <a:pPr algn="just"/>
            <a:r>
              <a:rPr lang="es-CL" dirty="0"/>
              <a:t>• El titular debe ser llamativo y entregar información sobre el hecho.</a:t>
            </a:r>
          </a:p>
          <a:p>
            <a:pPr algn="just"/>
            <a:r>
              <a:rPr lang="es-CL" dirty="0"/>
              <a:t>• Escribe párrafos en que se respondan, en orden, las </a:t>
            </a:r>
            <a:r>
              <a:rPr lang="es-CL" dirty="0" smtClean="0"/>
              <a:t>mismas preguntas </a:t>
            </a:r>
            <a:r>
              <a:rPr lang="es-CL" dirty="0"/>
              <a:t>que usaste para recoger la información:</a:t>
            </a:r>
          </a:p>
          <a:p>
            <a:pPr algn="just"/>
            <a:r>
              <a:rPr lang="es-CL" dirty="0"/>
              <a:t>- Primer párrafo: a quién, cuándo y dónde ocurrió el hecho.</a:t>
            </a:r>
          </a:p>
          <a:p>
            <a:pPr algn="just"/>
            <a:r>
              <a:rPr lang="es-CL" dirty="0"/>
              <a:t>- Segundo párrafo: cómo ocurrió y por qué.</a:t>
            </a:r>
          </a:p>
          <a:p>
            <a:pPr algn="just"/>
            <a:r>
              <a:rPr lang="es-CL" dirty="0"/>
              <a:t>- Puedes agregar un tercer párrafo con más datos</a:t>
            </a:r>
          </a:p>
        </p:txBody>
      </p:sp>
    </p:spTree>
    <p:extLst>
      <p:ext uri="{BB962C8B-B14F-4D97-AF65-F5344CB8AC3E}">
        <p14:creationId xmlns:p14="http://schemas.microsoft.com/office/powerpoint/2010/main" val="12458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00427"/>
              </p:ext>
            </p:extLst>
          </p:nvPr>
        </p:nvGraphicFramePr>
        <p:xfrm>
          <a:off x="179512" y="1052736"/>
          <a:ext cx="8784976" cy="584387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su comprensión de las narraciones leídas: extrayendo información explícita e implícita; determinando las consecuencias de hechos o acciones; describiendo y comparando a los personajes; describiendo los diferentes ambientes que aparecen en un texto; reconociendo el problema y la solución en una narración; expresando opiniones fundamentadas sobre actitudes y acciones de los personajes; comparando diferentes textos escritos por un mismo auto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Aluden a información implícita o explícita de un texto leído al comentar o escribir.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Expresan una opinión sobre la información leída y la fundamentan.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Textos no  Literarios «La noticia»/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 comprenden – extraen– aluden _ expresan una opinión – fundamentan.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Profundizar en la comprensión de una narración para ampliar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tu conocimiento de mundo, extrayendo información explícita e implícita,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respondiendo preguntas sobre información relevante y formulando tu opinión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sobre algún aspecto de la lectura.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19/10/20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2068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TE INVITO A VER LA SIGUIENTE CÁPSULA QUE NOS AYUDARÁ  A ESCRIBIR NUESTRA NOTICIA .</a:t>
            </a:r>
            <a:r>
              <a:rPr lang="es-CL" dirty="0" smtClean="0"/>
              <a:t> https</a:t>
            </a:r>
            <a:r>
              <a:rPr lang="es-CL" dirty="0"/>
              <a:t>://www.youtube.com/watch?v=8UsmbbHmBpA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408712" cy="46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/>
              <a:t>Evaluación de la clase</a:t>
            </a:r>
          </a:p>
          <a:p>
            <a:r>
              <a:rPr lang="es-CL" sz="1600" dirty="0"/>
              <a:t>Relee el texto central de la clase y responde las preguntas anotando las alternativas correctas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539552" y="1484784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 smtClean="0"/>
              <a:t>1.- ¿Qué </a:t>
            </a:r>
            <a:r>
              <a:rPr lang="es-CL" sz="1600" b="1" dirty="0"/>
              <a:t>propósito persigue el texto leído en el inicio de la clase?</a:t>
            </a:r>
          </a:p>
          <a:p>
            <a:pPr algn="just"/>
            <a:r>
              <a:rPr lang="es-CL" sz="1600" dirty="0"/>
              <a:t>A) Informar sobre un ejemplo digno de imitar.</a:t>
            </a:r>
          </a:p>
          <a:p>
            <a:pPr algn="just"/>
            <a:r>
              <a:rPr lang="es-CL" sz="1600" dirty="0"/>
              <a:t>B) Explicar cómo ocurrieron los incendios en Santa Olga.</a:t>
            </a:r>
          </a:p>
          <a:p>
            <a:pPr algn="just"/>
            <a:r>
              <a:rPr lang="es-CL" sz="1600" dirty="0"/>
              <a:t>C) Contar la historia de un inmigrante peruano que llegó a Chile.</a:t>
            </a:r>
          </a:p>
          <a:p>
            <a:pPr algn="just"/>
            <a:r>
              <a:rPr lang="es-CL" sz="1600" dirty="0"/>
              <a:t>D) Dar instrucciones de cómo ayudar a los damnificados por el incendio</a:t>
            </a:r>
            <a:r>
              <a:rPr lang="es-CL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3068960"/>
            <a:ext cx="7992888" cy="158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b="1" dirty="0" smtClean="0"/>
          </a:p>
          <a:p>
            <a:pPr algn="just"/>
            <a:r>
              <a:rPr lang="es-CL" sz="1600" b="1" dirty="0" smtClean="0"/>
              <a:t>2.-¿A </a:t>
            </a:r>
            <a:r>
              <a:rPr lang="es-CL" sz="1600" b="1" dirty="0"/>
              <a:t>qué pregunta de la notica responde la frase “trabajó sin descanso para ayudar a otros?</a:t>
            </a:r>
          </a:p>
          <a:p>
            <a:pPr algn="just"/>
            <a:r>
              <a:rPr lang="es-CL" sz="1600" dirty="0"/>
              <a:t>A) ¿qué?</a:t>
            </a:r>
          </a:p>
          <a:p>
            <a:pPr algn="just"/>
            <a:r>
              <a:rPr lang="es-CL" sz="1600" dirty="0"/>
              <a:t>B) ¿cómo?</a:t>
            </a:r>
          </a:p>
          <a:p>
            <a:pPr algn="just"/>
            <a:r>
              <a:rPr lang="es-CL" sz="1600" dirty="0"/>
              <a:t>C) ¿quién?</a:t>
            </a:r>
          </a:p>
          <a:p>
            <a:pPr algn="just"/>
            <a:r>
              <a:rPr lang="es-CL" sz="1600" dirty="0"/>
              <a:t>D) ¿dónde</a:t>
            </a:r>
            <a:r>
              <a:rPr lang="es-CL" sz="1600" dirty="0" smtClean="0"/>
              <a:t>?</a:t>
            </a:r>
          </a:p>
          <a:p>
            <a:pPr algn="just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539552" y="4836244"/>
            <a:ext cx="7992888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b="1" dirty="0" smtClean="0"/>
              <a:t>3.- ¿Qué </a:t>
            </a:r>
            <a:r>
              <a:rPr lang="es-CL" sz="1600" b="1" dirty="0"/>
              <a:t>otras personas participan en la noticia?</a:t>
            </a:r>
          </a:p>
          <a:p>
            <a:pPr algn="just"/>
            <a:r>
              <a:rPr lang="es-CL" sz="1600" dirty="0"/>
              <a:t>A) Los periodistas.</a:t>
            </a:r>
          </a:p>
          <a:p>
            <a:pPr algn="just"/>
            <a:r>
              <a:rPr lang="es-CL" sz="1600" dirty="0"/>
              <a:t>B) La familia de Marco Antonio.</a:t>
            </a:r>
          </a:p>
          <a:p>
            <a:pPr algn="just"/>
            <a:r>
              <a:rPr lang="es-CL" sz="1600" dirty="0"/>
              <a:t>C) Los damnificados por el incendio.</a:t>
            </a:r>
          </a:p>
          <a:p>
            <a:pPr algn="just"/>
            <a:r>
              <a:rPr lang="es-CL" sz="1600" dirty="0"/>
              <a:t>D) Los rescatistas de incendios forestales</a:t>
            </a:r>
          </a:p>
        </p:txBody>
      </p:sp>
    </p:spTree>
    <p:extLst>
      <p:ext uri="{BB962C8B-B14F-4D97-AF65-F5344CB8AC3E}">
        <p14:creationId xmlns:p14="http://schemas.microsoft.com/office/powerpoint/2010/main" val="456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668"/>
            <a:ext cx="4852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2" y="364406"/>
            <a:ext cx="168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406"/>
            <a:ext cx="987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2551836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93809"/>
              </p:ext>
            </p:extLst>
          </p:nvPr>
        </p:nvGraphicFramePr>
        <p:xfrm>
          <a:off x="467544" y="2204864"/>
          <a:ext cx="8016552" cy="350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576064"/>
                <a:gridCol w="648072"/>
                <a:gridCol w="671736"/>
              </a:tblGrid>
              <a:tr h="399643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INDICADORES DE EVALUACIÓN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00B050"/>
                          </a:solidFill>
                        </a:rPr>
                        <a:t>L</a:t>
                      </a:r>
                      <a:endParaRPr lang="es-CL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FFC000"/>
                          </a:solidFill>
                        </a:rPr>
                        <a:t>ML</a:t>
                      </a:r>
                      <a:endParaRPr lang="es-CL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NL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643">
                <a:tc>
                  <a:txBody>
                    <a:bodyPr/>
                    <a:lstStyle/>
                    <a:p>
                      <a:r>
                        <a:rPr lang="es-CL" dirty="0" smtClean="0"/>
                        <a:t>Incluyen la información registrada o investigada  en la organización previa de tu noticia</a:t>
                      </a:r>
                      <a:r>
                        <a:rPr lang="es-CL" baseline="0" dirty="0" smtClean="0"/>
                        <a:t> 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99643">
                <a:tc>
                  <a:txBody>
                    <a:bodyPr/>
                    <a:lstStyle/>
                    <a:p>
                      <a:r>
                        <a:rPr lang="es-CL" dirty="0" smtClean="0"/>
                        <a:t>Reescriben la</a:t>
                      </a:r>
                      <a:r>
                        <a:rPr lang="es-CL" baseline="0" dirty="0" smtClean="0"/>
                        <a:t> noticia </a:t>
                      </a:r>
                      <a:r>
                        <a:rPr lang="es-CL" dirty="0" smtClean="0"/>
                        <a:t>, corrigiendo la ortografía literal, acentual y puntual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99643">
                <a:tc>
                  <a:txBody>
                    <a:bodyPr/>
                    <a:lstStyle/>
                    <a:p>
                      <a:r>
                        <a:rPr lang="es-CL" dirty="0" smtClean="0"/>
                        <a:t>Adecuan el formato al propósito del texto para publicarlo (Formato</a:t>
                      </a:r>
                      <a:r>
                        <a:rPr lang="es-CL" baseline="0" dirty="0" smtClean="0"/>
                        <a:t> de una noticia)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99643">
                <a:tc>
                  <a:txBody>
                    <a:bodyPr/>
                    <a:lstStyle/>
                    <a:p>
                      <a:r>
                        <a:rPr lang="es-CL" dirty="0" smtClean="0"/>
                        <a:t>La</a:t>
                      </a:r>
                      <a:r>
                        <a:rPr lang="es-CL" baseline="0" dirty="0" smtClean="0"/>
                        <a:t> Noticia escrita responde a las preguntas qué .quiénes , dónde, cuándo, cómo  , por qué.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121848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UNA VEZ TERMINADA LA ESCRITURA DE TU NOTICIA ,EVALÚA TU TRABAJO CON LA SIGUIENTE RÚBRICA , MARCANDO SOLO EL DESEMPEÑO L0GRADO.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1194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7" y="82765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39" y="977412"/>
            <a:ext cx="7344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T</a:t>
            </a:r>
            <a:r>
              <a:rPr lang="es-CL" b="1" dirty="0" smtClean="0"/>
              <a:t>e invito </a:t>
            </a:r>
            <a:r>
              <a:rPr lang="es-CL" b="1" dirty="0"/>
              <a:t>https://www.youtube.com/watch?v=BMZepyt3wg8</a:t>
            </a:r>
            <a:endParaRPr lang="es-CL" b="1" dirty="0" smtClean="0"/>
          </a:p>
          <a:p>
            <a:r>
              <a:rPr lang="es-CL" b="1" dirty="0" smtClean="0"/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327" y="1439077"/>
            <a:ext cx="6552729" cy="4871721"/>
          </a:xfrm>
          <a:prstGeom prst="rect">
            <a:avLst/>
          </a:prstGeom>
        </p:spPr>
      </p:pic>
      <p:pic>
        <p:nvPicPr>
          <p:cNvPr id="2052" name="Picture 4" descr="Stickers en YouTube: una nueva apuesta para ganar dinero | Tu Not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97" y="562335"/>
            <a:ext cx="1922590" cy="19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780928"/>
            <a:ext cx="3024335" cy="132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38563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>
              <a:latin typeface="Berlin Sans FB" panose="020E0602020502020306" pitchFamily="34" charset="0"/>
            </a:endParaRPr>
          </a:p>
          <a:p>
            <a:r>
              <a:rPr lang="es-CL" sz="2400" dirty="0" smtClean="0"/>
              <a:t>1.- ¿Qué tipo de texto leímos la clase anterior?</a:t>
            </a:r>
          </a:p>
          <a:p>
            <a:r>
              <a:rPr lang="es-CL" sz="2400" dirty="0" smtClean="0"/>
              <a:t>_________________________________________________________________________________________________________  2.- ¿ De acuerdo al texto leído la clase anterior </a:t>
            </a:r>
            <a:r>
              <a:rPr lang="es-CL" sz="2400" dirty="0"/>
              <a:t>quien era Álvaro </a:t>
            </a:r>
            <a:r>
              <a:rPr lang="es-CL" sz="2400" dirty="0" err="1"/>
              <a:t>Silberstein</a:t>
            </a:r>
            <a:r>
              <a:rPr lang="es-CL" sz="2400" dirty="0"/>
              <a:t> </a:t>
            </a:r>
            <a:r>
              <a:rPr lang="es-CL" sz="2400" dirty="0" smtClean="0"/>
              <a:t>?</a:t>
            </a:r>
          </a:p>
          <a:p>
            <a:r>
              <a:rPr lang="es-CL" sz="2400" smtClean="0"/>
              <a:t>__________________________________________________________________________________________________________</a:t>
            </a:r>
            <a:endParaRPr lang="es-CL" sz="2400" dirty="0" smtClean="0"/>
          </a:p>
          <a:p>
            <a:endParaRPr lang="es-CL" sz="2400" dirty="0"/>
          </a:p>
          <a:p>
            <a:r>
              <a:rPr lang="es-CL" sz="2400" dirty="0" smtClean="0"/>
              <a:t>3.- </a:t>
            </a:r>
            <a:r>
              <a:rPr lang="es-CL" sz="2400" dirty="0" smtClean="0"/>
              <a:t>Nombra algunas características de las noticias que nos habló el profesor y los niños del video. </a:t>
            </a:r>
            <a:r>
              <a:rPr lang="es-CL" sz="2000" b="1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CL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4051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428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5536" y="1268760"/>
            <a:ext cx="8352928" cy="34563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OBJETIVO DE LA CLASE</a:t>
            </a:r>
          </a:p>
          <a:p>
            <a:pPr algn="just"/>
            <a:r>
              <a:rPr lang="es-CL" dirty="0" smtClean="0"/>
              <a:t>En </a:t>
            </a:r>
            <a:r>
              <a:rPr lang="es-CL" dirty="0"/>
              <a:t>esta clase profundizarás la comprensión de una noticia para ampliar </a:t>
            </a:r>
            <a:r>
              <a:rPr lang="es-CL" dirty="0" smtClean="0"/>
              <a:t>tu conocimiento </a:t>
            </a:r>
            <a:r>
              <a:rPr lang="es-CL" dirty="0"/>
              <a:t>del mundo, extrayendo información explícita e implícita </a:t>
            </a:r>
            <a:r>
              <a:rPr lang="es-CL" dirty="0" smtClean="0"/>
              <a:t>y formulando </a:t>
            </a:r>
            <a:r>
              <a:rPr lang="es-CL" dirty="0"/>
              <a:t>tu opinión sobre algún aspecto de la lectura</a:t>
            </a:r>
          </a:p>
        </p:txBody>
      </p:sp>
    </p:spTree>
    <p:extLst>
      <p:ext uri="{BB962C8B-B14F-4D97-AF65-F5344CB8AC3E}">
        <p14:creationId xmlns:p14="http://schemas.microsoft.com/office/powerpoint/2010/main" val="15882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3259" y="836712"/>
            <a:ext cx="7765433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Profundicemos nuestros conocimientos</a:t>
            </a:r>
          </a:p>
          <a:p>
            <a:pPr algn="ctr"/>
            <a:r>
              <a:rPr lang="es-CL" sz="2400" b="1" dirty="0" smtClean="0"/>
              <a:t>LA NOTICIA</a:t>
            </a:r>
            <a:endParaRPr lang="es-CL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473259" y="1988840"/>
            <a:ext cx="7765433" cy="3960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Una </a:t>
            </a:r>
            <a:r>
              <a:rPr lang="es-CL" b="1" dirty="0"/>
              <a:t>noticia</a:t>
            </a:r>
            <a:r>
              <a:rPr lang="es-CL" dirty="0"/>
              <a:t> es un </a:t>
            </a:r>
            <a:r>
              <a:rPr lang="es-CL" b="1" dirty="0"/>
              <a:t>texto informativo </a:t>
            </a:r>
            <a:r>
              <a:rPr lang="es-CL" dirty="0"/>
              <a:t>que da a conocer </a:t>
            </a:r>
            <a:r>
              <a:rPr lang="es-CL" b="1" dirty="0"/>
              <a:t>hechos recientes</a:t>
            </a:r>
          </a:p>
          <a:p>
            <a:pPr algn="just"/>
            <a:r>
              <a:rPr lang="es-CL" dirty="0"/>
              <a:t>ocurridos en el mundo, el país, la ciudad o una comunidad específica. Se difunde en</a:t>
            </a:r>
          </a:p>
          <a:p>
            <a:pPr algn="just"/>
            <a:r>
              <a:rPr lang="es-CL" dirty="0"/>
              <a:t>diversos </a:t>
            </a:r>
            <a:r>
              <a:rPr lang="es-CL" b="1" dirty="0"/>
              <a:t>medios de comunicación</a:t>
            </a:r>
            <a:r>
              <a:rPr lang="es-CL" dirty="0"/>
              <a:t>. Por ejemplo:</a:t>
            </a:r>
          </a:p>
          <a:p>
            <a:pPr algn="just"/>
            <a:r>
              <a:rPr lang="es-CL" dirty="0"/>
              <a:t>• </a:t>
            </a:r>
            <a:r>
              <a:rPr lang="es-CL" b="1" dirty="0"/>
              <a:t>diarios impresos o digitales</a:t>
            </a:r>
            <a:r>
              <a:rPr lang="es-CL" dirty="0"/>
              <a:t>, que publican noticias escritas;</a:t>
            </a:r>
          </a:p>
          <a:p>
            <a:pPr algn="just"/>
            <a:r>
              <a:rPr lang="es-CL" dirty="0"/>
              <a:t>• </a:t>
            </a:r>
            <a:r>
              <a:rPr lang="es-CL" b="1" dirty="0"/>
              <a:t>canales de televisión </a:t>
            </a:r>
            <a:r>
              <a:rPr lang="es-CL" dirty="0"/>
              <a:t>abierta, por cable o de internet, que transmiten</a:t>
            </a:r>
          </a:p>
          <a:p>
            <a:pPr algn="just"/>
            <a:r>
              <a:rPr lang="es-CL" dirty="0"/>
              <a:t>noticias audiovisuales;</a:t>
            </a:r>
          </a:p>
          <a:p>
            <a:pPr algn="just"/>
            <a:r>
              <a:rPr lang="es-CL" dirty="0"/>
              <a:t>• </a:t>
            </a:r>
            <a:r>
              <a:rPr lang="es-CL" b="1" dirty="0"/>
              <a:t>radios</a:t>
            </a:r>
            <a:r>
              <a:rPr lang="es-CL" dirty="0"/>
              <a:t>, que informan oralmente, o</a:t>
            </a:r>
          </a:p>
          <a:p>
            <a:pPr algn="just"/>
            <a:r>
              <a:rPr lang="es-CL" dirty="0"/>
              <a:t>• redes sociales, como Facebook, </a:t>
            </a:r>
            <a:r>
              <a:rPr lang="es-CL" dirty="0" err="1"/>
              <a:t>Twitter</a:t>
            </a:r>
            <a:r>
              <a:rPr lang="es-CL" dirty="0"/>
              <a:t>, </a:t>
            </a:r>
            <a:r>
              <a:rPr lang="es-CL" dirty="0" err="1"/>
              <a:t>WhatsApp</a:t>
            </a:r>
            <a:r>
              <a:rPr lang="es-CL" dirty="0"/>
              <a:t> o </a:t>
            </a:r>
            <a:r>
              <a:rPr lang="es-CL" dirty="0" err="1"/>
              <a:t>Instagram</a:t>
            </a:r>
            <a:r>
              <a:rPr lang="es-CL" dirty="0"/>
              <a:t>, en que las</a:t>
            </a:r>
          </a:p>
          <a:p>
            <a:pPr algn="just"/>
            <a:r>
              <a:rPr lang="es-CL" dirty="0"/>
              <a:t>personas pueden difundir sus propias noticias o reenviar las que se publican</a:t>
            </a:r>
          </a:p>
          <a:p>
            <a:pPr algn="just"/>
            <a:r>
              <a:rPr lang="es-CL" dirty="0"/>
              <a:t>en medios de internet.</a:t>
            </a:r>
          </a:p>
          <a:p>
            <a:pPr algn="just"/>
            <a:r>
              <a:rPr lang="es-CL" dirty="0"/>
              <a:t>Para informar de modo efectivo, la noticia debe aportar la mayor cantidad de</a:t>
            </a:r>
          </a:p>
          <a:p>
            <a:pPr algn="just"/>
            <a:r>
              <a:rPr lang="es-CL" dirty="0"/>
              <a:t>datos sobre lo ocurrido, de modo que los lectores comprendan lo que ocurrió. </a:t>
            </a:r>
          </a:p>
        </p:txBody>
      </p:sp>
    </p:spTree>
    <p:extLst>
      <p:ext uri="{BB962C8B-B14F-4D97-AF65-F5344CB8AC3E}">
        <p14:creationId xmlns:p14="http://schemas.microsoft.com/office/powerpoint/2010/main" val="38513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34076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L" dirty="0"/>
              <a:t>Lee y resuelve en tu cuaderno, cada una de las siguientes actividades.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.</a:t>
            </a:r>
          </a:p>
          <a:p>
            <a:pPr algn="just"/>
            <a:r>
              <a:rPr lang="es-CL" b="1" dirty="0" smtClean="0"/>
              <a:t>ESTRATEGIAS DE COMPRENSIÓN</a:t>
            </a:r>
            <a:endParaRPr lang="es-CL" b="1" dirty="0"/>
          </a:p>
        </p:txBody>
      </p:sp>
      <p:sp>
        <p:nvSpPr>
          <p:cNvPr id="3" name="2 Rectángulo"/>
          <p:cNvSpPr/>
          <p:nvPr/>
        </p:nvSpPr>
        <p:spPr>
          <a:xfrm>
            <a:off x="899592" y="620688"/>
            <a:ext cx="691276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DESARROLLO DE LA CLASE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67544" y="1844824"/>
            <a:ext cx="8064896" cy="815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1. Vuelve a leer la noticia “Joven tetrapléjico recorrerá Torres del </a:t>
            </a:r>
            <a:r>
              <a:rPr lang="es-CL" dirty="0" err="1"/>
              <a:t>Paine</a:t>
            </a:r>
            <a:r>
              <a:rPr lang="es-CL" dirty="0"/>
              <a:t> junto a su</a:t>
            </a:r>
          </a:p>
          <a:p>
            <a:pPr algn="ctr"/>
            <a:r>
              <a:rPr lang="es-CL" dirty="0"/>
              <a:t>grupo de amigos”, desde la página </a:t>
            </a:r>
            <a:r>
              <a:rPr lang="es-CL" b="1" dirty="0"/>
              <a:t>117</a:t>
            </a:r>
            <a:r>
              <a:rPr lang="es-CL" dirty="0"/>
              <a:t> hasta la página </a:t>
            </a:r>
            <a:r>
              <a:rPr lang="es-CL" b="1" dirty="0"/>
              <a:t>118</a:t>
            </a:r>
            <a:r>
              <a:rPr lang="es-CL" dirty="0"/>
              <a:t> de tu </a:t>
            </a:r>
            <a:r>
              <a:rPr lang="es-CL" b="1" dirty="0"/>
              <a:t>libro de Lenguaje</a:t>
            </a:r>
            <a:r>
              <a:rPr lang="es-CL" dirty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2924944"/>
            <a:ext cx="806489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2. A continuación, desarrolla las actividades </a:t>
            </a:r>
            <a:r>
              <a:rPr lang="es-CL" b="1" dirty="0"/>
              <a:t>6, 7, 8 y 10</a:t>
            </a:r>
            <a:r>
              <a:rPr lang="es-CL" dirty="0"/>
              <a:t>, propuestas entre las páginas</a:t>
            </a:r>
          </a:p>
          <a:p>
            <a:pPr algn="just"/>
            <a:r>
              <a:rPr lang="es-CL" b="1" dirty="0"/>
              <a:t>119 y 121 </a:t>
            </a:r>
            <a:r>
              <a:rPr lang="es-CL" dirty="0"/>
              <a:t>de tu libro. Para cada una, ten en cuenta</a:t>
            </a:r>
            <a:r>
              <a:rPr lang="es-CL" dirty="0" smtClean="0"/>
              <a:t>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4437112"/>
            <a:ext cx="8064896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● Para la pregunta </a:t>
            </a:r>
            <a:r>
              <a:rPr lang="es-CL" b="1" dirty="0"/>
              <a:t>6</a:t>
            </a:r>
            <a:r>
              <a:rPr lang="es-CL" dirty="0"/>
              <a:t>: debes releer aquellas partes del texto en las que se responde</a:t>
            </a:r>
          </a:p>
          <a:p>
            <a:pPr algn="just"/>
            <a:r>
              <a:rPr lang="es-CL" dirty="0"/>
              <a:t>a cada una de las preguntas del cuadro.</a:t>
            </a:r>
          </a:p>
          <a:p>
            <a:pPr algn="just"/>
            <a:r>
              <a:rPr lang="es-CL" dirty="0"/>
              <a:t>● Para la pregunta </a:t>
            </a:r>
            <a:r>
              <a:rPr lang="es-CL" b="1" dirty="0"/>
              <a:t>7</a:t>
            </a:r>
            <a:r>
              <a:rPr lang="es-CL" dirty="0"/>
              <a:t>: es importante que utilices información del texto para apoyar</a:t>
            </a:r>
          </a:p>
          <a:p>
            <a:pPr algn="just"/>
            <a:r>
              <a:rPr lang="es-CL" dirty="0"/>
              <a:t>tu opinión.</a:t>
            </a:r>
          </a:p>
          <a:p>
            <a:pPr algn="just"/>
            <a:r>
              <a:rPr lang="es-CL" dirty="0"/>
              <a:t>● Para la pregunta </a:t>
            </a:r>
            <a:r>
              <a:rPr lang="es-CL" b="1" dirty="0"/>
              <a:t>8</a:t>
            </a:r>
            <a:r>
              <a:rPr lang="es-CL" dirty="0"/>
              <a:t>: debes releer el primer último párrafo de la noticia.</a:t>
            </a:r>
          </a:p>
        </p:txBody>
      </p:sp>
    </p:spTree>
    <p:extLst>
      <p:ext uri="{BB962C8B-B14F-4D97-AF65-F5344CB8AC3E}">
        <p14:creationId xmlns:p14="http://schemas.microsoft.com/office/powerpoint/2010/main" val="2326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1529</Words>
  <Application>Microsoft Office PowerPoint</Application>
  <PresentationFormat>Presentación en pantalla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PLANIFICACIÓN  CLASES VIRTUALES SEMANA N° 30 CLASE N°1 4 año A FECHA :19 de Octubre del 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203</cp:revision>
  <dcterms:created xsi:type="dcterms:W3CDTF">2020-07-06T03:06:52Z</dcterms:created>
  <dcterms:modified xsi:type="dcterms:W3CDTF">2020-10-18T10:53:22Z</dcterms:modified>
</cp:coreProperties>
</file>