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8" r:id="rId2"/>
    <p:sldId id="256" r:id="rId3"/>
    <p:sldId id="295" r:id="rId4"/>
    <p:sldId id="294" r:id="rId5"/>
    <p:sldId id="323" r:id="rId6"/>
    <p:sldId id="322" r:id="rId7"/>
    <p:sldId id="328" r:id="rId8"/>
    <p:sldId id="343" r:id="rId9"/>
    <p:sldId id="342" r:id="rId10"/>
    <p:sldId id="325" r:id="rId11"/>
    <p:sldId id="297" r:id="rId12"/>
    <p:sldId id="329" r:id="rId13"/>
    <p:sldId id="330" r:id="rId14"/>
    <p:sldId id="331" r:id="rId15"/>
    <p:sldId id="332" r:id="rId16"/>
    <p:sldId id="333" r:id="rId17"/>
    <p:sldId id="334" r:id="rId18"/>
    <p:sldId id="344" r:id="rId19"/>
    <p:sldId id="345" r:id="rId20"/>
    <p:sldId id="335" r:id="rId21"/>
    <p:sldId id="336" r:id="rId22"/>
    <p:sldId id="337" r:id="rId23"/>
    <p:sldId id="338" r:id="rId24"/>
    <p:sldId id="339" r:id="rId2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15" autoAdjust="0"/>
    <p:restoredTop sz="86477" autoAdjust="0"/>
  </p:normalViewPr>
  <p:slideViewPr>
    <p:cSldViewPr>
      <p:cViewPr>
        <p:scale>
          <a:sx n="75" d="100"/>
          <a:sy n="75" d="100"/>
        </p:scale>
        <p:origin x="-135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www.youtube.com/watch?v=1bL27JkCG9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luisamariaarias.wordpress.com/lengua-espanola/tema-3/la-noticia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microsoft.com/office/2007/relationships/hdphoto" Target="../media/hdphoto2.wdp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32048" y="164889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 </a:t>
            </a:r>
            <a:r>
              <a:rPr lang="es-CL" sz="2800" dirty="0" smtClean="0"/>
              <a:t>31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400" dirty="0" smtClean="0"/>
              <a:t>CLASE N°1</a:t>
            </a:r>
            <a:br>
              <a:rPr lang="es-CL" sz="2400" dirty="0" smtClean="0"/>
            </a:br>
            <a:r>
              <a:rPr lang="es-CL" sz="2400" dirty="0"/>
              <a:t>4</a:t>
            </a:r>
            <a:r>
              <a:rPr lang="es-CL" sz="2400" dirty="0" smtClean="0"/>
              <a:t> año 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FECHA </a:t>
            </a:r>
            <a:r>
              <a:rPr lang="es-CL" sz="2800" dirty="0" smtClean="0"/>
              <a:t>:26 de Octubre del  </a:t>
            </a:r>
            <a:r>
              <a:rPr lang="es-CL" sz="2800" dirty="0"/>
              <a:t>2020.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4" y="490849"/>
            <a:ext cx="1167800" cy="100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620688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s-CL" dirty="0" smtClean="0"/>
              <a:t>.</a:t>
            </a:r>
            <a:endParaRPr lang="es-CL" dirty="0"/>
          </a:p>
          <a:p>
            <a:pPr algn="just"/>
            <a:endParaRPr lang="es-CL" dirty="0"/>
          </a:p>
          <a:p>
            <a:pPr algn="just"/>
            <a:endParaRPr lang="es-CL" dirty="0" smtClean="0"/>
          </a:p>
          <a:p>
            <a:pPr algn="just"/>
            <a:endParaRPr lang="es-CL" dirty="0" smtClean="0"/>
          </a:p>
          <a:p>
            <a:pPr algn="just"/>
            <a:endParaRPr lang="es-CL" dirty="0"/>
          </a:p>
          <a:p>
            <a:pPr algn="just"/>
            <a:endParaRPr lang="es-CL" dirty="0" smtClean="0"/>
          </a:p>
          <a:p>
            <a:pPr algn="just"/>
            <a:endParaRPr lang="es-CL" dirty="0"/>
          </a:p>
          <a:p>
            <a:pPr algn="just"/>
            <a:endParaRPr lang="es-CL" dirty="0" smtClean="0"/>
          </a:p>
        </p:txBody>
      </p:sp>
      <p:sp>
        <p:nvSpPr>
          <p:cNvPr id="3" name="2 Rectángulo"/>
          <p:cNvSpPr/>
          <p:nvPr/>
        </p:nvSpPr>
        <p:spPr>
          <a:xfrm>
            <a:off x="755576" y="44624"/>
            <a:ext cx="6912768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DESARROLLO DE LA CLASE 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6" name="5 Rectángulo"/>
          <p:cNvSpPr/>
          <p:nvPr/>
        </p:nvSpPr>
        <p:spPr>
          <a:xfrm>
            <a:off x="457200" y="1124744"/>
            <a:ext cx="8055992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dirty="0"/>
              <a:t>2. Corrige aquellos aspectos que tu texto requiere. Sigue el modelo de corrección del</a:t>
            </a:r>
          </a:p>
          <a:p>
            <a:pPr algn="just"/>
            <a:r>
              <a:rPr lang="es-CL" dirty="0"/>
              <a:t>punto 5 de la página 124 de tu libro de Lenguaje. En él encontrarás un ejemplo de </a:t>
            </a:r>
            <a:r>
              <a:rPr lang="es-CL" dirty="0" smtClean="0"/>
              <a:t>cómo realizar </a:t>
            </a:r>
            <a:r>
              <a:rPr lang="es-CL" dirty="0"/>
              <a:t>mejoras a tu borrador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11560" y="62068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/>
              <a:t>Lee y resuelve en tu cuaderno, cada una de las siguientes actividades</a:t>
            </a:r>
            <a:r>
              <a:rPr lang="es-CL" dirty="0"/>
              <a:t>.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57200" y="2564904"/>
            <a:ext cx="8045648" cy="10801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>
                <a:solidFill>
                  <a:schemeClr val="tx1"/>
                </a:solidFill>
              </a:rPr>
              <a:t>3. Reescribe el texto final en una hoja de </a:t>
            </a:r>
            <a:r>
              <a:rPr lang="es-CL" dirty="0" smtClean="0">
                <a:solidFill>
                  <a:schemeClr val="tx1"/>
                </a:solidFill>
              </a:rPr>
              <a:t>block.</a:t>
            </a:r>
          </a:p>
          <a:p>
            <a:r>
              <a:rPr lang="es-CL" dirty="0" smtClean="0">
                <a:solidFill>
                  <a:schemeClr val="tx1"/>
                </a:solidFill>
              </a:rPr>
              <a:t>Escribe </a:t>
            </a:r>
            <a:r>
              <a:rPr lang="es-CL" dirty="0">
                <a:solidFill>
                  <a:schemeClr val="tx1"/>
                </a:solidFill>
              </a:rPr>
              <a:t>el titular con letra de mayor </a:t>
            </a:r>
            <a:r>
              <a:rPr lang="es-CL" dirty="0" smtClean="0">
                <a:solidFill>
                  <a:schemeClr val="tx1"/>
                </a:solidFill>
              </a:rPr>
              <a:t>tamaño, como </a:t>
            </a:r>
            <a:r>
              <a:rPr lang="es-CL" dirty="0">
                <a:solidFill>
                  <a:schemeClr val="tx1"/>
                </a:solidFill>
              </a:rPr>
              <a:t>las noticias de los diarios. Sigue la </a:t>
            </a:r>
            <a:r>
              <a:rPr lang="es-CL" dirty="0" smtClean="0">
                <a:solidFill>
                  <a:schemeClr val="tx1"/>
                </a:solidFill>
              </a:rPr>
              <a:t>siguiente silueta</a:t>
            </a:r>
            <a:r>
              <a:rPr lang="es-CL" dirty="0">
                <a:solidFill>
                  <a:schemeClr val="tx1"/>
                </a:solidFill>
              </a:rPr>
              <a:t>: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52748" y="3861048"/>
            <a:ext cx="8064896" cy="12961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>
                <a:solidFill>
                  <a:schemeClr val="tx1"/>
                </a:solidFill>
              </a:rPr>
              <a:t>4. Puedes incorporar un dibujo o una </a:t>
            </a:r>
            <a:r>
              <a:rPr lang="es-CL" dirty="0" smtClean="0">
                <a:solidFill>
                  <a:schemeClr val="tx1"/>
                </a:solidFill>
              </a:rPr>
              <a:t>fotografía del </a:t>
            </a:r>
            <a:r>
              <a:rPr lang="es-CL" dirty="0">
                <a:solidFill>
                  <a:schemeClr val="tx1"/>
                </a:solidFill>
              </a:rPr>
              <a:t>suceso que estás informando en tu </a:t>
            </a:r>
            <a:r>
              <a:rPr lang="es-CL" dirty="0" smtClean="0">
                <a:solidFill>
                  <a:schemeClr val="tx1"/>
                </a:solidFill>
              </a:rPr>
              <a:t>noticia. Las </a:t>
            </a:r>
            <a:r>
              <a:rPr lang="es-CL" dirty="0">
                <a:solidFill>
                  <a:schemeClr val="tx1"/>
                </a:solidFill>
              </a:rPr>
              <a:t>imágenes sirven para complementar </a:t>
            </a:r>
            <a:r>
              <a:rPr lang="es-CL" dirty="0" smtClean="0">
                <a:solidFill>
                  <a:schemeClr val="tx1"/>
                </a:solidFill>
              </a:rPr>
              <a:t>la información </a:t>
            </a:r>
            <a:r>
              <a:rPr lang="es-CL" dirty="0">
                <a:solidFill>
                  <a:schemeClr val="tx1"/>
                </a:solidFill>
              </a:rPr>
              <a:t>que entrega el texto, por lo </a:t>
            </a:r>
            <a:r>
              <a:rPr lang="es-CL" dirty="0" smtClean="0">
                <a:solidFill>
                  <a:schemeClr val="tx1"/>
                </a:solidFill>
              </a:rPr>
              <a:t>que debes </a:t>
            </a:r>
            <a:r>
              <a:rPr lang="es-CL" dirty="0">
                <a:solidFill>
                  <a:schemeClr val="tx1"/>
                </a:solidFill>
              </a:rPr>
              <a:t>procurar que sea clara y representativa </a:t>
            </a:r>
            <a:r>
              <a:rPr lang="es-CL" dirty="0" smtClean="0">
                <a:solidFill>
                  <a:schemeClr val="tx1"/>
                </a:solidFill>
              </a:rPr>
              <a:t>del hecho</a:t>
            </a:r>
            <a:r>
              <a:rPr lang="es-CL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0" name="9 Elipse"/>
          <p:cNvSpPr/>
          <p:nvPr/>
        </p:nvSpPr>
        <p:spPr>
          <a:xfrm>
            <a:off x="1835696" y="5222180"/>
            <a:ext cx="5472608" cy="144016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FF000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600" b="1" dirty="0"/>
              <a:t>¡</a:t>
            </a:r>
            <a:r>
              <a:rPr lang="es-CL" sz="3600" b="1" dirty="0" smtClean="0"/>
              <a:t>Publica </a:t>
            </a:r>
            <a:r>
              <a:rPr lang="es-CL" sz="3600" b="1" dirty="0"/>
              <a:t>tu </a:t>
            </a:r>
            <a:r>
              <a:rPr lang="es-CL" sz="3600" b="1" dirty="0" smtClean="0"/>
              <a:t>noticia!</a:t>
            </a:r>
            <a:endParaRPr lang="es-CL" sz="3600" dirty="0"/>
          </a:p>
        </p:txBody>
      </p:sp>
      <p:sp>
        <p:nvSpPr>
          <p:cNvPr id="11" name="10 Estrella de 5 puntas"/>
          <p:cNvSpPr/>
          <p:nvPr/>
        </p:nvSpPr>
        <p:spPr>
          <a:xfrm>
            <a:off x="7452320" y="5517232"/>
            <a:ext cx="914400" cy="914400"/>
          </a:xfrm>
          <a:prstGeom prst="star5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6367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123728" y="284257"/>
            <a:ext cx="475252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 smtClean="0"/>
              <a:t>Lenguaje y Comunicación </a:t>
            </a:r>
            <a:endParaRPr lang="es-CL" sz="2000" b="1" dirty="0"/>
          </a:p>
          <a:p>
            <a:pPr algn="ctr"/>
            <a:r>
              <a:rPr lang="es-CL" sz="2000" b="1" dirty="0"/>
              <a:t>SEMANA </a:t>
            </a:r>
            <a:r>
              <a:rPr lang="es-CL" sz="2000" b="1" dirty="0" smtClean="0"/>
              <a:t>31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701109" y="1236973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585" y="4394"/>
            <a:ext cx="847790" cy="732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n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377" y="752309"/>
            <a:ext cx="1669103" cy="988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Rectángulo"/>
          <p:cNvSpPr/>
          <p:nvPr/>
        </p:nvSpPr>
        <p:spPr>
          <a:xfrm>
            <a:off x="524389" y="2214156"/>
            <a:ext cx="7992888" cy="2799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2000" b="1" dirty="0" smtClean="0"/>
              <a:t>Evalúa tu Noticia</a:t>
            </a:r>
          </a:p>
          <a:p>
            <a:r>
              <a:rPr lang="es-CL" dirty="0" smtClean="0"/>
              <a:t>1.- ¿Crees que la noticia que publicaste tiene desarrollada de manera clara el suceso que quisiste desarrollar? Argumenta tu respuesta</a:t>
            </a:r>
          </a:p>
          <a:p>
            <a:r>
              <a:rPr lang="es-CL" dirty="0" smtClean="0"/>
              <a:t>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s-CL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0610"/>
            <a:ext cx="16827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187624" y="4259995"/>
            <a:ext cx="56703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</p:txBody>
      </p:sp>
      <p:sp>
        <p:nvSpPr>
          <p:cNvPr id="10" name="9 Elipse"/>
          <p:cNvSpPr/>
          <p:nvPr/>
        </p:nvSpPr>
        <p:spPr>
          <a:xfrm>
            <a:off x="5220072" y="5301208"/>
            <a:ext cx="3205737" cy="129614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RECUERDA QUE EL TICKET LO DESARROLLAMOS EN CLASE</a:t>
            </a:r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43608" y="1196752"/>
            <a:ext cx="7200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L" sz="2800" dirty="0" smtClean="0"/>
          </a:p>
          <a:p>
            <a:pPr algn="ctr"/>
            <a:endParaRPr lang="es-CL" sz="2800" dirty="0"/>
          </a:p>
          <a:p>
            <a:pPr algn="ctr"/>
            <a:r>
              <a:rPr lang="es-CL" sz="2800" dirty="0" smtClean="0"/>
              <a:t>PLANIFICACIÓN  </a:t>
            </a:r>
            <a:r>
              <a:rPr lang="es-CL" sz="2800" dirty="0"/>
              <a:t>CLASES VIRTUALES</a:t>
            </a:r>
            <a:br>
              <a:rPr lang="es-CL" sz="2800" dirty="0"/>
            </a:br>
            <a:r>
              <a:rPr lang="es-CL" sz="2800" dirty="0"/>
              <a:t>SEMANA N° </a:t>
            </a:r>
            <a:r>
              <a:rPr lang="es-CL" sz="2800" dirty="0" smtClean="0"/>
              <a:t>31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CLASE </a:t>
            </a:r>
            <a:r>
              <a:rPr lang="es-CL" sz="2800" dirty="0" smtClean="0"/>
              <a:t>N°2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4 año A</a:t>
            </a:r>
            <a:br>
              <a:rPr lang="es-CL" sz="2800" dirty="0"/>
            </a:br>
            <a:r>
              <a:rPr lang="es-CL" sz="2800" dirty="0"/>
              <a:t>FECHA </a:t>
            </a:r>
            <a:r>
              <a:rPr lang="es-CL" sz="2800" dirty="0" smtClean="0"/>
              <a:t>:29  </a:t>
            </a:r>
            <a:r>
              <a:rPr lang="es-CL" sz="2800" dirty="0"/>
              <a:t>de Octubre del  2020</a:t>
            </a:r>
            <a:r>
              <a:rPr lang="es-CL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11699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23528" y="4813994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r>
              <a:rPr lang="es-CL" sz="1400" b="1" i="1" dirty="0" smtClean="0"/>
              <a:t>Colegio </a:t>
            </a:r>
            <a:r>
              <a:rPr lang="es-CL" sz="1400" b="1" i="1" dirty="0"/>
              <a:t>Jean Piaget</a:t>
            </a:r>
          </a:p>
          <a:p>
            <a:r>
              <a:rPr lang="es-CL" sz="1400" b="1" i="1" dirty="0"/>
              <a:t>Mi escuela, un lugar para aprender y crecer en un ambiente saludable</a:t>
            </a:r>
          </a:p>
        </p:txBody>
      </p:sp>
    </p:spTree>
    <p:extLst>
      <p:ext uri="{BB962C8B-B14F-4D97-AF65-F5344CB8AC3E}">
        <p14:creationId xmlns:p14="http://schemas.microsoft.com/office/powerpoint/2010/main" val="357812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806494"/>
              </p:ext>
            </p:extLst>
          </p:nvPr>
        </p:nvGraphicFramePr>
        <p:xfrm>
          <a:off x="27112" y="892797"/>
          <a:ext cx="9116888" cy="5508308"/>
        </p:xfrm>
        <a:graphic>
          <a:graphicData uri="http://schemas.openxmlformats.org/drawingml/2006/table">
            <a:tbl>
              <a:tblPr firstRow="1" firstCol="1" bandRow="1"/>
              <a:tblGrid>
                <a:gridCol w="2206411"/>
                <a:gridCol w="6910477"/>
              </a:tblGrid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Lenguaje y Comunicación  /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AÑO 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Ximena Gallardo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Patricia Osorio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07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OA23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Comprender textos orales (explicaciones, instrucciones, noticias, documentales, películas, testimonios, relatos, etc.) para obtener información y desarrollar su curiosidad por el mundo: estableciendo conexiones con sus propias experiencias; identificando el propósito; formulando preguntas para obtener información adicional, aclarar dudas y profundizar la comprensión; estableciendo relaciones entre distintos textos; respondiendo preguntas sobre información explícita e implícita; formulando una opinión sobre lo escuchado.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Conversan sobre los textos escuchados, destacando aspectos que les llamen la atención y fundamentando por qué</a:t>
                      </a:r>
                      <a:endParaRPr lang="es-CL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6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Comprender una noticia  /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– comprender, extraer información 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6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Comprender una noticia oral, para obtener información y desarrollar tu curiosidad por temas de actualidad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2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ximena.gallardo@colegio-jeanpiaget.cl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ENVIAR FOTOGRAFÍA POR WSP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56- 964519597  Fecha el 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22/10/20</a:t>
                      </a:r>
                      <a:endParaRPr lang="es-CL" sz="1600" b="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22987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38682"/>
            <a:ext cx="720080" cy="62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84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844824"/>
            <a:ext cx="2090737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260648"/>
            <a:ext cx="2378075" cy="292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29000"/>
            <a:ext cx="2378075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44824"/>
            <a:ext cx="235902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01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8"/>
            <a:ext cx="424973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306" y="1703131"/>
            <a:ext cx="6553200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76672"/>
            <a:ext cx="12557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17" y="476672"/>
            <a:ext cx="1920875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979712" y="1124745"/>
            <a:ext cx="4878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https://www.muyinteresante.es/naturaleza/video/records-curiosos-del-mundo-animal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36912"/>
            <a:ext cx="2939014" cy="164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55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2060849"/>
            <a:ext cx="79208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s-CL" sz="2000" b="1" dirty="0" smtClean="0"/>
              <a:t>¿</a:t>
            </a:r>
            <a:r>
              <a:rPr lang="es-CL" sz="2000" b="1" dirty="0"/>
              <a:t>Qué noticias del último tiempo recuerdas?, ¿por qué</a:t>
            </a:r>
            <a:r>
              <a:rPr lang="es-CL" sz="2000" b="1" dirty="0" smtClean="0"/>
              <a:t>?</a:t>
            </a:r>
          </a:p>
          <a:p>
            <a:r>
              <a:rPr lang="es-CL" sz="2000" b="1" dirty="0" smtClean="0"/>
              <a:t>________________________________________________________________________________________________________________________</a:t>
            </a:r>
            <a:endParaRPr lang="es-CL" sz="2000" b="1" dirty="0"/>
          </a:p>
          <a:p>
            <a:r>
              <a:rPr lang="es-CL" sz="2000" b="1" dirty="0" smtClean="0"/>
              <a:t> </a:t>
            </a:r>
          </a:p>
          <a:p>
            <a:pPr marL="457200" indent="-457200">
              <a:buAutoNum type="arabicPeriod" startAt="2"/>
            </a:pPr>
            <a:r>
              <a:rPr lang="es-CL" sz="2000" b="1" dirty="0" smtClean="0"/>
              <a:t>¿Es </a:t>
            </a:r>
            <a:r>
              <a:rPr lang="es-CL" sz="2000" b="1" dirty="0"/>
              <a:t>un hecho positivo o negativo?, ¿por qué</a:t>
            </a:r>
            <a:r>
              <a:rPr lang="es-CL" sz="2000" b="1" dirty="0" smtClean="0"/>
              <a:t>?</a:t>
            </a:r>
          </a:p>
          <a:p>
            <a:r>
              <a:rPr lang="es-CL" sz="2000" b="1" dirty="0" smtClean="0"/>
              <a:t>________________________________________________________________________________________________________________________</a:t>
            </a:r>
            <a:endParaRPr lang="es-CL" sz="2000" b="1" dirty="0"/>
          </a:p>
          <a:p>
            <a:endParaRPr lang="es-CL" sz="2000" b="1" dirty="0" smtClean="0"/>
          </a:p>
          <a:p>
            <a:pPr marL="457200" indent="-457200">
              <a:buAutoNum type="arabicPeriod" startAt="3"/>
            </a:pPr>
            <a:r>
              <a:rPr lang="es-CL" sz="2000" b="1" dirty="0" smtClean="0"/>
              <a:t>Imagina </a:t>
            </a:r>
            <a:r>
              <a:rPr lang="es-CL" sz="2000" b="1" dirty="0"/>
              <a:t>un hecho positivo que te gustaría que ocurriera en la actualidad y escribe el titular</a:t>
            </a:r>
            <a:r>
              <a:rPr lang="es-CL" sz="2000" b="1" dirty="0" smtClean="0"/>
              <a:t>.</a:t>
            </a:r>
          </a:p>
          <a:p>
            <a:r>
              <a:rPr lang="es-CL" sz="2000" b="1" dirty="0" smtClean="0"/>
              <a:t>________________________________________________________________________________________________________________________</a:t>
            </a:r>
            <a:endParaRPr lang="es-CL" sz="2000" b="1" dirty="0"/>
          </a:p>
        </p:txBody>
      </p:sp>
      <p:sp>
        <p:nvSpPr>
          <p:cNvPr id="3" name="2 Rectángulo"/>
          <p:cNvSpPr/>
          <p:nvPr/>
        </p:nvSpPr>
        <p:spPr>
          <a:xfrm>
            <a:off x="755576" y="332657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200" b="1" dirty="0"/>
              <a:t>Inicio</a:t>
            </a:r>
            <a:br>
              <a:rPr lang="es-CL" sz="3200" b="1" dirty="0"/>
            </a:br>
            <a:r>
              <a:rPr lang="es-CL" sz="3200" b="1" dirty="0"/>
              <a:t>Activación Conocimientos Previos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066"/>
            <a:ext cx="10541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306" y="4725144"/>
            <a:ext cx="144462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64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404664"/>
            <a:ext cx="7704856" cy="1152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Profundicemos nuestros </a:t>
            </a:r>
            <a:r>
              <a:rPr lang="es-CL" sz="2800" b="1" dirty="0" smtClean="0"/>
              <a:t>conocimientos</a:t>
            </a:r>
          </a:p>
          <a:p>
            <a:pPr algn="ctr"/>
            <a:r>
              <a:rPr lang="es-CL" sz="2800" b="1" dirty="0" smtClean="0"/>
              <a:t>LA NOTICIA.</a:t>
            </a:r>
            <a:endParaRPr lang="es-CL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" r="2256"/>
          <a:stretch/>
        </p:blipFill>
        <p:spPr bwMode="auto">
          <a:xfrm>
            <a:off x="788492" y="1590576"/>
            <a:ext cx="6591300" cy="483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792" y="2231921"/>
            <a:ext cx="1474787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54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1187624" y="1845047"/>
            <a:ext cx="7128792" cy="2952328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OBJETIVO DE LA CLASE</a:t>
            </a:r>
          </a:p>
          <a:p>
            <a:pPr algn="ctr"/>
            <a:endParaRPr lang="es-CL" b="1" dirty="0" smtClean="0">
              <a:solidFill>
                <a:schemeClr val="tx1"/>
              </a:solidFill>
            </a:endParaRPr>
          </a:p>
          <a:p>
            <a:r>
              <a:rPr lang="es-CL" dirty="0" smtClean="0">
                <a:solidFill>
                  <a:schemeClr val="tx1"/>
                </a:solidFill>
              </a:rPr>
              <a:t>En </a:t>
            </a:r>
            <a:r>
              <a:rPr lang="es-CL" dirty="0">
                <a:solidFill>
                  <a:schemeClr val="tx1"/>
                </a:solidFill>
              </a:rPr>
              <a:t>esta clase aprenderás a comprender una noticia oral, para </a:t>
            </a:r>
            <a:r>
              <a:rPr lang="es-CL" dirty="0" smtClean="0">
                <a:solidFill>
                  <a:schemeClr val="tx1"/>
                </a:solidFill>
              </a:rPr>
              <a:t>obtener información y desarrollar </a:t>
            </a:r>
            <a:r>
              <a:rPr lang="es-CL" dirty="0">
                <a:solidFill>
                  <a:schemeClr val="tx1"/>
                </a:solidFill>
              </a:rPr>
              <a:t>tu curiosidad por temas de actualidad.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4" y="4149080"/>
            <a:ext cx="1798637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88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57884" y="2636912"/>
            <a:ext cx="6768752" cy="1008112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s-CL" b="1" dirty="0" smtClean="0">
                <a:solidFill>
                  <a:schemeClr val="tx1"/>
                </a:solidFill>
                <a:hlinkClick r:id="rId2"/>
              </a:rPr>
              <a:t>www.youtube.com/watch?v=1bL27JkCG9E</a:t>
            </a:r>
            <a:r>
              <a:rPr lang="es-CL" b="1" dirty="0" smtClean="0">
                <a:solidFill>
                  <a:schemeClr val="tx1"/>
                </a:solidFill>
              </a:rPr>
              <a:t> </a:t>
            </a:r>
            <a:r>
              <a:rPr lang="es-CL" dirty="0" smtClean="0"/>
              <a:t>(7MINUTOS)</a:t>
            </a:r>
            <a:endParaRPr lang="es-C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966" y="3861048"/>
            <a:ext cx="5472608" cy="278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804565" y="1788452"/>
            <a:ext cx="58753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s-CL" sz="2400" b="1" dirty="0" smtClean="0"/>
          </a:p>
          <a:p>
            <a:pPr algn="ctr"/>
            <a:r>
              <a:rPr lang="es-CL" sz="2400" b="1" dirty="0" smtClean="0"/>
              <a:t>VAMOS A VER UN NOTICIERO MUY ESPECIAL</a:t>
            </a:r>
          </a:p>
          <a:p>
            <a:pPr algn="ctr"/>
            <a:endParaRPr lang="es-CL" sz="24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552"/>
            <a:ext cx="31210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39354"/>
            <a:ext cx="8456613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68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829409"/>
              </p:ext>
            </p:extLst>
          </p:nvPr>
        </p:nvGraphicFramePr>
        <p:xfrm>
          <a:off x="179512" y="1052736"/>
          <a:ext cx="8784976" cy="5630234"/>
        </p:xfrm>
        <a:graphic>
          <a:graphicData uri="http://schemas.openxmlformats.org/drawingml/2006/table">
            <a:tbl>
              <a:tblPr firstRow="1" firstCol="1" bandRow="1"/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247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946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Lenguaje y Comunicación  /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AÑO 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Ximena Gallardo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5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Patricia Osorio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59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17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Escribir, revisar y editar sus textos para satisfacer un propósito y transmitir sus ideas con claridad. Durante este proceso: organizan las ideas en párrafos separados con punto aparte; utilizan conectores apropiados; emplean un vocabulario preciso y variado; adecuan el registro al propósito del texto y al destinatario; mejoran la redacción del texto a partir de sugerencias de los pares y el docente; corrigen la ortografía y la presentación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560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x-none" sz="1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Desarrollan ideas que tienen relación con el tema.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9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«Escritura creativa»/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Escriben revisan, editan</a:t>
                      </a:r>
                      <a:endParaRPr lang="es-CL" sz="1400" baseline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1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Transmitir ideas con claridad al finalizar la producción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 una noticia, siguiendo los pasos de redactar, revisar y editar, de acuerdo 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 propósito y una estructura determinada.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8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ximena.gallardo@colegio-jeanpiaget.cl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ENVIAR FOTOGRAFÍA POR WSP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56- 964519597  Fecha el 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19/10/20</a:t>
                      </a:r>
                      <a:endParaRPr lang="es-CL" sz="1600" b="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 descr="La Inclusión Escolar Nos Beneficia a Todos (con imágenes) | Dibujo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897"/>
            <a:ext cx="2232248" cy="576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glow" dir="t"/>
          </a:scene3d>
          <a:sp3d prstMaterial="translucentPowder"/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196753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 smtClean="0"/>
              <a:t>Actividad: Lee </a:t>
            </a:r>
            <a:r>
              <a:rPr lang="es-CL" b="1" dirty="0"/>
              <a:t>y resuelve en tu cuaderno, cada una de las siguientes actividades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51520" y="620688"/>
            <a:ext cx="3096344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/>
              <a:t>ACTIVIDAD</a:t>
            </a:r>
            <a:endParaRPr lang="es-CL" sz="2800" dirty="0"/>
          </a:p>
        </p:txBody>
      </p:sp>
      <p:sp>
        <p:nvSpPr>
          <p:cNvPr id="5" name="4 Llamada ovalada"/>
          <p:cNvSpPr/>
          <p:nvPr/>
        </p:nvSpPr>
        <p:spPr>
          <a:xfrm>
            <a:off x="3717528" y="1844824"/>
            <a:ext cx="4608512" cy="1630660"/>
          </a:xfrm>
          <a:prstGeom prst="wedgeEllipseCallout">
            <a:avLst>
              <a:gd name="adj1" fmla="val -20833"/>
              <a:gd name="adj2" fmla="val 68998"/>
            </a:avLst>
          </a:prstGeom>
          <a:solidFill>
            <a:srgbClr val="66FF99"/>
          </a:solidFill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dirty="0" smtClean="0">
                <a:solidFill>
                  <a:srgbClr val="FF0000"/>
                </a:solidFill>
              </a:rPr>
              <a:t> 1. ¿Sabías </a:t>
            </a:r>
            <a:r>
              <a:rPr lang="es-CL" dirty="0">
                <a:solidFill>
                  <a:srgbClr val="FF0000"/>
                </a:solidFill>
              </a:rPr>
              <a:t>algo de este tema? Si es así, señala qué información manejabas desde antes</a:t>
            </a:r>
          </a:p>
          <a:p>
            <a:pPr algn="just"/>
            <a:r>
              <a:rPr lang="es-CL" dirty="0">
                <a:solidFill>
                  <a:srgbClr val="FF0000"/>
                </a:solidFill>
              </a:rPr>
              <a:t>de ver la noticia.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83568" y="3861048"/>
            <a:ext cx="7920880" cy="1872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dirty="0"/>
              <a:t>2. Comenta </a:t>
            </a:r>
            <a:r>
              <a:rPr lang="es-CL" dirty="0" smtClean="0"/>
              <a:t> </a:t>
            </a:r>
            <a:r>
              <a:rPr lang="es-CL" dirty="0"/>
              <a:t>sobre la noticia que viste </a:t>
            </a:r>
            <a:r>
              <a:rPr lang="es-CL" dirty="0" smtClean="0"/>
              <a:t>.</a:t>
            </a:r>
            <a:endParaRPr lang="es-CL" dirty="0"/>
          </a:p>
          <a:p>
            <a:r>
              <a:rPr lang="es-CL" dirty="0"/>
              <a:t>¿Qué aspectos de la información les llama la atención? Expliquen por </a:t>
            </a:r>
            <a:r>
              <a:rPr lang="es-CL" dirty="0" smtClean="0"/>
              <a:t>qué</a:t>
            </a:r>
          </a:p>
          <a:p>
            <a:r>
              <a:rPr lang="es-CL" dirty="0" smtClean="0"/>
              <a:t>______________________________________________________________________________________________________________________________________.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794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1501626"/>
            <a:ext cx="8352928" cy="703238"/>
          </a:xfrm>
          <a:prstGeom prst="rect">
            <a:avLst/>
          </a:prstGeom>
          <a:solidFill>
            <a:srgbClr val="66FF99"/>
          </a:solidFill>
          <a:ln w="762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dirty="0"/>
              <a:t>3. Dibuja en tu cuaderno el hecho más importante de la noticia que </a:t>
            </a:r>
            <a:r>
              <a:rPr lang="es-CL" dirty="0" smtClean="0"/>
              <a:t>vimos.</a:t>
            </a:r>
            <a:endParaRPr lang="es-CL" dirty="0"/>
          </a:p>
        </p:txBody>
      </p:sp>
      <p:sp>
        <p:nvSpPr>
          <p:cNvPr id="3" name="2 Rectángulo"/>
          <p:cNvSpPr/>
          <p:nvPr/>
        </p:nvSpPr>
        <p:spPr>
          <a:xfrm>
            <a:off x="1187624" y="601018"/>
            <a:ext cx="5754836" cy="789980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rgbClr val="FF0000"/>
                </a:solidFill>
              </a:rPr>
              <a:t>SIGAMOS AVANZANDO…. TU ERES CAPAZ DE MUCHO MÁS</a:t>
            </a:r>
            <a:endParaRPr lang="es-CL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476" y="490389"/>
            <a:ext cx="153035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21978" y="2501652"/>
            <a:ext cx="8352928" cy="3888432"/>
          </a:xfrm>
          <a:prstGeom prst="rect">
            <a:avLst/>
          </a:prstGeom>
          <a:solidFill>
            <a:srgbClr val="FFFFCC"/>
          </a:solidFill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8199" name="Picture 7" descr="lapiz-y-lapicero-imagen-animada-001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60" y="4725144"/>
            <a:ext cx="952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lapiz-y-lapicero-imagen-animada-00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651" y="4869160"/>
            <a:ext cx="6477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81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16632"/>
            <a:ext cx="7992888" cy="936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2400" b="1" dirty="0" smtClean="0"/>
              <a:t>3. Completa </a:t>
            </a:r>
            <a:r>
              <a:rPr lang="es-CL" sz="2400" b="1" dirty="0"/>
              <a:t>el siguiente cuadro con la información esencial de la </a:t>
            </a:r>
            <a:r>
              <a:rPr lang="es-CL" sz="2400" b="1" dirty="0" smtClean="0"/>
              <a:t>noticia que más te gusto de la que vimos en el noticiero.</a:t>
            </a:r>
            <a:endParaRPr lang="es-CL" dirty="0"/>
          </a:p>
        </p:txBody>
      </p:sp>
      <p:sp>
        <p:nvSpPr>
          <p:cNvPr id="3" name="2 Rectángulo"/>
          <p:cNvSpPr/>
          <p:nvPr/>
        </p:nvSpPr>
        <p:spPr>
          <a:xfrm>
            <a:off x="529108" y="1403375"/>
            <a:ext cx="8003332" cy="38884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dirty="0" err="1" smtClean="0"/>
              <a:t>NotN</a:t>
            </a:r>
            <a:endParaRPr lang="es-CL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092810"/>
              </p:ext>
            </p:extLst>
          </p:nvPr>
        </p:nvGraphicFramePr>
        <p:xfrm>
          <a:off x="683568" y="2348882"/>
          <a:ext cx="7627626" cy="2707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474"/>
                <a:gridCol w="4867152"/>
              </a:tblGrid>
              <a:tr h="451183">
                <a:tc>
                  <a:txBody>
                    <a:bodyPr/>
                    <a:lstStyle/>
                    <a:p>
                      <a:r>
                        <a:rPr lang="es-CL" sz="2000" b="1" dirty="0" smtClean="0">
                          <a:solidFill>
                            <a:schemeClr val="tx1"/>
                          </a:solidFill>
                        </a:rPr>
                        <a:t>¿Qué ocurrió? </a:t>
                      </a:r>
                      <a:endParaRPr lang="es-CL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1183">
                <a:tc>
                  <a:txBody>
                    <a:bodyPr/>
                    <a:lstStyle/>
                    <a:p>
                      <a:r>
                        <a:rPr lang="es-CL" sz="2000" b="1" dirty="0" smtClean="0">
                          <a:solidFill>
                            <a:schemeClr val="tx1"/>
                          </a:solidFill>
                        </a:rPr>
                        <a:t>¿Cuándo ocurrió?</a:t>
                      </a:r>
                      <a:endParaRPr lang="es-CL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1183">
                <a:tc>
                  <a:txBody>
                    <a:bodyPr/>
                    <a:lstStyle/>
                    <a:p>
                      <a:r>
                        <a:rPr lang="es-CL" sz="2000" b="1" dirty="0" smtClean="0">
                          <a:solidFill>
                            <a:schemeClr val="tx1"/>
                          </a:solidFill>
                        </a:rPr>
                        <a:t>¿Dónde ocurrió?</a:t>
                      </a:r>
                      <a:endParaRPr lang="es-CL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1183">
                <a:tc>
                  <a:txBody>
                    <a:bodyPr/>
                    <a:lstStyle/>
                    <a:p>
                      <a:r>
                        <a:rPr lang="es-CL" sz="2000" b="1" dirty="0" smtClean="0">
                          <a:solidFill>
                            <a:schemeClr val="tx1"/>
                          </a:solidFill>
                        </a:rPr>
                        <a:t>¿Cómo ocurrió?</a:t>
                      </a:r>
                      <a:endParaRPr lang="es-CL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1183">
                <a:tc>
                  <a:txBody>
                    <a:bodyPr/>
                    <a:lstStyle/>
                    <a:p>
                      <a:r>
                        <a:rPr lang="es-CL" sz="2000" b="1" dirty="0" smtClean="0">
                          <a:solidFill>
                            <a:schemeClr val="tx1"/>
                          </a:solidFill>
                        </a:rPr>
                        <a:t>¿Por qué ocurrió?</a:t>
                      </a:r>
                      <a:endParaRPr lang="es-CL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1183">
                <a:tc>
                  <a:txBody>
                    <a:bodyPr/>
                    <a:lstStyle/>
                    <a:p>
                      <a:r>
                        <a:rPr lang="es-CL" sz="2000" b="1" dirty="0" smtClean="0">
                          <a:solidFill>
                            <a:schemeClr val="tx1"/>
                          </a:solidFill>
                        </a:rPr>
                        <a:t>¿Quiénes participaron?</a:t>
                      </a:r>
                      <a:endParaRPr lang="es-CL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529108" y="5275658"/>
            <a:ext cx="80033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 </a:t>
            </a:r>
            <a:endParaRPr lang="es-CL" sz="2400" b="1" dirty="0" smtClean="0"/>
          </a:p>
          <a:p>
            <a:r>
              <a:rPr lang="es-CL" sz="2400" b="1" dirty="0" smtClean="0"/>
              <a:t>4. ¿Con </a:t>
            </a:r>
            <a:r>
              <a:rPr lang="es-CL" sz="2400" b="1" dirty="0"/>
              <a:t>qué propósito crees que se emitió esta noticia?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259632" y="1772816"/>
            <a:ext cx="5569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NOTICIA SELECCIONADA: __________________________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4584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39552" y="476672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/>
              <a:t>Evaluación de la clase</a:t>
            </a:r>
          </a:p>
          <a:p>
            <a:r>
              <a:rPr lang="es-CL" sz="1600" dirty="0"/>
              <a:t>Relee el texto central de la clase y responde las preguntas anotando las alternativas correctas</a:t>
            </a:r>
          </a:p>
          <a:p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539552" y="1484784"/>
            <a:ext cx="7992888" cy="144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1600" b="1" dirty="0" smtClean="0"/>
              <a:t>1.- ¿Qué </a:t>
            </a:r>
            <a:r>
              <a:rPr lang="es-CL" sz="1600" b="1" dirty="0"/>
              <a:t>tipos de sucesos da a conocer toda noticia?</a:t>
            </a:r>
          </a:p>
          <a:p>
            <a:pPr algn="just"/>
            <a:r>
              <a:rPr lang="es-CL" sz="1600" dirty="0"/>
              <a:t>A) Actuales.</a:t>
            </a:r>
          </a:p>
          <a:p>
            <a:pPr algn="just"/>
            <a:r>
              <a:rPr lang="es-CL" sz="1600" dirty="0"/>
              <a:t>B) Antiguos.</a:t>
            </a:r>
          </a:p>
          <a:p>
            <a:pPr algn="just"/>
            <a:r>
              <a:rPr lang="es-CL" sz="1600" dirty="0"/>
              <a:t>C) Impopulares.</a:t>
            </a:r>
          </a:p>
          <a:p>
            <a:pPr algn="just"/>
            <a:r>
              <a:rPr lang="es-CL" sz="1600" dirty="0"/>
              <a:t>D) Poco interesantes</a:t>
            </a:r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539552" y="3068960"/>
            <a:ext cx="7992888" cy="15841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CL" b="1" dirty="0" smtClean="0"/>
          </a:p>
          <a:p>
            <a:pPr algn="just"/>
            <a:r>
              <a:rPr lang="es-CL" b="1" dirty="0" smtClean="0"/>
              <a:t>2.- NO </a:t>
            </a:r>
            <a:r>
              <a:rPr lang="es-CL" b="1" dirty="0"/>
              <a:t>encontraremos noticias publicadas en:</a:t>
            </a:r>
          </a:p>
          <a:p>
            <a:pPr algn="just"/>
            <a:r>
              <a:rPr lang="es-CL" dirty="0"/>
              <a:t>A) radio.</a:t>
            </a:r>
          </a:p>
          <a:p>
            <a:pPr algn="just"/>
            <a:r>
              <a:rPr lang="es-CL" dirty="0"/>
              <a:t>B) enciclopedias.</a:t>
            </a:r>
          </a:p>
          <a:p>
            <a:pPr algn="just"/>
            <a:r>
              <a:rPr lang="es-CL" dirty="0"/>
              <a:t>C) internet.</a:t>
            </a:r>
          </a:p>
          <a:p>
            <a:pPr algn="just"/>
            <a:r>
              <a:rPr lang="es-CL" dirty="0"/>
              <a:t>D) televisión.</a:t>
            </a:r>
            <a:endParaRPr lang="es-CL" dirty="0" smtClean="0"/>
          </a:p>
          <a:p>
            <a:pPr algn="just"/>
            <a:endParaRPr lang="es-CL" dirty="0"/>
          </a:p>
        </p:txBody>
      </p:sp>
      <p:sp>
        <p:nvSpPr>
          <p:cNvPr id="6" name="5 Rectángulo"/>
          <p:cNvSpPr/>
          <p:nvPr/>
        </p:nvSpPr>
        <p:spPr>
          <a:xfrm>
            <a:off x="539552" y="4836244"/>
            <a:ext cx="7992888" cy="144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1600" b="1" dirty="0" smtClean="0"/>
              <a:t>3.- ¿Cuál </a:t>
            </a:r>
            <a:r>
              <a:rPr lang="es-CL" sz="1600" b="1" dirty="0"/>
              <a:t>es el propósito de la noticia?</a:t>
            </a:r>
          </a:p>
          <a:p>
            <a:pPr algn="just"/>
            <a:r>
              <a:rPr lang="es-CL" sz="1600" dirty="0"/>
              <a:t>A) Enseñar.</a:t>
            </a:r>
          </a:p>
          <a:p>
            <a:pPr algn="just"/>
            <a:r>
              <a:rPr lang="es-CL" sz="1600" dirty="0"/>
              <a:t>B) Informar.</a:t>
            </a:r>
          </a:p>
          <a:p>
            <a:pPr algn="just"/>
            <a:r>
              <a:rPr lang="es-CL" sz="1600" dirty="0"/>
              <a:t>C) Entretener.</a:t>
            </a:r>
          </a:p>
          <a:p>
            <a:pPr algn="just"/>
            <a:r>
              <a:rPr lang="es-CL" sz="1600" dirty="0"/>
              <a:t>D) Dar instrucciones</a:t>
            </a:r>
          </a:p>
        </p:txBody>
      </p:sp>
    </p:spTree>
    <p:extLst>
      <p:ext uri="{BB962C8B-B14F-4D97-AF65-F5344CB8AC3E}">
        <p14:creationId xmlns:p14="http://schemas.microsoft.com/office/powerpoint/2010/main" val="45601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02" y="364406"/>
            <a:ext cx="16827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4406"/>
            <a:ext cx="9874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899592" y="2551836"/>
            <a:ext cx="5958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992" y="0"/>
            <a:ext cx="485298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67544" y="1772816"/>
            <a:ext cx="82602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1.-¿ QUÉ  NOTICIA  DEL NOTICIERO ESCUCHADO TE LLAMARON LA ATENCIÓN? </a:t>
            </a:r>
          </a:p>
          <a:p>
            <a:r>
              <a:rPr lang="es-CL" dirty="0" smtClean="0"/>
              <a:t>FUNDAMENTA TU RESPUESTAS.</a:t>
            </a:r>
          </a:p>
          <a:p>
            <a:r>
              <a:rPr lang="es-CL" dirty="0" smtClean="0"/>
              <a:t>Recuerda responder con respuesta completa, y cuida tu ortografía.</a:t>
            </a:r>
          </a:p>
          <a:p>
            <a:r>
              <a:rPr lang="es-CL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es-CL" dirty="0" smtClean="0"/>
              <a:t>2.- Según tu opinión ¿crees importante escuchar o leer noticias?¿ para qué nos sirven?</a:t>
            </a:r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5148064" y="5229200"/>
            <a:ext cx="2736304" cy="1008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RECUERDA QUE EL TICKET LO HACEMOS EN CLASE.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1946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602" y="260648"/>
            <a:ext cx="2016224" cy="264271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07" y="2101941"/>
            <a:ext cx="2088232" cy="278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602" y="3495438"/>
            <a:ext cx="2376264" cy="303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00941"/>
            <a:ext cx="2376264" cy="29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fesor\Downloads\WhatsApp Image 2020-08-01 at 13.42.5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2145888" cy="286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fesor\Downloads\WhatsApp Image 2020-08-01 at 13.42.51 (3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42401"/>
            <a:ext cx="2297899" cy="306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875" y="1058946"/>
            <a:ext cx="2360101" cy="296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35697" y="82765"/>
            <a:ext cx="4248472" cy="707886"/>
          </a:xfrm>
          <a:prstGeom prst="rect">
            <a:avLst/>
          </a:prstGeom>
          <a:gradFill>
            <a:gsLst>
              <a:gs pos="4700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s-CL" sz="4000" dirty="0" smtClean="0"/>
              <a:t>   Motivación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9932"/>
            <a:ext cx="12557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331639" y="977412"/>
            <a:ext cx="7344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 smtClean="0"/>
              <a:t> </a:t>
            </a:r>
          </a:p>
          <a:p>
            <a:endParaRPr lang="es-CL" dirty="0"/>
          </a:p>
        </p:txBody>
      </p:sp>
      <p:pic>
        <p:nvPicPr>
          <p:cNvPr id="2052" name="Picture 4" descr="Stickers en YouTube: una nueva apuesta para ganar dinero | Tu Nota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297" y="562335"/>
            <a:ext cx="1922590" cy="192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685293" y="977413"/>
            <a:ext cx="59110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/>
              <a:t>Te invito a ver algo más de las noticias.</a:t>
            </a:r>
          </a:p>
          <a:p>
            <a:r>
              <a:rPr lang="es-CL" dirty="0" smtClean="0">
                <a:hlinkClick r:id="rId4"/>
              </a:rPr>
              <a:t>https</a:t>
            </a:r>
            <a:r>
              <a:rPr lang="es-CL" dirty="0">
                <a:hlinkClick r:id="rId4"/>
              </a:rPr>
              <a:t>://</a:t>
            </a:r>
            <a:r>
              <a:rPr lang="es-CL" dirty="0" smtClean="0">
                <a:hlinkClick r:id="rId4"/>
              </a:rPr>
              <a:t>luisamariaarias.wordpress.com/lengua-espanola/tema-3/la-noticia/</a:t>
            </a:r>
            <a:endParaRPr lang="es-CL" dirty="0" smtClean="0"/>
          </a:p>
          <a:p>
            <a:r>
              <a:rPr lang="es-CL" dirty="0" smtClean="0"/>
              <a:t>¿Qué noticias has escuchado de tu , </a:t>
            </a:r>
            <a:r>
              <a:rPr lang="es-CL" dirty="0"/>
              <a:t>locales, nacionales o</a:t>
            </a:r>
          </a:p>
          <a:p>
            <a:r>
              <a:rPr lang="es-CL" dirty="0"/>
              <a:t>mundiales (deportivas, artísticas u otras</a:t>
            </a:r>
            <a:r>
              <a:rPr lang="es-CL" dirty="0" smtClean="0"/>
              <a:t>)?</a:t>
            </a:r>
            <a:endParaRPr lang="es-CL" dirty="0" smtClean="0"/>
          </a:p>
          <a:p>
            <a:r>
              <a:rPr lang="es-CL" dirty="0" smtClean="0"/>
              <a:t>¿</a:t>
            </a:r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214" y="2459328"/>
            <a:ext cx="5440034" cy="404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293" y="3177875"/>
            <a:ext cx="2598675" cy="130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01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533428"/>
            <a:ext cx="84939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dirty="0"/>
              <a:t>Inicio</a:t>
            </a:r>
            <a:br>
              <a:rPr lang="es-CL" sz="2800" dirty="0"/>
            </a:br>
            <a:r>
              <a:rPr lang="es-CL" sz="2800" dirty="0">
                <a:latin typeface="Berlin Sans FB" panose="020E0602020502020306" pitchFamily="34" charset="0"/>
              </a:rPr>
              <a:t>Activación Conocimientos </a:t>
            </a:r>
            <a:r>
              <a:rPr lang="es-CL" sz="2800" dirty="0" smtClean="0">
                <a:latin typeface="Berlin Sans FB" panose="020E0602020502020306" pitchFamily="34" charset="0"/>
              </a:rPr>
              <a:t>Previos</a:t>
            </a:r>
          </a:p>
          <a:p>
            <a:pPr algn="ctr"/>
            <a:r>
              <a:rPr lang="es-CL" sz="2800" dirty="0" smtClean="0">
                <a:latin typeface="Berlin Sans FB" panose="020E0602020502020306" pitchFamily="34" charset="0"/>
              </a:rPr>
              <a:t>Puedes recordar lo visto en el video </a:t>
            </a:r>
            <a:r>
              <a:rPr lang="es-CL" sz="2800" dirty="0" smtClean="0">
                <a:latin typeface="Berlin Sans FB" panose="020E0602020502020306" pitchFamily="34" charset="0"/>
              </a:rPr>
              <a:t>.</a:t>
            </a:r>
            <a:endParaRPr lang="es-CL" sz="2800" dirty="0" smtClean="0">
              <a:latin typeface="Berlin Sans FB" panose="020E0602020502020306" pitchFamily="34" charset="0"/>
            </a:endParaRPr>
          </a:p>
          <a:p>
            <a:pPr algn="ctr"/>
            <a:endParaRPr lang="es-CL" sz="2800" dirty="0">
              <a:latin typeface="Berlin Sans FB" panose="020E0602020502020306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656" y="-345186"/>
            <a:ext cx="1440160" cy="175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3428"/>
            <a:ext cx="1059905" cy="91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7" t="32465" r="22401" b="6294"/>
          <a:stretch/>
        </p:blipFill>
        <p:spPr bwMode="auto">
          <a:xfrm>
            <a:off x="1331640" y="2132856"/>
            <a:ext cx="6680200" cy="44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2841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395536" y="1268760"/>
            <a:ext cx="8352928" cy="3456384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OBJETIVO DE LA CLASE</a:t>
            </a:r>
          </a:p>
          <a:p>
            <a:pPr algn="ctr"/>
            <a:endParaRPr lang="es-CL" b="1" dirty="0" smtClean="0"/>
          </a:p>
          <a:p>
            <a:pPr algn="just"/>
            <a:r>
              <a:rPr lang="es-CL" dirty="0"/>
              <a:t>En esta clase aprenderás a transmitir ideas con claridad al finalizar la </a:t>
            </a:r>
            <a:r>
              <a:rPr lang="es-CL" dirty="0" smtClean="0"/>
              <a:t>producción de </a:t>
            </a:r>
            <a:r>
              <a:rPr lang="es-CL" dirty="0"/>
              <a:t>una noticia, siguiendo los pasos de redactar, revisar y editar, de acuerdo </a:t>
            </a:r>
            <a:r>
              <a:rPr lang="es-CL" dirty="0" smtClean="0"/>
              <a:t>a un </a:t>
            </a:r>
            <a:r>
              <a:rPr lang="es-CL" dirty="0"/>
              <a:t>propósito y una estructura determinada.</a:t>
            </a:r>
          </a:p>
          <a:p>
            <a:pPr algn="ctr"/>
            <a:endParaRPr lang="es-CL" b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29000"/>
            <a:ext cx="1798637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20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76" y="1700808"/>
            <a:ext cx="743658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7" y="260648"/>
            <a:ext cx="8424936" cy="107721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2800" b="1" dirty="0" smtClean="0"/>
              <a:t>PROFUNDICEMOS NUESTROS CONOCIMIENTOS</a:t>
            </a:r>
          </a:p>
          <a:p>
            <a:pPr algn="ctr"/>
            <a:r>
              <a:rPr lang="es-CL" dirty="0" smtClean="0"/>
              <a:t>ESTA VEZ TE </a:t>
            </a:r>
            <a:r>
              <a:rPr lang="es-CL" dirty="0"/>
              <a:t>INVITO </a:t>
            </a:r>
            <a:r>
              <a:rPr lang="es-CL" dirty="0" smtClean="0"/>
              <a:t>A </a:t>
            </a:r>
            <a:r>
              <a:rPr lang="es-CL" dirty="0"/>
              <a:t>ESCRIBIR TU NOTICIA   </a:t>
            </a:r>
            <a:endParaRPr lang="es-CL" dirty="0" smtClean="0"/>
          </a:p>
          <a:p>
            <a:pPr algn="ctr"/>
            <a:r>
              <a:rPr lang="es-CL" dirty="0" smtClean="0"/>
              <a:t>PUDES AYUDARTE CON EL SIGUIENTE FORMATO.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75224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85725"/>
            <a:ext cx="69373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827584" y="1290613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/>
              <a:t>Lee y resuelve en tu cuaderno, cada una de las siguientes actividades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827585" y="1659945"/>
            <a:ext cx="7632848" cy="1481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>
                <a:solidFill>
                  <a:schemeClr val="tx1"/>
                </a:solidFill>
              </a:rPr>
              <a:t>1. Revisa tu texto borrador usando la pauta que está en el punto 4 de la página 124 </a:t>
            </a:r>
            <a:r>
              <a:rPr lang="es-CL" dirty="0" smtClean="0">
                <a:solidFill>
                  <a:schemeClr val="tx1"/>
                </a:solidFill>
              </a:rPr>
              <a:t>de tu </a:t>
            </a:r>
            <a:r>
              <a:rPr lang="es-CL" dirty="0">
                <a:solidFill>
                  <a:schemeClr val="tx1"/>
                </a:solidFill>
              </a:rPr>
              <a:t>libro de Lenguaje. Si tu texto cumple con las condiciones pones un , o una </a:t>
            </a:r>
            <a:r>
              <a:rPr lang="es-CL" dirty="0" smtClean="0">
                <a:solidFill>
                  <a:schemeClr val="tx1"/>
                </a:solidFill>
              </a:rPr>
              <a:t>si no </a:t>
            </a:r>
            <a:r>
              <a:rPr lang="es-CL" dirty="0">
                <a:solidFill>
                  <a:schemeClr val="tx1"/>
                </a:solidFill>
              </a:rPr>
              <a:t>lo hace.</a:t>
            </a:r>
          </a:p>
          <a:p>
            <a:r>
              <a:rPr lang="es-CL" dirty="0">
                <a:solidFill>
                  <a:schemeClr val="tx1"/>
                </a:solidFill>
              </a:rPr>
              <a:t>Recuerda también considerar la revisión de uso de mayúsculas en nombres propios </a:t>
            </a:r>
            <a:r>
              <a:rPr lang="es-CL" dirty="0" smtClean="0">
                <a:solidFill>
                  <a:schemeClr val="tx1"/>
                </a:solidFill>
              </a:rPr>
              <a:t>de personas </a:t>
            </a:r>
            <a:r>
              <a:rPr lang="es-CL" dirty="0">
                <a:solidFill>
                  <a:schemeClr val="tx1"/>
                </a:solidFill>
              </a:rPr>
              <a:t>y lugares y al comenzar después de un punto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971599" y="3284984"/>
            <a:ext cx="74888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4 Relee tu noticia y </a:t>
            </a:r>
            <a:r>
              <a:rPr lang="es-CL" dirty="0" err="1"/>
              <a:t>y</a:t>
            </a:r>
            <a:r>
              <a:rPr lang="es-CL" dirty="0"/>
              <a:t> revísala con la siguiente pauta. Marca </a:t>
            </a:r>
            <a:r>
              <a:rPr lang="es-CL" dirty="0" smtClean="0"/>
              <a:t>          : </a:t>
            </a:r>
          </a:p>
          <a:p>
            <a:r>
              <a:rPr lang="es-CL" dirty="0"/>
              <a:t> </a:t>
            </a:r>
            <a:r>
              <a:rPr lang="es-CL" dirty="0" smtClean="0"/>
              <a:t>      </a:t>
            </a:r>
          </a:p>
          <a:p>
            <a:r>
              <a:rPr lang="es-CL" dirty="0"/>
              <a:t> </a:t>
            </a:r>
            <a:r>
              <a:rPr lang="es-CL" dirty="0" smtClean="0"/>
              <a:t>           El </a:t>
            </a:r>
            <a:r>
              <a:rPr lang="es-CL" dirty="0"/>
              <a:t>titular anuncia el hecho principal de la noticia</a:t>
            </a:r>
            <a:r>
              <a:rPr lang="es-CL" dirty="0" smtClean="0"/>
              <a:t>.</a:t>
            </a:r>
          </a:p>
          <a:p>
            <a:endParaRPr lang="es-CL" dirty="0"/>
          </a:p>
          <a:p>
            <a:r>
              <a:rPr lang="es-CL" dirty="0" smtClean="0"/>
              <a:t>           Se </a:t>
            </a:r>
            <a:r>
              <a:rPr lang="es-CL" dirty="0"/>
              <a:t>entiende claramente cuál es el hecho noticioso.</a:t>
            </a:r>
          </a:p>
          <a:p>
            <a:r>
              <a:rPr lang="es-CL" dirty="0"/>
              <a:t> </a:t>
            </a:r>
            <a:r>
              <a:rPr lang="es-CL" dirty="0" smtClean="0"/>
              <a:t> </a:t>
            </a:r>
          </a:p>
          <a:p>
            <a:r>
              <a:rPr lang="es-CL" dirty="0"/>
              <a:t> </a:t>
            </a:r>
            <a:r>
              <a:rPr lang="es-CL" dirty="0" smtClean="0"/>
              <a:t>          Se </a:t>
            </a:r>
            <a:r>
              <a:rPr lang="es-CL" dirty="0"/>
              <a:t>identifica quién interviene, y cuándo y dónde sucedió el hecho.</a:t>
            </a:r>
          </a:p>
          <a:p>
            <a:endParaRPr lang="es-CL" dirty="0" smtClean="0"/>
          </a:p>
          <a:p>
            <a:r>
              <a:rPr lang="es-CL" dirty="0"/>
              <a:t> </a:t>
            </a:r>
            <a:r>
              <a:rPr lang="es-CL" dirty="0" smtClean="0"/>
              <a:t>          Se </a:t>
            </a:r>
            <a:r>
              <a:rPr lang="es-CL" dirty="0"/>
              <a:t>explica brevemente cómo y por qué sucedió.</a:t>
            </a:r>
          </a:p>
          <a:p>
            <a:r>
              <a:rPr lang="es-CL" dirty="0" smtClean="0"/>
              <a:t>           </a:t>
            </a:r>
          </a:p>
          <a:p>
            <a:r>
              <a:rPr lang="es-CL" dirty="0"/>
              <a:t> </a:t>
            </a:r>
            <a:r>
              <a:rPr lang="es-CL" dirty="0" smtClean="0"/>
              <a:t>      </a:t>
            </a:r>
          </a:p>
          <a:p>
            <a:endParaRPr lang="es-CL" dirty="0"/>
          </a:p>
        </p:txBody>
      </p:sp>
      <p:sp>
        <p:nvSpPr>
          <p:cNvPr id="7" name="6 Elipse"/>
          <p:cNvSpPr/>
          <p:nvPr/>
        </p:nvSpPr>
        <p:spPr>
          <a:xfrm>
            <a:off x="1334096" y="3863516"/>
            <a:ext cx="288032" cy="2160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978" y="4439146"/>
            <a:ext cx="3111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978" y="5013176"/>
            <a:ext cx="3111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978" y="5517232"/>
            <a:ext cx="3111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096" y="3852465"/>
            <a:ext cx="3111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56992"/>
            <a:ext cx="504056" cy="27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794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4882</TotalTime>
  <Words>1234</Words>
  <Application>Microsoft Office PowerPoint</Application>
  <PresentationFormat>Presentación en pantalla (4:3)</PresentationFormat>
  <Paragraphs>173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PLANIFICACIÓN  CLASES VIRTUALES SEMANA N° 31 CLASE N°1 4 año A FECHA :26 de Octubre del  2020.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228</cp:revision>
  <dcterms:created xsi:type="dcterms:W3CDTF">2020-07-06T03:06:52Z</dcterms:created>
  <dcterms:modified xsi:type="dcterms:W3CDTF">2020-10-25T13:50:26Z</dcterms:modified>
</cp:coreProperties>
</file>