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98" r:id="rId2"/>
    <p:sldId id="256" r:id="rId3"/>
    <p:sldId id="299" r:id="rId4"/>
    <p:sldId id="300" r:id="rId5"/>
    <p:sldId id="303" r:id="rId6"/>
    <p:sldId id="307" r:id="rId7"/>
    <p:sldId id="305" r:id="rId8"/>
    <p:sldId id="314" r:id="rId9"/>
    <p:sldId id="310" r:id="rId10"/>
    <p:sldId id="329" r:id="rId11"/>
    <p:sldId id="330" r:id="rId12"/>
    <p:sldId id="331" r:id="rId13"/>
    <p:sldId id="332" r:id="rId14"/>
    <p:sldId id="333" r:id="rId15"/>
    <p:sldId id="334" r:id="rId16"/>
    <p:sldId id="335" r:id="rId17"/>
    <p:sldId id="327" r:id="rId18"/>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13" autoAdjust="0"/>
    <p:restoredTop sz="86477" autoAdjust="0"/>
  </p:normalViewPr>
  <p:slideViewPr>
    <p:cSldViewPr>
      <p:cViewPr>
        <p:scale>
          <a:sx n="90" d="100"/>
          <a:sy n="90" d="100"/>
        </p:scale>
        <p:origin x="-738" y="-60"/>
      </p:cViewPr>
      <p:guideLst>
        <p:guide orient="horz" pos="2160"/>
        <p:guide pos="2880"/>
      </p:guideLst>
    </p:cSldViewPr>
  </p:slideViewPr>
  <p:outlineViewPr>
    <p:cViewPr>
      <p:scale>
        <a:sx n="33" d="100"/>
        <a:sy n="33" d="100"/>
      </p:scale>
      <p:origin x="48" y="1322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81DCF9-6906-40AE-9A3E-DA31479E690A}" type="datetimeFigureOut">
              <a:rPr lang="es-CL" smtClean="0"/>
              <a:t>09-11-2020</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CB537C-D402-466D-8D59-2D0DD8A6FDC3}" type="slidenum">
              <a:rPr lang="es-CL" smtClean="0"/>
              <a:t>‹Nº›</a:t>
            </a:fld>
            <a:endParaRPr lang="es-CL"/>
          </a:p>
        </p:txBody>
      </p:sp>
    </p:spTree>
    <p:extLst>
      <p:ext uri="{BB962C8B-B14F-4D97-AF65-F5344CB8AC3E}">
        <p14:creationId xmlns:p14="http://schemas.microsoft.com/office/powerpoint/2010/main" val="2008741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09-11-2020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130411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09-11-2020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057414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09-11-2020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4090742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09-11-2020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846222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8CC9408-C9F9-4FD8-8325-38140F465313}" type="datetimeFigureOut">
              <a:rPr lang="es-CL" smtClean="0"/>
              <a:t>09-11-2020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103314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E8CC9408-C9F9-4FD8-8325-38140F465313}" type="datetimeFigureOut">
              <a:rPr lang="es-CL" smtClean="0"/>
              <a:t>09-11-2020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485790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E8CC9408-C9F9-4FD8-8325-38140F465313}" type="datetimeFigureOut">
              <a:rPr lang="es-CL" smtClean="0"/>
              <a:t>09-11-2020</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905231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E8CC9408-C9F9-4FD8-8325-38140F465313}" type="datetimeFigureOut">
              <a:rPr lang="es-CL" smtClean="0"/>
              <a:t>09-11-2020</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658824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8CC9408-C9F9-4FD8-8325-38140F465313}" type="datetimeFigureOut">
              <a:rPr lang="es-CL" smtClean="0"/>
              <a:t>09-11-2020</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947619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8CC9408-C9F9-4FD8-8325-38140F465313}" type="datetimeFigureOut">
              <a:rPr lang="es-CL" smtClean="0"/>
              <a:t>09-11-2020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3810902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8CC9408-C9F9-4FD8-8325-38140F465313}" type="datetimeFigureOut">
              <a:rPr lang="es-CL" smtClean="0"/>
              <a:t>09-11-2020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153853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CC9408-C9F9-4FD8-8325-38140F465313}" type="datetimeFigureOut">
              <a:rPr lang="es-CL" smtClean="0"/>
              <a:t>09-11-2020</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FD08D6-E5B1-4656-83E4-64E93B7E009E}" type="slidenum">
              <a:rPr lang="es-CL" smtClean="0"/>
              <a:t>‹Nº›</a:t>
            </a:fld>
            <a:endParaRPr lang="es-CL"/>
          </a:p>
        </p:txBody>
      </p:sp>
    </p:spTree>
    <p:extLst>
      <p:ext uri="{BB962C8B-B14F-4D97-AF65-F5344CB8AC3E}">
        <p14:creationId xmlns:p14="http://schemas.microsoft.com/office/powerpoint/2010/main" val="3176902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E9AQcA2jEh8&amp;feature=emb_logo" TargetMode="External"/><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4.gif"/><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2.xml"/><Relationship Id="rId4" Type="http://schemas.openxmlformats.org/officeDocument/2006/relationships/image" Target="../media/image23.tmp"/></Relationships>
</file>

<file path=ppt/slides/_rels/slide16.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7.jpeg"/><Relationship Id="rId3" Type="http://schemas.microsoft.com/office/2007/relationships/hdphoto" Target="../media/hdphoto2.wdp"/><Relationship Id="rId7"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hyperlink" Target="https://forms.gle/JZW7GVeAaQKjM2i4A" TargetMode="External"/><Relationship Id="rId5" Type="http://schemas.openxmlformats.org/officeDocument/2006/relationships/image" Target="../media/image12.gif"/><Relationship Id="rId4" Type="http://schemas.openxmlformats.org/officeDocument/2006/relationships/image" Target="../media/image11.gif"/></Relationships>
</file>

<file path=ppt/slides/_rels/slide2.xml.rels><?xml version="1.0" encoding="UTF-8" standalone="yes"?>
<Relationships xmlns="http://schemas.openxmlformats.org/package/2006/relationships"><Relationship Id="rId3" Type="http://schemas.openxmlformats.org/officeDocument/2006/relationships/hyperlink" Target="mailto:daniela.carreno@colegio-jeanpiaget.cl" TargetMode="External"/><Relationship Id="rId2" Type="http://schemas.openxmlformats.org/officeDocument/2006/relationships/hyperlink" Target="https://forms.gle/JZW7GVeAaQKjM2i4A" TargetMode="Externa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gif"/><Relationship Id="rId7" Type="http://schemas.microsoft.com/office/2007/relationships/hdphoto" Target="../media/hdphoto1.wdp"/><Relationship Id="rId2" Type="http://schemas.openxmlformats.org/officeDocument/2006/relationships/image" Target="../media/image11.gif"/><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4.gif"/><Relationship Id="rId4" Type="http://schemas.openxmlformats.org/officeDocument/2006/relationships/image" Target="../media/image13.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07180" y="908720"/>
            <a:ext cx="7772400" cy="2138401"/>
          </a:xfrm>
        </p:spPr>
        <p:txBody>
          <a:bodyPr>
            <a:noAutofit/>
          </a:bodyPr>
          <a:lstStyle/>
          <a:p>
            <a:r>
              <a:rPr lang="es-CL" sz="2800" b="1" dirty="0"/>
              <a:t>PLANIFICACIÓN </a:t>
            </a:r>
            <a:r>
              <a:rPr lang="es-CL" sz="2800" b="1" dirty="0" smtClean="0"/>
              <a:t> CLASES VIRTUALES</a:t>
            </a:r>
            <a:br>
              <a:rPr lang="es-CL" sz="2800" b="1" dirty="0" smtClean="0"/>
            </a:br>
            <a:r>
              <a:rPr lang="es-CL" sz="2800" b="1" dirty="0" smtClean="0"/>
              <a:t>HISTORIA, GEOGRAFÍA Y CS. SOCIALES</a:t>
            </a:r>
            <a:br>
              <a:rPr lang="es-CL" sz="2800" b="1" dirty="0" smtClean="0"/>
            </a:br>
            <a:r>
              <a:rPr lang="es-CL" sz="2800" b="1" dirty="0" smtClean="0"/>
              <a:t>4° BÁSICO A</a:t>
            </a:r>
            <a:r>
              <a:rPr lang="es-CL" sz="2800" dirty="0"/>
              <a:t/>
            </a:r>
            <a:br>
              <a:rPr lang="es-CL" sz="2800" dirty="0"/>
            </a:br>
            <a:r>
              <a:rPr lang="es-CL" sz="2800" dirty="0"/>
              <a:t>SEMANA N</a:t>
            </a:r>
            <a:r>
              <a:rPr lang="es-CL" sz="2800" dirty="0" smtClean="0"/>
              <a:t>° 33</a:t>
            </a:r>
            <a:r>
              <a:rPr lang="es-CL" sz="2800" dirty="0"/>
              <a:t/>
            </a:r>
            <a:br>
              <a:rPr lang="es-CL" sz="2800" dirty="0"/>
            </a:br>
            <a:r>
              <a:rPr lang="es-CL" sz="2800" dirty="0" smtClean="0"/>
              <a:t>FECHA : 09 al 13 de noviembre de 2020.</a:t>
            </a:r>
            <a:endParaRPr lang="es-CL" sz="2800" dirty="0"/>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dirty="0">
              <a:solidFill>
                <a:prstClr val="black"/>
              </a:solidFill>
            </a:endParaRPr>
          </a:p>
        </p:txBody>
      </p:sp>
      <p:sp>
        <p:nvSpPr>
          <p:cNvPr id="6" name="Rectangle 3"/>
          <p:cNvSpPr>
            <a:spLocks noChangeArrowheads="1"/>
          </p:cNvSpPr>
          <p:nvPr/>
        </p:nvSpPr>
        <p:spPr bwMode="auto">
          <a:xfrm>
            <a:off x="351196" y="5900081"/>
            <a:ext cx="802838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s-ES" b="1" i="1" dirty="0" smtClean="0">
                <a:solidFill>
                  <a:prstClr val="black"/>
                </a:solidFill>
                <a:latin typeface="Times New Roman" pitchFamily="18" charset="0"/>
                <a:ea typeface="Times New Roman" pitchFamily="18" charset="0"/>
                <a:cs typeface="Times New Roman" pitchFamily="18" charset="0"/>
              </a:rPr>
              <a:t>Colegio Jean Piaget</a:t>
            </a:r>
            <a:endParaRPr lang="es-MX" i="1" dirty="0" smtClean="0">
              <a:solidFill>
                <a:prstClr val="black"/>
              </a:solidFill>
              <a:latin typeface="Times New Roman" pitchFamily="18" charset="0"/>
              <a:ea typeface="Times New Roman" pitchFamily="18" charset="0"/>
              <a:cs typeface="Times New Roman" pitchFamily="18" charset="0"/>
            </a:endParaRPr>
          </a:p>
          <a:p>
            <a:pPr algn="ctr" eaLnBrk="0" fontAlgn="base" hangingPunct="0">
              <a:spcBef>
                <a:spcPct val="0"/>
              </a:spcBef>
              <a:spcAft>
                <a:spcPct val="0"/>
              </a:spcAft>
            </a:pPr>
            <a:r>
              <a:rPr lang="es-ES" sz="1600" b="1" i="1" dirty="0" smtClean="0">
                <a:solidFill>
                  <a:prstClr val="black"/>
                </a:solidFill>
                <a:latin typeface="Times New Roman" pitchFamily="18" charset="0"/>
                <a:ea typeface="Times New Roman" pitchFamily="18" charset="0"/>
                <a:cs typeface="Times New Roman" pitchFamily="18" charset="0"/>
              </a:rPr>
              <a:t>Mi escuela, un lugar para aprender y crecer en un ambiente seguro y saludable</a:t>
            </a:r>
            <a:endParaRPr lang="es-ES" sz="1600" i="1" dirty="0" smtClean="0">
              <a:solidFill>
                <a:prstClr val="black"/>
              </a:solidFill>
              <a:latin typeface="Times New Roman" pitchFamily="18" charset="0"/>
              <a:cs typeface="Times New Roman" pitchFamily="18" charset="0"/>
            </a:endParaRPr>
          </a:p>
        </p:txBody>
      </p:sp>
      <p:pic>
        <p:nvPicPr>
          <p:cNvPr id="7"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6300192" y="3047121"/>
            <a:ext cx="3302295" cy="285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8448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¿Observemos </a:t>
            </a:r>
            <a:r>
              <a:rPr lang="es-MX" dirty="0" smtClean="0"/>
              <a:t>el </a:t>
            </a:r>
            <a:r>
              <a:rPr lang="es-MX" dirty="0" smtClean="0"/>
              <a:t>video? </a:t>
            </a:r>
            <a:endParaRPr lang="es-MX" dirty="0"/>
          </a:p>
        </p:txBody>
      </p:sp>
      <p:pic>
        <p:nvPicPr>
          <p:cNvPr id="4" name="3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71800" y="1772816"/>
            <a:ext cx="3528392" cy="3528392"/>
          </a:xfrm>
          <a:prstGeom prst="ellipse">
            <a:avLst/>
          </a:prstGeom>
          <a:ln>
            <a:noFill/>
          </a:ln>
          <a:effectLst>
            <a:softEdge rad="112500"/>
          </a:effectLst>
        </p:spPr>
      </p:pic>
      <p:sp>
        <p:nvSpPr>
          <p:cNvPr id="3" name="2 Rectángulo"/>
          <p:cNvSpPr/>
          <p:nvPr/>
        </p:nvSpPr>
        <p:spPr>
          <a:xfrm>
            <a:off x="2123728" y="5829693"/>
            <a:ext cx="5184576" cy="646331"/>
          </a:xfrm>
          <a:prstGeom prst="rect">
            <a:avLst/>
          </a:prstGeom>
        </p:spPr>
        <p:txBody>
          <a:bodyPr wrap="square">
            <a:spAutoFit/>
          </a:bodyPr>
          <a:lstStyle/>
          <a:p>
            <a:r>
              <a:rPr lang="es-MX" u="sng" dirty="0">
                <a:solidFill>
                  <a:schemeClr val="tx2">
                    <a:lumMod val="60000"/>
                    <a:lumOff val="40000"/>
                  </a:schemeClr>
                </a:solidFill>
                <a:hlinkClick r:id="rId3"/>
              </a:rPr>
              <a:t>https://</a:t>
            </a:r>
            <a:r>
              <a:rPr lang="es-MX" u="sng" dirty="0" smtClean="0">
                <a:solidFill>
                  <a:schemeClr val="tx2">
                    <a:lumMod val="60000"/>
                    <a:lumOff val="40000"/>
                  </a:schemeClr>
                </a:solidFill>
                <a:hlinkClick r:id="rId3"/>
              </a:rPr>
              <a:t>www.youtube.com/watch?v=E9AQcA2jEh8&amp;feature=emb_logo</a:t>
            </a:r>
            <a:r>
              <a:rPr lang="es-MX" u="sng" dirty="0" smtClean="0">
                <a:solidFill>
                  <a:schemeClr val="tx2">
                    <a:lumMod val="60000"/>
                    <a:lumOff val="40000"/>
                  </a:schemeClr>
                </a:solidFill>
              </a:rPr>
              <a:t> </a:t>
            </a:r>
            <a:endParaRPr lang="es-MX" u="sng" dirty="0">
              <a:solidFill>
                <a:schemeClr val="tx2">
                  <a:lumMod val="60000"/>
                  <a:lumOff val="40000"/>
                </a:schemeClr>
              </a:solidFill>
            </a:endParaRPr>
          </a:p>
        </p:txBody>
      </p:sp>
    </p:spTree>
    <p:extLst>
      <p:ext uri="{BB962C8B-B14F-4D97-AF65-F5344CB8AC3E}">
        <p14:creationId xmlns:p14="http://schemas.microsoft.com/office/powerpoint/2010/main" val="4143400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Signo de Interrogación Animado (con imágenes) | Preguntas al azar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5333426"/>
            <a:ext cx="1248188" cy="15245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appy Dance Sticker by Ofix for iOS &amp; Android | GIPHY"/>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4597891"/>
            <a:ext cx="1510988" cy="1510988"/>
          </a:xfrm>
          <a:prstGeom prst="rect">
            <a:avLst/>
          </a:prstGeom>
          <a:noFill/>
          <a:extLst>
            <a:ext uri="{909E8E84-426E-40DD-AFC4-6F175D3DCCD1}">
              <a14:hiddenFill xmlns:a14="http://schemas.microsoft.com/office/drawing/2010/main">
                <a:solidFill>
                  <a:srgbClr val="FFFFFF"/>
                </a:solidFill>
              </a14:hiddenFill>
            </a:ext>
          </a:extLst>
        </p:spPr>
      </p:pic>
      <p:pic>
        <p:nvPicPr>
          <p:cNvPr id="6" name="5 Marcador de contenido"/>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88224" y="476672"/>
            <a:ext cx="2862910" cy="3148521"/>
          </a:xfrm>
          <a:prstGeom prst="ellipse">
            <a:avLst/>
          </a:prstGeom>
          <a:ln>
            <a:noFill/>
          </a:ln>
          <a:effectLst>
            <a:softEdge rad="112500"/>
          </a:effectLst>
        </p:spPr>
      </p:pic>
      <p:sp>
        <p:nvSpPr>
          <p:cNvPr id="15" name="14 Rectángulo"/>
          <p:cNvSpPr/>
          <p:nvPr/>
        </p:nvSpPr>
        <p:spPr>
          <a:xfrm>
            <a:off x="1475656" y="3709975"/>
            <a:ext cx="3182000" cy="16434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¿Cuáles son los recursos renovables?</a:t>
            </a:r>
          </a:p>
          <a:p>
            <a:pPr algn="ctr"/>
            <a:endParaRPr lang="es-MX" dirty="0" smtClean="0"/>
          </a:p>
          <a:p>
            <a:pPr algn="ctr"/>
            <a:endParaRPr lang="es-MX" dirty="0" smtClean="0"/>
          </a:p>
          <a:p>
            <a:pPr algn="ctr"/>
            <a:endParaRPr lang="es-MX" dirty="0"/>
          </a:p>
        </p:txBody>
      </p:sp>
      <p:sp>
        <p:nvSpPr>
          <p:cNvPr id="12" name="11 Rectángulo"/>
          <p:cNvSpPr/>
          <p:nvPr/>
        </p:nvSpPr>
        <p:spPr>
          <a:xfrm>
            <a:off x="4657656" y="1052736"/>
            <a:ext cx="3370728"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¿Qué son los recursos naturales?</a:t>
            </a:r>
          </a:p>
          <a:p>
            <a:pPr algn="ctr"/>
            <a:endParaRPr lang="es-MX" dirty="0" smtClean="0"/>
          </a:p>
          <a:p>
            <a:pPr algn="ctr"/>
            <a:endParaRPr lang="es-MX" dirty="0" smtClean="0"/>
          </a:p>
          <a:p>
            <a:pPr algn="ctr"/>
            <a:endParaRPr lang="es-MX" dirty="0"/>
          </a:p>
        </p:txBody>
      </p:sp>
      <p:sp>
        <p:nvSpPr>
          <p:cNvPr id="4" name="3 CuadroTexto"/>
          <p:cNvSpPr txBox="1"/>
          <p:nvPr/>
        </p:nvSpPr>
        <p:spPr>
          <a:xfrm>
            <a:off x="4788024" y="1713618"/>
            <a:ext cx="3240360" cy="923330"/>
          </a:xfrm>
          <a:prstGeom prst="rect">
            <a:avLst/>
          </a:prstGeom>
          <a:noFill/>
        </p:spPr>
        <p:txBody>
          <a:bodyPr wrap="square" rtlCol="0">
            <a:spAutoFit/>
          </a:bodyPr>
          <a:lstStyle/>
          <a:p>
            <a:pPr algn="ctr"/>
            <a:r>
              <a:rPr lang="es-MX" dirty="0" smtClean="0"/>
              <a:t>Cosas que nos brinda la naturaleza y el ser humano utiliza en su beneficio</a:t>
            </a:r>
            <a:endParaRPr lang="es-MX" dirty="0"/>
          </a:p>
        </p:txBody>
      </p:sp>
      <p:sp>
        <p:nvSpPr>
          <p:cNvPr id="5" name="4 CuadroTexto"/>
          <p:cNvSpPr txBox="1"/>
          <p:nvPr/>
        </p:nvSpPr>
        <p:spPr>
          <a:xfrm>
            <a:off x="1626496" y="4408691"/>
            <a:ext cx="2880320" cy="923330"/>
          </a:xfrm>
          <a:prstGeom prst="rect">
            <a:avLst/>
          </a:prstGeom>
          <a:noFill/>
        </p:spPr>
        <p:txBody>
          <a:bodyPr wrap="square" rtlCol="0">
            <a:spAutoFit/>
          </a:bodyPr>
          <a:lstStyle/>
          <a:p>
            <a:pPr algn="just"/>
            <a:r>
              <a:rPr lang="es-MX" dirty="0" smtClean="0"/>
              <a:t>Son aquellos que la naturaleza los renueva a lo largo de sus ciclos. </a:t>
            </a:r>
            <a:endParaRPr lang="es-MX" dirty="0"/>
          </a:p>
        </p:txBody>
      </p:sp>
      <p:sp>
        <p:nvSpPr>
          <p:cNvPr id="10" name="9 Rectángulo"/>
          <p:cNvSpPr/>
          <p:nvPr/>
        </p:nvSpPr>
        <p:spPr>
          <a:xfrm>
            <a:off x="5148064" y="3709975"/>
            <a:ext cx="3182000" cy="16434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¿Y los recursos no renovables?</a:t>
            </a:r>
          </a:p>
          <a:p>
            <a:pPr algn="ctr"/>
            <a:endParaRPr lang="es-MX" dirty="0" smtClean="0"/>
          </a:p>
          <a:p>
            <a:pPr algn="ctr"/>
            <a:endParaRPr lang="es-MX" dirty="0" smtClean="0"/>
          </a:p>
          <a:p>
            <a:pPr algn="ctr"/>
            <a:endParaRPr lang="es-MX" dirty="0"/>
          </a:p>
        </p:txBody>
      </p:sp>
      <p:sp>
        <p:nvSpPr>
          <p:cNvPr id="2" name="1 CuadroTexto"/>
          <p:cNvSpPr txBox="1"/>
          <p:nvPr/>
        </p:nvSpPr>
        <p:spPr>
          <a:xfrm>
            <a:off x="5292080" y="4401537"/>
            <a:ext cx="2736304" cy="923330"/>
          </a:xfrm>
          <a:prstGeom prst="rect">
            <a:avLst/>
          </a:prstGeom>
          <a:noFill/>
        </p:spPr>
        <p:txBody>
          <a:bodyPr wrap="square" rtlCol="0">
            <a:spAutoFit/>
          </a:bodyPr>
          <a:lstStyle/>
          <a:p>
            <a:pPr algn="just"/>
            <a:r>
              <a:rPr lang="es-MX" dirty="0" smtClean="0"/>
              <a:t>Son aquellos que se agotan a medida que los utilizamos, son limitados.</a:t>
            </a:r>
            <a:endParaRPr lang="es-MX" dirty="0"/>
          </a:p>
        </p:txBody>
      </p:sp>
    </p:spTree>
    <p:extLst>
      <p:ext uri="{BB962C8B-B14F-4D97-AF65-F5344CB8AC3E}">
        <p14:creationId xmlns:p14="http://schemas.microsoft.com/office/powerpoint/2010/main" val="3274842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arn(inVertical)">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arn(inVertical)">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arn(inVertical)">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arn(inVertical)">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barn(inVertical)">
                                      <p:cBhvr>
                                        <p:cTn id="5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2" grpId="0" animBg="1"/>
      <p:bldP spid="4" grpId="0"/>
      <p:bldP spid="5" grpId="0"/>
      <p:bldP spid="10"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9052" y="768584"/>
            <a:ext cx="8229600" cy="1292264"/>
          </a:xfrm>
        </p:spPr>
        <p:txBody>
          <a:bodyPr>
            <a:noAutofit/>
          </a:bodyPr>
          <a:lstStyle/>
          <a:p>
            <a:pPr algn="just"/>
            <a:r>
              <a:rPr lang="es-MX" sz="2000" dirty="0"/>
              <a:t>La naturaleza es la fuente de los recursos que necesitamos los seres humanos para satisfacer nuestras necesidades más básicas. Estos recursos son denominados recursos naturales y, según el modo en que se regeneran, pueden ser divididos en recursos renovables y recursos no renovables. </a:t>
            </a:r>
          </a:p>
        </p:txBody>
      </p:sp>
      <p:pic>
        <p:nvPicPr>
          <p:cNvPr id="6" name="Picture 2" descr="▷ Libros: Imágenes Animadas, Gifs y Animaciones ¡100% GRATIS!"/>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7" y="0"/>
            <a:ext cx="624020" cy="752167"/>
          </a:xfrm>
          <a:prstGeom prst="rect">
            <a:avLst/>
          </a:prstGeom>
          <a:noFill/>
          <a:extLst>
            <a:ext uri="{909E8E84-426E-40DD-AFC4-6F175D3DCCD1}">
              <a14:hiddenFill xmlns:a14="http://schemas.microsoft.com/office/drawing/2010/main">
                <a:solidFill>
                  <a:srgbClr val="FFFFFF"/>
                </a:solidFill>
              </a14:hiddenFill>
            </a:ext>
          </a:extLst>
        </p:spPr>
      </p:pic>
      <p:sp>
        <p:nvSpPr>
          <p:cNvPr id="7" name="1 Título"/>
          <p:cNvSpPr txBox="1">
            <a:spLocks/>
          </p:cNvSpPr>
          <p:nvPr/>
        </p:nvSpPr>
        <p:spPr>
          <a:xfrm>
            <a:off x="655376" y="-16077"/>
            <a:ext cx="8123276" cy="768243"/>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400" dirty="0" smtClean="0"/>
              <a:t>Abramos el libro en la </a:t>
            </a:r>
            <a:r>
              <a:rPr lang="es-MX" sz="2400" b="1" dirty="0" smtClean="0">
                <a:solidFill>
                  <a:srgbClr val="FF0000"/>
                </a:solidFill>
              </a:rPr>
              <a:t>página 98</a:t>
            </a:r>
            <a:r>
              <a:rPr lang="es-MX" sz="2400" dirty="0" smtClean="0"/>
              <a:t>, lee con atención la información que se presenta:</a:t>
            </a:r>
            <a:endParaRPr lang="es-MX" sz="2400" dirty="0"/>
          </a:p>
        </p:txBody>
      </p:sp>
      <p:pic>
        <p:nvPicPr>
          <p:cNvPr id="9" name="8 Marcador de contenido" descr="Recorte de pantalla"/>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6083" y="2060848"/>
            <a:ext cx="8213953" cy="4392488"/>
          </a:xfrm>
        </p:spPr>
      </p:pic>
    </p:spTree>
    <p:extLst>
      <p:ext uri="{BB962C8B-B14F-4D97-AF65-F5344CB8AC3E}">
        <p14:creationId xmlns:p14="http://schemas.microsoft.com/office/powerpoint/2010/main" val="2040267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261354" y="-99392"/>
            <a:ext cx="4572000" cy="132240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400" dirty="0" smtClean="0"/>
              <a:t>Abramos el libro en la </a:t>
            </a:r>
            <a:r>
              <a:rPr lang="es-MX" sz="2400" b="1" dirty="0" smtClean="0">
                <a:solidFill>
                  <a:srgbClr val="FF0000"/>
                </a:solidFill>
              </a:rPr>
              <a:t>página 99</a:t>
            </a:r>
            <a:r>
              <a:rPr lang="es-MX" sz="2400" dirty="0" smtClean="0"/>
              <a:t>, y leamos con mucha atención: </a:t>
            </a:r>
            <a:endParaRPr lang="es-MX" sz="2400" dirty="0"/>
          </a:p>
        </p:txBody>
      </p:sp>
      <p:pic>
        <p:nvPicPr>
          <p:cNvPr id="6" name="Picture 2" descr="▷ Libros: Imágenes Animadas, Gifs y Animaciones ¡100% GRATIS!"/>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7" y="0"/>
            <a:ext cx="624020" cy="752167"/>
          </a:xfrm>
          <a:prstGeom prst="rect">
            <a:avLst/>
          </a:prstGeom>
          <a:noFill/>
          <a:extLst>
            <a:ext uri="{909E8E84-426E-40DD-AFC4-6F175D3DCCD1}">
              <a14:hiddenFill xmlns:a14="http://schemas.microsoft.com/office/drawing/2010/main">
                <a:solidFill>
                  <a:srgbClr val="FFFFFF"/>
                </a:solidFill>
              </a14:hiddenFill>
            </a:ext>
          </a:extLst>
        </p:spPr>
      </p:pic>
      <p:pic>
        <p:nvPicPr>
          <p:cNvPr id="3" name="2 Imagen"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537" y="1044200"/>
            <a:ext cx="7801245" cy="5337128"/>
          </a:xfrm>
          <a:prstGeom prst="rect">
            <a:avLst/>
          </a:prstGeom>
        </p:spPr>
      </p:pic>
    </p:spTree>
    <p:extLst>
      <p:ext uri="{BB962C8B-B14F-4D97-AF65-F5344CB8AC3E}">
        <p14:creationId xmlns:p14="http://schemas.microsoft.com/office/powerpoint/2010/main" val="231403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0"/>
            <a:ext cx="8820472" cy="980728"/>
          </a:xfrm>
        </p:spPr>
        <p:txBody>
          <a:bodyPr>
            <a:normAutofit fontScale="90000"/>
          </a:bodyPr>
          <a:lstStyle/>
          <a:p>
            <a:r>
              <a:rPr lang="es-MX" sz="3200" dirty="0" smtClean="0"/>
              <a:t>¿Qué tipo de recurso natural se presenta en la imagen (renovable o no renovable)? </a:t>
            </a:r>
            <a:endParaRPr lang="es-MX" sz="32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196752"/>
            <a:ext cx="4032448" cy="2285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3939344"/>
            <a:ext cx="4032448"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699" y="3933056"/>
            <a:ext cx="4032448" cy="2316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4008" y="1124744"/>
            <a:ext cx="4055885"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2605169" y="2924944"/>
            <a:ext cx="1755363"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Renovable</a:t>
            </a:r>
            <a:endParaRPr lang="es-MX" dirty="0"/>
          </a:p>
        </p:txBody>
      </p:sp>
      <p:sp>
        <p:nvSpPr>
          <p:cNvPr id="9" name="8 Rectángulo"/>
          <p:cNvSpPr/>
          <p:nvPr/>
        </p:nvSpPr>
        <p:spPr>
          <a:xfrm>
            <a:off x="6921093" y="5667536"/>
            <a:ext cx="1755363"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Renovable</a:t>
            </a:r>
            <a:endParaRPr lang="es-MX" dirty="0"/>
          </a:p>
        </p:txBody>
      </p:sp>
      <p:sp>
        <p:nvSpPr>
          <p:cNvPr id="11" name="10 Rectángulo"/>
          <p:cNvSpPr/>
          <p:nvPr/>
        </p:nvSpPr>
        <p:spPr>
          <a:xfrm>
            <a:off x="2605169" y="5667536"/>
            <a:ext cx="1755363"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No renovable</a:t>
            </a:r>
            <a:endParaRPr lang="es-MX" dirty="0"/>
          </a:p>
        </p:txBody>
      </p:sp>
      <p:sp>
        <p:nvSpPr>
          <p:cNvPr id="12" name="11 Rectángulo"/>
          <p:cNvSpPr/>
          <p:nvPr/>
        </p:nvSpPr>
        <p:spPr>
          <a:xfrm>
            <a:off x="6921092" y="2924944"/>
            <a:ext cx="1755363"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No renovable</a:t>
            </a:r>
            <a:endParaRPr lang="es-MX" dirty="0"/>
          </a:p>
        </p:txBody>
      </p:sp>
    </p:spTree>
    <p:extLst>
      <p:ext uri="{BB962C8B-B14F-4D97-AF65-F5344CB8AC3E}">
        <p14:creationId xmlns:p14="http://schemas.microsoft.com/office/powerpoint/2010/main" val="3104728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barn(inVertical)">
                                      <p:cBhvr>
                                        <p:cTn id="17" dur="500"/>
                                        <p:tgtEl>
                                          <p:spTgt spid="102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barn(inVertical)">
                                      <p:cBhvr>
                                        <p:cTn id="22" dur="500"/>
                                        <p:tgtEl>
                                          <p:spTgt spid="102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27"/>
                                        </p:tgtEl>
                                        <p:attrNameLst>
                                          <p:attrName>style.visibility</p:attrName>
                                        </p:attrNameLst>
                                      </p:cBhvr>
                                      <p:to>
                                        <p:strVal val="visible"/>
                                      </p:to>
                                    </p:set>
                                    <p:animEffect transition="in" filter="barn(inVertical)">
                                      <p:cBhvr>
                                        <p:cTn id="27" dur="500"/>
                                        <p:tgtEl>
                                          <p:spTgt spid="102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arn(inVertical)">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9"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1115616" y="0"/>
            <a:ext cx="6758918" cy="98072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400" dirty="0" smtClean="0"/>
              <a:t>Abramos el libro en la </a:t>
            </a:r>
            <a:r>
              <a:rPr lang="es-MX" sz="2400" b="1" dirty="0" smtClean="0">
                <a:solidFill>
                  <a:srgbClr val="FF0000"/>
                </a:solidFill>
              </a:rPr>
              <a:t>página 105</a:t>
            </a:r>
            <a:r>
              <a:rPr lang="es-MX" sz="2400" dirty="0" smtClean="0"/>
              <a:t> y leamos con mucha atención: </a:t>
            </a:r>
            <a:endParaRPr lang="es-MX" sz="2400" dirty="0"/>
          </a:p>
        </p:txBody>
      </p:sp>
      <p:pic>
        <p:nvPicPr>
          <p:cNvPr id="6" name="Picture 2" descr="▷ Libros: Imágenes Animadas, Gifs y Animaciones ¡100% GRATIS!"/>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7" y="0"/>
            <a:ext cx="624020" cy="75216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Signo de Interrogación Animado (con imágenes) | Preguntas al azar ..."/>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5333426"/>
            <a:ext cx="1248188" cy="1524574"/>
          </a:xfrm>
          <a:prstGeom prst="rect">
            <a:avLst/>
          </a:prstGeom>
          <a:noFill/>
          <a:extLst>
            <a:ext uri="{909E8E84-426E-40DD-AFC4-6F175D3DCCD1}">
              <a14:hiddenFill xmlns:a14="http://schemas.microsoft.com/office/drawing/2010/main">
                <a:solidFill>
                  <a:srgbClr val="FFFFFF"/>
                </a:solidFill>
              </a14:hiddenFill>
            </a:ext>
          </a:extLst>
        </p:spPr>
      </p:pic>
      <p:pic>
        <p:nvPicPr>
          <p:cNvPr id="10" name="9 Marcador de contenido" descr="Recorte de pantalla"/>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71600" y="908720"/>
            <a:ext cx="7704855" cy="5811450"/>
          </a:xfrm>
        </p:spPr>
      </p:pic>
    </p:spTree>
    <p:extLst>
      <p:ext uri="{BB962C8B-B14F-4D97-AF65-F5344CB8AC3E}">
        <p14:creationId xmlns:p14="http://schemas.microsoft.com/office/powerpoint/2010/main" val="11571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0" y="-255945"/>
            <a:ext cx="8892480" cy="100811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400" dirty="0" smtClean="0"/>
              <a:t>Abramos el libro en la </a:t>
            </a:r>
            <a:r>
              <a:rPr lang="es-MX" sz="2400" b="1" dirty="0" smtClean="0">
                <a:solidFill>
                  <a:srgbClr val="FF0000"/>
                </a:solidFill>
              </a:rPr>
              <a:t>página 106</a:t>
            </a:r>
            <a:r>
              <a:rPr lang="es-MX" sz="2400" dirty="0" smtClean="0"/>
              <a:t> y leamos con mucha atención: </a:t>
            </a:r>
            <a:endParaRPr lang="es-MX" sz="2400" dirty="0"/>
          </a:p>
        </p:txBody>
      </p:sp>
      <p:pic>
        <p:nvPicPr>
          <p:cNvPr id="6" name="Picture 2" descr="▷ Libros: Imágenes Animadas, Gifs y Animaciones ¡100% GRATIS!"/>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7" y="0"/>
            <a:ext cx="624020" cy="752167"/>
          </a:xfrm>
          <a:prstGeom prst="rect">
            <a:avLst/>
          </a:prstGeom>
          <a:noFill/>
          <a:extLst>
            <a:ext uri="{909E8E84-426E-40DD-AFC4-6F175D3DCCD1}">
              <a14:hiddenFill xmlns:a14="http://schemas.microsoft.com/office/drawing/2010/main">
                <a:solidFill>
                  <a:srgbClr val="FFFFFF"/>
                </a:solidFill>
              </a14:hiddenFill>
            </a:ext>
          </a:extLst>
        </p:spPr>
      </p:pic>
      <p:pic>
        <p:nvPicPr>
          <p:cNvPr id="9" name="8 Marcador de contenido" descr="Recorte de pantalla"/>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05980" y="541464"/>
            <a:ext cx="4680520" cy="6316536"/>
          </a:xfrm>
        </p:spPr>
      </p:pic>
    </p:spTree>
    <p:extLst>
      <p:ext uri="{BB962C8B-B14F-4D97-AF65-F5344CB8AC3E}">
        <p14:creationId xmlns:p14="http://schemas.microsoft.com/office/powerpoint/2010/main" val="1526533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2252274" y="185477"/>
            <a:ext cx="4752528" cy="65819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CL" sz="1600" b="1" dirty="0" smtClean="0"/>
              <a:t>TICKET DE SALIDA</a:t>
            </a:r>
          </a:p>
          <a:p>
            <a:pPr algn="ctr"/>
            <a:r>
              <a:rPr lang="es-CL" sz="1600" b="1" dirty="0" smtClean="0"/>
              <a:t>HISTORIA, GEOGRAFÍA Y CS. SOCIALES</a:t>
            </a:r>
          </a:p>
          <a:p>
            <a:pPr algn="ctr"/>
            <a:r>
              <a:rPr lang="es-CL" sz="1600" b="1" dirty="0" smtClean="0"/>
              <a:t>SEMANA 33</a:t>
            </a:r>
            <a:endParaRPr lang="es-CL" sz="1600" b="1" dirty="0"/>
          </a:p>
        </p:txBody>
      </p:sp>
      <p:sp>
        <p:nvSpPr>
          <p:cNvPr id="3" name="2 Rectángulo redondeado"/>
          <p:cNvSpPr/>
          <p:nvPr/>
        </p:nvSpPr>
        <p:spPr>
          <a:xfrm>
            <a:off x="899592" y="899935"/>
            <a:ext cx="6408712" cy="34654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CL" dirty="0" smtClean="0"/>
              <a:t>Nombre: _______________________________________ </a:t>
            </a:r>
            <a:endParaRPr lang="es-CL" dirty="0"/>
          </a:p>
        </p:txBody>
      </p:sp>
      <p:sp>
        <p:nvSpPr>
          <p:cNvPr id="4" name="3 CuadroTexto"/>
          <p:cNvSpPr txBox="1"/>
          <p:nvPr/>
        </p:nvSpPr>
        <p:spPr>
          <a:xfrm>
            <a:off x="253228" y="1412776"/>
            <a:ext cx="8424936" cy="4093428"/>
          </a:xfrm>
          <a:prstGeom prst="rect">
            <a:avLst/>
          </a:prstGeom>
          <a:noFill/>
        </p:spPr>
        <p:txBody>
          <a:bodyPr wrap="square" rtlCol="0">
            <a:spAutoFit/>
          </a:bodyPr>
          <a:lstStyle/>
          <a:p>
            <a:pPr algn="just">
              <a:spcAft>
                <a:spcPts val="0"/>
              </a:spcAft>
            </a:pPr>
            <a:r>
              <a:rPr lang="es-CL" sz="2000" dirty="0" smtClean="0">
                <a:ea typeface="Calibri"/>
                <a:cs typeface="Times New Roman"/>
              </a:rPr>
              <a:t> 1) Observando el mapa de los recursos naturales de América, ¿Cuál es el que más se encuentra presente en </a:t>
            </a:r>
            <a:r>
              <a:rPr lang="es-CL" sz="2000" dirty="0" smtClean="0">
                <a:effectLst>
                  <a:outerShdw blurRad="38100" dist="38100" dir="2700000" algn="tl">
                    <a:srgbClr val="000000">
                      <a:alpha val="43137"/>
                    </a:srgbClr>
                  </a:outerShdw>
                </a:effectLst>
                <a:ea typeface="Calibri"/>
                <a:cs typeface="Times New Roman"/>
              </a:rPr>
              <a:t>América Central</a:t>
            </a:r>
            <a:r>
              <a:rPr lang="es-CL" sz="2000" dirty="0" smtClean="0">
                <a:ea typeface="Calibri"/>
                <a:cs typeface="Times New Roman"/>
              </a:rPr>
              <a:t>? </a:t>
            </a:r>
          </a:p>
          <a:p>
            <a:pPr marL="457200" indent="-457200" algn="just">
              <a:spcAft>
                <a:spcPts val="0"/>
              </a:spcAft>
              <a:buAutoNum type="arabicParenR"/>
            </a:pPr>
            <a:endParaRPr lang="es-CL" sz="2000" dirty="0">
              <a:effectLst>
                <a:outerShdw blurRad="38100" dist="38100" dir="2700000" algn="tl">
                  <a:srgbClr val="000000">
                    <a:alpha val="43137"/>
                  </a:srgbClr>
                </a:outerShdw>
              </a:effectLst>
              <a:ea typeface="Calibri"/>
              <a:cs typeface="Times New Roman"/>
            </a:endParaRPr>
          </a:p>
          <a:p>
            <a:pPr marL="457200" indent="-457200" algn="just">
              <a:spcAft>
                <a:spcPts val="0"/>
              </a:spcAft>
              <a:buAutoNum type="alphaLcParenR"/>
            </a:pPr>
            <a:r>
              <a:rPr lang="es-CL" sz="2000" dirty="0" smtClean="0">
                <a:ea typeface="Calibri"/>
                <a:cs typeface="Times New Roman"/>
              </a:rPr>
              <a:t>Café</a:t>
            </a:r>
          </a:p>
          <a:p>
            <a:pPr marL="457200" indent="-457200" algn="just">
              <a:spcAft>
                <a:spcPts val="0"/>
              </a:spcAft>
              <a:buAutoNum type="alphaLcParenR"/>
            </a:pPr>
            <a:r>
              <a:rPr lang="es-CL" sz="2000" dirty="0" smtClean="0">
                <a:ea typeface="Calibri"/>
                <a:cs typeface="Times New Roman"/>
              </a:rPr>
              <a:t>Cobre</a:t>
            </a:r>
          </a:p>
          <a:p>
            <a:pPr marL="457200" indent="-457200" algn="just">
              <a:spcAft>
                <a:spcPts val="0"/>
              </a:spcAft>
              <a:buAutoNum type="alphaLcParenR"/>
            </a:pPr>
            <a:r>
              <a:rPr lang="es-CL" sz="2000" dirty="0" smtClean="0">
                <a:ea typeface="Calibri"/>
                <a:cs typeface="Times New Roman"/>
              </a:rPr>
              <a:t>Vid</a:t>
            </a:r>
          </a:p>
          <a:p>
            <a:pPr marL="457200" indent="-457200" algn="just">
              <a:spcAft>
                <a:spcPts val="0"/>
              </a:spcAft>
              <a:buAutoNum type="alphaLcParenR"/>
            </a:pPr>
            <a:r>
              <a:rPr lang="es-CL" sz="2000" dirty="0" smtClean="0">
                <a:ea typeface="Calibri"/>
                <a:cs typeface="Times New Roman"/>
              </a:rPr>
              <a:t>Soya </a:t>
            </a:r>
          </a:p>
          <a:p>
            <a:pPr marL="457200" indent="-457200" algn="just">
              <a:spcAft>
                <a:spcPts val="0"/>
              </a:spcAft>
              <a:buAutoNum type="alphaLcParenR"/>
            </a:pPr>
            <a:endParaRPr lang="es-CL" sz="2000" dirty="0">
              <a:ea typeface="Calibri"/>
              <a:cs typeface="Times New Roman"/>
            </a:endParaRPr>
          </a:p>
          <a:p>
            <a:pPr algn="just">
              <a:spcAft>
                <a:spcPts val="0"/>
              </a:spcAft>
            </a:pPr>
            <a:r>
              <a:rPr lang="es-CL" sz="2000" dirty="0" smtClean="0">
                <a:ea typeface="Calibri"/>
                <a:cs typeface="Times New Roman"/>
              </a:rPr>
              <a:t>2) Nombra 6 </a:t>
            </a:r>
            <a:r>
              <a:rPr lang="es-CL" sz="2000" dirty="0" smtClean="0">
                <a:solidFill>
                  <a:srgbClr val="FF0000"/>
                </a:solidFill>
                <a:effectLst>
                  <a:outerShdw blurRad="38100" dist="38100" dir="2700000" algn="tl">
                    <a:srgbClr val="000000">
                      <a:alpha val="43137"/>
                    </a:srgbClr>
                  </a:outerShdw>
                </a:effectLst>
                <a:ea typeface="Calibri"/>
                <a:cs typeface="Times New Roman"/>
              </a:rPr>
              <a:t>recursos naturales renovables </a:t>
            </a:r>
            <a:r>
              <a:rPr lang="es-CL" sz="2000" dirty="0" smtClean="0">
                <a:ea typeface="Calibri"/>
                <a:cs typeface="Times New Roman"/>
              </a:rPr>
              <a:t>presentes en </a:t>
            </a:r>
            <a:r>
              <a:rPr lang="es-CL" sz="2000" dirty="0" smtClean="0">
                <a:effectLst>
                  <a:outerShdw blurRad="38100" dist="38100" dir="2700000" algn="tl">
                    <a:srgbClr val="000000">
                      <a:alpha val="43137"/>
                    </a:srgbClr>
                  </a:outerShdw>
                </a:effectLst>
                <a:ea typeface="Calibri"/>
                <a:cs typeface="Times New Roman"/>
              </a:rPr>
              <a:t>América del Sur</a:t>
            </a:r>
            <a:r>
              <a:rPr lang="es-CL" sz="2000" dirty="0" smtClean="0">
                <a:ea typeface="Calibri"/>
                <a:cs typeface="Times New Roman"/>
              </a:rPr>
              <a:t>.</a:t>
            </a:r>
          </a:p>
          <a:p>
            <a:pPr algn="just">
              <a:spcAft>
                <a:spcPts val="0"/>
              </a:spcAft>
            </a:pPr>
            <a:endParaRPr lang="es-CL" sz="2000" dirty="0">
              <a:ea typeface="Calibri"/>
              <a:cs typeface="Times New Roman"/>
            </a:endParaRPr>
          </a:p>
          <a:p>
            <a:pPr algn="just">
              <a:spcAft>
                <a:spcPts val="0"/>
              </a:spcAft>
            </a:pPr>
            <a:r>
              <a:rPr lang="es-CL" sz="2000" dirty="0" smtClean="0">
                <a:ea typeface="Calibri"/>
                <a:cs typeface="Times New Roman"/>
              </a:rPr>
              <a:t>3) ¿Por qué crees tú que en América del Norte, específicamente en Canadá, no hay muchos recursos naturales explotados?</a:t>
            </a:r>
          </a:p>
          <a:p>
            <a:pPr marL="457200" indent="-457200" algn="just">
              <a:spcAft>
                <a:spcPts val="0"/>
              </a:spcAft>
              <a:buAutoNum type="alphaLcParenR"/>
            </a:pPr>
            <a:endParaRPr lang="es-CL" sz="2000" dirty="0">
              <a:ea typeface="Calibri"/>
              <a:cs typeface="Times New Roman"/>
            </a:endParaRPr>
          </a:p>
        </p:txBody>
      </p:sp>
      <p:pic>
        <p:nvPicPr>
          <p:cNvPr id="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118462" y="-27524"/>
            <a:ext cx="1254953" cy="1084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Happy Dance Sticker by Ofix for iOS &amp; Android | GIPHY"/>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0206" y="84933"/>
            <a:ext cx="1174560" cy="117456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Film Camera Sticker by Martina Martian for iOS &amp; Android | GIPHY"/>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1429" y="5448446"/>
            <a:ext cx="1403648" cy="1403649"/>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2771800" y="5506204"/>
            <a:ext cx="2268252"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Ticket disponible </a:t>
            </a:r>
            <a:r>
              <a:rPr lang="es-MX" dirty="0"/>
              <a:t>en </a:t>
            </a:r>
            <a:r>
              <a:rPr lang="es-MX" dirty="0">
                <a:hlinkClick r:id="rId6"/>
              </a:rPr>
              <a:t>https://</a:t>
            </a:r>
            <a:r>
              <a:rPr lang="es-MX" dirty="0" smtClean="0">
                <a:hlinkClick r:id="rId6"/>
              </a:rPr>
              <a:t>forms.gle/JZW7GVeAaQKjM2i4A</a:t>
            </a:r>
            <a:r>
              <a:rPr lang="es-MX" dirty="0" smtClean="0"/>
              <a:t> </a:t>
            </a:r>
            <a:endParaRPr lang="es-MX" dirty="0"/>
          </a:p>
        </p:txBody>
      </p:sp>
      <p:pic>
        <p:nvPicPr>
          <p:cNvPr id="16" name="Picture 2"/>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a:stretch>
            <a:fillRect/>
          </a:stretch>
        </p:blipFill>
        <p:spPr bwMode="auto">
          <a:xfrm>
            <a:off x="6028674" y="5400930"/>
            <a:ext cx="3115326" cy="1457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16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50615" y="2204864"/>
            <a:ext cx="1914572" cy="1395523"/>
          </a:xfrm>
          <a:prstGeom prst="ellipse">
            <a:avLst/>
          </a:prstGeom>
          <a:ln>
            <a:noFill/>
          </a:ln>
          <a:effectLst>
            <a:softEdge rad="112500"/>
          </a:effectLst>
        </p:spPr>
      </p:pic>
    </p:spTree>
    <p:extLst>
      <p:ext uri="{BB962C8B-B14F-4D97-AF65-F5344CB8AC3E}">
        <p14:creationId xmlns:p14="http://schemas.microsoft.com/office/powerpoint/2010/main" val="2098583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2124986611"/>
              </p:ext>
            </p:extLst>
          </p:nvPr>
        </p:nvGraphicFramePr>
        <p:xfrm>
          <a:off x="260900" y="620688"/>
          <a:ext cx="8553212" cy="6104083"/>
        </p:xfrm>
        <a:graphic>
          <a:graphicData uri="http://schemas.openxmlformats.org/drawingml/2006/table">
            <a:tbl>
              <a:tblPr firstRow="1" firstCol="1" bandRow="1"/>
              <a:tblGrid>
                <a:gridCol w="2193619"/>
                <a:gridCol w="6359593"/>
              </a:tblGrid>
              <a:tr h="279253">
                <a:tc>
                  <a:txBody>
                    <a:bodyPr/>
                    <a:lstStyle/>
                    <a:p>
                      <a:pPr algn="just">
                        <a:spcAft>
                          <a:spcPts val="0"/>
                        </a:spcAft>
                      </a:pPr>
                      <a:r>
                        <a:rPr lang="es-ES_tradnl" sz="1400" b="1" dirty="0">
                          <a:effectLst/>
                          <a:latin typeface="+mn-lt"/>
                          <a:ea typeface="Calibri"/>
                          <a:cs typeface="Times New Roman"/>
                        </a:rPr>
                        <a:t>ASIGNATURA /CURSO</a:t>
                      </a:r>
                      <a:endParaRPr lang="es-CL" sz="14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tabLst>
                          <a:tab pos="2276475" algn="l"/>
                        </a:tabLst>
                      </a:pPr>
                      <a:r>
                        <a:rPr lang="es-CL" sz="1400" dirty="0" smtClean="0">
                          <a:effectLst/>
                          <a:latin typeface="+mn-lt"/>
                          <a:ea typeface="Calibri"/>
                          <a:cs typeface="Times New Roman"/>
                        </a:rPr>
                        <a:t>Historia,</a:t>
                      </a:r>
                      <a:r>
                        <a:rPr lang="es-CL" sz="1400" baseline="0" dirty="0" smtClean="0">
                          <a:effectLst/>
                          <a:latin typeface="+mn-lt"/>
                          <a:ea typeface="Calibri"/>
                          <a:cs typeface="Times New Roman"/>
                        </a:rPr>
                        <a:t> Geografía y Cs. Sociales / 4°A</a:t>
                      </a:r>
                      <a:endParaRPr lang="es-CL" sz="14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3052">
                <a:tc>
                  <a:txBody>
                    <a:bodyPr/>
                    <a:lstStyle/>
                    <a:p>
                      <a:pPr algn="just">
                        <a:spcAft>
                          <a:spcPts val="0"/>
                        </a:spcAft>
                      </a:pPr>
                      <a:r>
                        <a:rPr lang="es-ES_tradnl" sz="1400" b="1" dirty="0">
                          <a:effectLst/>
                          <a:latin typeface="+mn-lt"/>
                          <a:ea typeface="Calibri"/>
                          <a:cs typeface="Times New Roman"/>
                        </a:rPr>
                        <a:t>NOMBRE DEL </a:t>
                      </a:r>
                      <a:r>
                        <a:rPr lang="es-ES_tradnl" sz="1400" b="1" dirty="0" smtClean="0">
                          <a:effectLst/>
                          <a:latin typeface="+mn-lt"/>
                          <a:ea typeface="Calibri"/>
                          <a:cs typeface="Times New Roman"/>
                        </a:rPr>
                        <a:t>PROFESOR/A</a:t>
                      </a:r>
                      <a:endParaRPr lang="es-CL" sz="14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400" dirty="0" smtClean="0">
                          <a:effectLst/>
                          <a:latin typeface="+mn-lt"/>
                          <a:ea typeface="Calibri"/>
                          <a:cs typeface="Times New Roman"/>
                        </a:rPr>
                        <a:t>Daniela Carreño Salinas</a:t>
                      </a:r>
                      <a:endParaRPr lang="es-CL" sz="14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3964">
                <a:tc>
                  <a:txBody>
                    <a:bodyPr/>
                    <a:lstStyle/>
                    <a:p>
                      <a:pPr algn="just">
                        <a:spcAft>
                          <a:spcPts val="0"/>
                        </a:spcAft>
                      </a:pPr>
                      <a:r>
                        <a:rPr lang="es-ES_tradnl" sz="1400" b="1" dirty="0">
                          <a:effectLst/>
                          <a:latin typeface="+mn-lt"/>
                          <a:ea typeface="Calibri"/>
                          <a:cs typeface="Times New Roman"/>
                        </a:rPr>
                        <a:t>OBJETIVO DE APRENDIZAJE </a:t>
                      </a:r>
                      <a:r>
                        <a:rPr lang="es-ES_tradnl" sz="1400" b="1" dirty="0" smtClean="0">
                          <a:effectLst/>
                          <a:latin typeface="+mn-lt"/>
                          <a:ea typeface="Calibri"/>
                          <a:cs typeface="Times New Roman"/>
                        </a:rPr>
                        <a:t>PRIORIZACIÓN NIVEL 1</a:t>
                      </a:r>
                      <a:endParaRPr lang="es-CL" sz="14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L" sz="1400" dirty="0" smtClean="0">
                          <a:effectLst/>
                          <a:latin typeface="+mn-lt"/>
                          <a:ea typeface="Calibri"/>
                          <a:cs typeface="Times New Roman"/>
                        </a:rPr>
                        <a:t>OA</a:t>
                      </a:r>
                      <a:r>
                        <a:rPr lang="es-CL" sz="1400" baseline="0" dirty="0" smtClean="0">
                          <a:effectLst/>
                          <a:latin typeface="+mn-lt"/>
                          <a:ea typeface="Calibri"/>
                          <a:cs typeface="Times New Roman"/>
                        </a:rPr>
                        <a:t>08 </a:t>
                      </a:r>
                      <a:r>
                        <a:rPr lang="es-MX" sz="1400" baseline="0" dirty="0" smtClean="0">
                          <a:effectLst/>
                          <a:latin typeface="+mn-lt"/>
                          <a:ea typeface="Calibri"/>
                          <a:cs typeface="Times New Roman"/>
                        </a:rPr>
                        <a:t>Describir distintos paisajes del continente americano, considerando climas, ríos, población, idiomas, países y grandes ciudades, entre otros, y utilizando vocabulario geográfico adecuado.</a:t>
                      </a:r>
                      <a:endParaRPr lang="es-CL" sz="1400" dirty="0" smtClean="0">
                        <a:effectLst/>
                        <a:latin typeface="+mn-lt"/>
                        <a:ea typeface="Calibri"/>
                        <a:cs typeface="Times New Roman"/>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L" sz="1400" dirty="0" smtClean="0">
                          <a:effectLst/>
                          <a:latin typeface="+mn-lt"/>
                          <a:ea typeface="Calibri"/>
                          <a:cs typeface="Times New Roman"/>
                        </a:rPr>
                        <a:t>OA</a:t>
                      </a:r>
                      <a:r>
                        <a:rPr lang="es-CL" sz="1400" baseline="0" dirty="0" smtClean="0">
                          <a:effectLst/>
                          <a:latin typeface="+mn-lt"/>
                          <a:ea typeface="Calibri"/>
                          <a:cs typeface="Times New Roman"/>
                        </a:rPr>
                        <a:t>09 </a:t>
                      </a:r>
                      <a:r>
                        <a:rPr lang="es-MX" sz="1400" baseline="0" dirty="0" smtClean="0">
                          <a:effectLst/>
                          <a:latin typeface="+mn-lt"/>
                          <a:ea typeface="Calibri"/>
                          <a:cs typeface="Times New Roman"/>
                        </a:rPr>
                        <a:t>Reconocer y ubicar los principales recursos naturales de América, considerando su distribución geográfica, su uso, y la importancia de cuidarlos en el marco de un desarrollo sostenible.</a:t>
                      </a:r>
                      <a:endParaRPr lang="es-CL" sz="14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6264">
                <a:tc>
                  <a:txBody>
                    <a:bodyPr/>
                    <a:lstStyle/>
                    <a:p>
                      <a:pPr algn="just">
                        <a:spcAft>
                          <a:spcPts val="0"/>
                        </a:spcAft>
                      </a:pPr>
                      <a:endParaRPr lang="es-ES_tradnl" sz="1400" b="1" dirty="0" smtClean="0">
                        <a:effectLst/>
                        <a:highlight>
                          <a:srgbClr val="FFFF00"/>
                        </a:highlight>
                        <a:latin typeface="+mn-lt"/>
                        <a:ea typeface="Calibri"/>
                        <a:cs typeface="Times New Roman"/>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ES_tradnl" sz="1400" b="1" dirty="0" smtClean="0">
                          <a:effectLst/>
                          <a:latin typeface="+mn-lt"/>
                          <a:ea typeface="Calibri"/>
                          <a:cs typeface="Times New Roman"/>
                        </a:rPr>
                        <a:t>INDICADORES DE EVALUACIÓN PARA OA</a:t>
                      </a:r>
                      <a:endParaRPr lang="es-CL" sz="1400" dirty="0" smtClean="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285750" marR="0" indent="-285750" algn="just" defTabSz="914400" rtl="0" eaLnBrk="1" fontAlgn="auto" latinLnBrk="0" hangingPunct="1">
                        <a:lnSpc>
                          <a:spcPct val="115000"/>
                        </a:lnSpc>
                        <a:spcBef>
                          <a:spcPts val="0"/>
                        </a:spcBef>
                        <a:spcAft>
                          <a:spcPts val="0"/>
                        </a:spcAft>
                        <a:buClrTx/>
                        <a:buSzTx/>
                        <a:buFontTx/>
                        <a:buChar char="-"/>
                        <a:tabLst/>
                        <a:defRPr/>
                      </a:pPr>
                      <a:r>
                        <a:rPr lang="es-MX" sz="1400" dirty="0" smtClean="0"/>
                        <a:t>Identifican los principales idiomas hablados en los países del continente (español, portugués, quechua, náhuatl, etc.).</a:t>
                      </a:r>
                    </a:p>
                    <a:p>
                      <a:pPr marL="285750" marR="0" indent="-285750" algn="just" defTabSz="914400" rtl="0" eaLnBrk="1" fontAlgn="auto" latinLnBrk="0" hangingPunct="1">
                        <a:lnSpc>
                          <a:spcPct val="115000"/>
                        </a:lnSpc>
                        <a:spcBef>
                          <a:spcPts val="0"/>
                        </a:spcBef>
                        <a:spcAft>
                          <a:spcPts val="0"/>
                        </a:spcAft>
                        <a:buClrTx/>
                        <a:buSzTx/>
                        <a:buFontTx/>
                        <a:buChar char="-"/>
                        <a:tabLst/>
                        <a:defRPr/>
                      </a:pPr>
                      <a:r>
                        <a:rPr lang="es-MX" sz="1400" dirty="0" smtClean="0"/>
                        <a:t>Localizan y observan en un mapa los principales recursos naturales de América.</a:t>
                      </a:r>
                    </a:p>
                    <a:p>
                      <a:pPr marL="285750" indent="-285750" algn="just">
                        <a:lnSpc>
                          <a:spcPct val="115000"/>
                        </a:lnSpc>
                        <a:spcAft>
                          <a:spcPts val="0"/>
                        </a:spcAft>
                        <a:buFontTx/>
                        <a:buChar char="-"/>
                      </a:pPr>
                      <a:r>
                        <a:rPr lang="es-MX" sz="1400" dirty="0" smtClean="0"/>
                        <a:t>Enumeran los principales recursos naturales de América (recursos agrícolas y ganaderos, el mar y sus productos, minerales, entre otros).</a:t>
                      </a:r>
                      <a:endParaRPr lang="es-CL" sz="1400" dirty="0" smtClean="0"/>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5612">
                <a:tc>
                  <a:txBody>
                    <a:bodyPr/>
                    <a:lstStyle/>
                    <a:p>
                      <a:pPr algn="just">
                        <a:spcAft>
                          <a:spcPts val="0"/>
                        </a:spcAft>
                      </a:pPr>
                      <a:r>
                        <a:rPr lang="es-ES_tradnl" sz="1400" b="1" dirty="0" smtClean="0">
                          <a:effectLst/>
                          <a:latin typeface="+mn-lt"/>
                          <a:ea typeface="Calibri"/>
                          <a:cs typeface="Times New Roman"/>
                        </a:rPr>
                        <a:t>CONTENIDO /HABILIDADES</a:t>
                      </a:r>
                      <a:endParaRPr lang="es-CL" sz="14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400" baseline="0" dirty="0" smtClean="0">
                          <a:effectLst/>
                          <a:latin typeface="+mn-lt"/>
                          <a:ea typeface="Calibri"/>
                          <a:cs typeface="Times New Roman"/>
                        </a:rPr>
                        <a:t>Recursos naturales de América </a:t>
                      </a:r>
                      <a:r>
                        <a:rPr lang="es-MX" sz="1400" dirty="0" smtClean="0">
                          <a:effectLst/>
                          <a:latin typeface="+mn-lt"/>
                          <a:ea typeface="Calibri"/>
                          <a:cs typeface="Times New Roman"/>
                        </a:rPr>
                        <a:t>/ D. Usar herramientas geográficas para ubicar y caracterizar elementos del espacio geográfico, como paisajes, población y recursos naturales.</a:t>
                      </a: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0190">
                <a:tc>
                  <a:txBody>
                    <a:bodyPr/>
                    <a:lstStyle/>
                    <a:p>
                      <a:pPr algn="just">
                        <a:spcAft>
                          <a:spcPts val="0"/>
                        </a:spcAft>
                      </a:pPr>
                      <a:r>
                        <a:rPr lang="es-ES_tradnl" sz="1400" b="1">
                          <a:effectLst/>
                          <a:latin typeface="+mn-lt"/>
                          <a:ea typeface="Calibri"/>
                          <a:cs typeface="Times New Roman"/>
                        </a:rPr>
                        <a:t>OBJETIVO DE LA CLASE</a:t>
                      </a:r>
                      <a:endParaRPr lang="es-CL" sz="140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nSpc>
                          <a:spcPct val="115000"/>
                        </a:lnSpc>
                        <a:spcAft>
                          <a:spcPts val="0"/>
                        </a:spcAft>
                      </a:pPr>
                      <a:r>
                        <a:rPr lang="es-ES" sz="1400" dirty="0" smtClean="0">
                          <a:effectLst/>
                          <a:latin typeface="+mn-lt"/>
                          <a:ea typeface="Calibri" panose="020F0502020204030204" pitchFamily="34" charset="0"/>
                          <a:cs typeface="Arial" panose="020B0604020202020204" pitchFamily="34" charset="0"/>
                        </a:rPr>
                        <a:t>Retroalimentar aprendizajes evaluados con</a:t>
                      </a:r>
                      <a:r>
                        <a:rPr lang="es-ES" sz="1400" baseline="0" dirty="0" smtClean="0">
                          <a:effectLst/>
                          <a:latin typeface="+mn-lt"/>
                          <a:ea typeface="Calibri" panose="020F0502020204030204" pitchFamily="34" charset="0"/>
                          <a:cs typeface="Arial" panose="020B0604020202020204" pitchFamily="34" charset="0"/>
                        </a:rPr>
                        <a:t> los indicadores de evaluación:</a:t>
                      </a:r>
                    </a:p>
                    <a:p>
                      <a:pPr marL="0" marR="0" indent="0" algn="l" defTabSz="914400" rtl="0" eaLnBrk="1" fontAlgn="auto" latinLnBrk="0" hangingPunct="1">
                        <a:lnSpc>
                          <a:spcPct val="115000"/>
                        </a:lnSpc>
                        <a:spcBef>
                          <a:spcPts val="0"/>
                        </a:spcBef>
                        <a:spcAft>
                          <a:spcPts val="0"/>
                        </a:spcAft>
                        <a:buClrTx/>
                        <a:buSzTx/>
                        <a:buFontTx/>
                        <a:buNone/>
                        <a:tabLst/>
                        <a:defRPr/>
                      </a:pPr>
                      <a:r>
                        <a:rPr lang="es-MX" sz="1400" dirty="0" smtClean="0"/>
                        <a:t>Localizan y observan en un mapa los principales recursos naturales de América.</a:t>
                      </a:r>
                    </a:p>
                    <a:p>
                      <a:pPr marL="0" marR="0" indent="0" algn="l" defTabSz="914400" rtl="0" eaLnBrk="1" fontAlgn="auto" latinLnBrk="0" hangingPunct="1">
                        <a:lnSpc>
                          <a:spcPct val="115000"/>
                        </a:lnSpc>
                        <a:spcBef>
                          <a:spcPts val="0"/>
                        </a:spcBef>
                        <a:spcAft>
                          <a:spcPts val="0"/>
                        </a:spcAft>
                        <a:buClrTx/>
                        <a:buSzTx/>
                        <a:buFontTx/>
                        <a:buNone/>
                        <a:tabLst/>
                        <a:defRPr/>
                      </a:pPr>
                      <a:r>
                        <a:rPr lang="es-MX" sz="1400" dirty="0" smtClean="0"/>
                        <a:t>Enumeran los principales recursos naturales de América (recursos agrícolas y ganaderos, el mar y sus productos, minerales, entre otros).</a:t>
                      </a:r>
                    </a:p>
                    <a:p>
                      <a:pPr>
                        <a:lnSpc>
                          <a:spcPct val="115000"/>
                        </a:lnSpc>
                        <a:spcAft>
                          <a:spcPts val="0"/>
                        </a:spcAft>
                      </a:pPr>
                      <a:endParaRPr lang="es-ES" sz="1400" baseline="0" dirty="0" smtClean="0">
                        <a:effectLst/>
                        <a:latin typeface="+mn-lt"/>
                        <a:ea typeface="Calibri" panose="020F0502020204030204" pitchFamily="34" charset="0"/>
                        <a:cs typeface="Arial" panose="020B0604020202020204" pitchFamily="34" charset="0"/>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8677">
                <a:tc>
                  <a:txBody>
                    <a:bodyPr/>
                    <a:lstStyle/>
                    <a:p>
                      <a:pPr marL="0" marR="0" algn="just">
                        <a:spcBef>
                          <a:spcPts val="0"/>
                        </a:spcBef>
                        <a:spcAft>
                          <a:spcPts val="0"/>
                        </a:spcAft>
                      </a:pPr>
                      <a:r>
                        <a:rPr lang="es-CL" sz="1400" b="1" dirty="0">
                          <a:effectLst/>
                          <a:latin typeface="+mn-lt"/>
                        </a:rPr>
                        <a:t>EVALUACIÓN</a:t>
                      </a:r>
                      <a:endParaRPr lang="es-CL" sz="1400" dirty="0">
                        <a:effectLst/>
                        <a:latin typeface="+mn-lt"/>
                      </a:endParaRPr>
                    </a:p>
                    <a:p>
                      <a:pPr marL="0" marR="0" algn="just">
                        <a:spcBef>
                          <a:spcPts val="0"/>
                        </a:spcBef>
                        <a:spcAft>
                          <a:spcPts val="0"/>
                        </a:spcAft>
                      </a:pPr>
                      <a:r>
                        <a:rPr lang="es-CL" sz="1400" b="1" dirty="0">
                          <a:effectLst/>
                          <a:latin typeface="+mn-lt"/>
                        </a:rPr>
                        <a:t> </a:t>
                      </a:r>
                      <a:endParaRPr lang="es-CL" sz="1400" dirty="0">
                        <a:effectLst/>
                        <a:latin typeface="+mn-lt"/>
                      </a:endParaRPr>
                    </a:p>
                  </a:txBody>
                  <a:tcPr marL="29481" marR="29481" marT="14741" marB="147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L" sz="1400" b="0" dirty="0" smtClean="0">
                          <a:effectLst/>
                          <a:latin typeface="+mn-lt"/>
                        </a:rPr>
                        <a:t>Responder</a:t>
                      </a:r>
                      <a:r>
                        <a:rPr lang="es-CL" sz="1400" b="0" baseline="0" dirty="0" smtClean="0">
                          <a:effectLst/>
                          <a:latin typeface="+mn-lt"/>
                        </a:rPr>
                        <a:t> </a:t>
                      </a:r>
                      <a:r>
                        <a:rPr lang="es-CL" sz="1400" b="0" baseline="0" dirty="0" smtClean="0">
                          <a:solidFill>
                            <a:srgbClr val="FF0000"/>
                          </a:solidFill>
                          <a:effectLst>
                            <a:outerShdw blurRad="38100" dist="38100" dir="2700000" algn="tl">
                              <a:srgbClr val="000000">
                                <a:alpha val="43137"/>
                              </a:srgbClr>
                            </a:outerShdw>
                          </a:effectLst>
                          <a:latin typeface="+mn-lt"/>
                        </a:rPr>
                        <a:t>ticket de salida </a:t>
                      </a:r>
                      <a:r>
                        <a:rPr lang="es-CL" sz="1400" b="0" baseline="0" dirty="0" smtClean="0">
                          <a:solidFill>
                            <a:schemeClr val="tx1"/>
                          </a:solidFill>
                          <a:effectLst/>
                          <a:latin typeface="+mn-lt"/>
                        </a:rPr>
                        <a:t>(</a:t>
                      </a:r>
                      <a:r>
                        <a:rPr lang="es-MX" sz="1400" dirty="0" smtClean="0">
                          <a:hlinkClick r:id="rId2"/>
                        </a:rPr>
                        <a:t>https://forms.gle/JZW7GVeAaQKjM2i4A</a:t>
                      </a:r>
                      <a:r>
                        <a:rPr lang="es-MX" sz="1400" baseline="0" dirty="0" smtClean="0"/>
                        <a:t>) </a:t>
                      </a:r>
                      <a:r>
                        <a:rPr lang="es-CL" sz="1400" b="0" baseline="0" dirty="0" smtClean="0">
                          <a:effectLst/>
                          <a:latin typeface="+mn-lt"/>
                        </a:rPr>
                        <a:t>y enviar a </a:t>
                      </a:r>
                      <a:r>
                        <a:rPr lang="es-CL" sz="1400" b="0" baseline="0" dirty="0" smtClean="0">
                          <a:effectLst/>
                          <a:latin typeface="+mn-lt"/>
                          <a:hlinkClick r:id="rId3"/>
                        </a:rPr>
                        <a:t>daniela.carreno@colegio-jeanpiaget.cl</a:t>
                      </a:r>
                      <a:r>
                        <a:rPr lang="es-CL" sz="1400" b="0" baseline="0" dirty="0" smtClean="0">
                          <a:effectLst/>
                          <a:latin typeface="+mn-lt"/>
                        </a:rPr>
                        <a:t> o al </a:t>
                      </a:r>
                      <a:r>
                        <a:rPr lang="es-CL" sz="1400" b="0" baseline="0" dirty="0" err="1" smtClean="0">
                          <a:effectLst/>
                          <a:latin typeface="+mn-lt"/>
                        </a:rPr>
                        <a:t>wsp</a:t>
                      </a:r>
                      <a:r>
                        <a:rPr lang="es-CL" sz="1400" b="0" baseline="0" dirty="0" smtClean="0">
                          <a:effectLst/>
                          <a:latin typeface="+mn-lt"/>
                        </a:rPr>
                        <a:t> +569 41745325 el día </a:t>
                      </a:r>
                      <a:r>
                        <a:rPr lang="es-CL" sz="1400" b="1" baseline="0" dirty="0" smtClean="0">
                          <a:effectLst/>
                          <a:latin typeface="+mn-lt"/>
                        </a:rPr>
                        <a:t>viernes 13 de noviembre</a:t>
                      </a:r>
                      <a:r>
                        <a:rPr lang="es-CL" sz="1400" b="0" baseline="0" dirty="0" smtClean="0">
                          <a:effectLst/>
                          <a:latin typeface="+mn-lt"/>
                        </a:rPr>
                        <a:t>.</a:t>
                      </a:r>
                      <a:endParaRPr lang="es-CL" sz="1600" b="0" dirty="0" smtClean="0">
                        <a:effectLst/>
                        <a:latin typeface="+mn-lt"/>
                      </a:endParaRPr>
                    </a:p>
                    <a:p>
                      <a:pPr marL="0" marR="0" algn="just">
                        <a:spcBef>
                          <a:spcPts val="0"/>
                        </a:spcBef>
                        <a:spcAft>
                          <a:spcPts val="0"/>
                        </a:spcAft>
                      </a:pPr>
                      <a:endParaRPr lang="es-CL" sz="1400" b="0" dirty="0" smtClean="0">
                        <a:effectLst/>
                        <a:latin typeface="+mn-lt"/>
                      </a:endParaRPr>
                    </a:p>
                  </a:txBody>
                  <a:tcPr marL="29481" marR="29481" marT="14741" marB="147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8316416" y="-92343"/>
            <a:ext cx="986819" cy="852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3816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367" y="0"/>
            <a:ext cx="2841592" cy="3724544"/>
          </a:xfrm>
        </p:spPr>
      </p:pic>
      <p:pic>
        <p:nvPicPr>
          <p:cNvPr id="9" name="Picture 2" descr="C:\Users\Profesor\Downloads\WhatsApp Image 2020-08-01 at 13.42.49 (1).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40" y="2060848"/>
            <a:ext cx="2808312" cy="37480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rofesor\Downloads\WhatsApp Image 2020-08-01 at 13.42.50.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73213" y="3174445"/>
            <a:ext cx="2873914"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438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7"/>
                                        </p:tgtEl>
                                        <p:attrNameLst>
                                          <p:attrName>style.visibility</p:attrName>
                                        </p:attrNameLst>
                                      </p:cBhvr>
                                      <p:to>
                                        <p:strVal val="visible"/>
                                      </p:to>
                                    </p:set>
                                    <p:animEffect transition="in" filter="fade">
                                      <p:cBhvr>
                                        <p:cTn id="21" dur="1000"/>
                                        <p:tgtEl>
                                          <p:spTgt spid="1027"/>
                                        </p:tgtEl>
                                      </p:cBhvr>
                                    </p:animEffect>
                                    <p:anim calcmode="lin" valueType="num">
                                      <p:cBhvr>
                                        <p:cTn id="22" dur="1000" fill="hold"/>
                                        <p:tgtEl>
                                          <p:spTgt spid="1027"/>
                                        </p:tgtEl>
                                        <p:attrNameLst>
                                          <p:attrName>ppt_x</p:attrName>
                                        </p:attrNameLst>
                                      </p:cBhvr>
                                      <p:tavLst>
                                        <p:tav tm="0">
                                          <p:val>
                                            <p:strVal val="#ppt_x"/>
                                          </p:val>
                                        </p:tav>
                                        <p:tav tm="100000">
                                          <p:val>
                                            <p:strVal val="#ppt_x"/>
                                          </p:val>
                                        </p:tav>
                                      </p:tavLst>
                                    </p:anim>
                                    <p:anim calcmode="lin" valueType="num">
                                      <p:cBhvr>
                                        <p:cTn id="23"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Profesor\Downloads\WhatsApp Image 2020-08-01 at 13.42.50 (2).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1791305"/>
            <a:ext cx="2873522" cy="35283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Profesor\Downloads\WhatsApp Image 2020-08-01 at 13.42.51.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97113" y="3280692"/>
            <a:ext cx="2846887" cy="357730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198" y="25596"/>
            <a:ext cx="2864064" cy="3531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3133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Profesor\Downloads\WhatsApp Image 2020-08-01 at 13.42.51 (1).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05" y="15755"/>
            <a:ext cx="2721952" cy="3629269"/>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Profesor\Downloads\WhatsApp Image 2020-08-01 at 13.42.51 (2).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2348880"/>
            <a:ext cx="2732977" cy="361242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Profesor\Downloads\WhatsApp Image 2020-08-01 at 13.42.51 (3).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31731" y="3245576"/>
            <a:ext cx="2712269" cy="3612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54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1000"/>
                                        <p:tgtEl>
                                          <p:spTgt spid="2052"/>
                                        </p:tgtEl>
                                      </p:cBhvr>
                                    </p:animEffect>
                                    <p:anim calcmode="lin" valueType="num">
                                      <p:cBhvr>
                                        <p:cTn id="8" dur="1000" fill="hold"/>
                                        <p:tgtEl>
                                          <p:spTgt spid="2052"/>
                                        </p:tgtEl>
                                        <p:attrNameLst>
                                          <p:attrName>ppt_x</p:attrName>
                                        </p:attrNameLst>
                                      </p:cBhvr>
                                      <p:tavLst>
                                        <p:tav tm="0">
                                          <p:val>
                                            <p:strVal val="#ppt_x"/>
                                          </p:val>
                                        </p:tav>
                                        <p:tav tm="100000">
                                          <p:val>
                                            <p:strVal val="#ppt_x"/>
                                          </p:val>
                                        </p:tav>
                                      </p:tavLst>
                                    </p:anim>
                                    <p:anim calcmode="lin" valueType="num">
                                      <p:cBhvr>
                                        <p:cTn id="9"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3"/>
                                        </p:tgtEl>
                                        <p:attrNameLst>
                                          <p:attrName>style.visibility</p:attrName>
                                        </p:attrNameLst>
                                      </p:cBhvr>
                                      <p:to>
                                        <p:strVal val="visible"/>
                                      </p:to>
                                    </p:set>
                                    <p:animEffect transition="in" filter="fade">
                                      <p:cBhvr>
                                        <p:cTn id="14" dur="1000"/>
                                        <p:tgtEl>
                                          <p:spTgt spid="2053"/>
                                        </p:tgtEl>
                                      </p:cBhvr>
                                    </p:animEffect>
                                    <p:anim calcmode="lin" valueType="num">
                                      <p:cBhvr>
                                        <p:cTn id="15" dur="1000" fill="hold"/>
                                        <p:tgtEl>
                                          <p:spTgt spid="2053"/>
                                        </p:tgtEl>
                                        <p:attrNameLst>
                                          <p:attrName>ppt_x</p:attrName>
                                        </p:attrNameLst>
                                      </p:cBhvr>
                                      <p:tavLst>
                                        <p:tav tm="0">
                                          <p:val>
                                            <p:strVal val="#ppt_x"/>
                                          </p:val>
                                        </p:tav>
                                        <p:tav tm="100000">
                                          <p:val>
                                            <p:strVal val="#ppt_x"/>
                                          </p:val>
                                        </p:tav>
                                      </p:tavLst>
                                    </p:anim>
                                    <p:anim calcmode="lin" valueType="num">
                                      <p:cBhvr>
                                        <p:cTn id="16" dur="1000" fill="hold"/>
                                        <p:tgtEl>
                                          <p:spTgt spid="205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54"/>
                                        </p:tgtEl>
                                        <p:attrNameLst>
                                          <p:attrName>style.visibility</p:attrName>
                                        </p:attrNameLst>
                                      </p:cBhvr>
                                      <p:to>
                                        <p:strVal val="visible"/>
                                      </p:to>
                                    </p:set>
                                    <p:animEffect transition="in" filter="fade">
                                      <p:cBhvr>
                                        <p:cTn id="21" dur="1000"/>
                                        <p:tgtEl>
                                          <p:spTgt spid="2054"/>
                                        </p:tgtEl>
                                      </p:cBhvr>
                                    </p:animEffect>
                                    <p:anim calcmode="lin" valueType="num">
                                      <p:cBhvr>
                                        <p:cTn id="22" dur="1000" fill="hold"/>
                                        <p:tgtEl>
                                          <p:spTgt spid="2054"/>
                                        </p:tgtEl>
                                        <p:attrNameLst>
                                          <p:attrName>ppt_x</p:attrName>
                                        </p:attrNameLst>
                                      </p:cBhvr>
                                      <p:tavLst>
                                        <p:tav tm="0">
                                          <p:val>
                                            <p:strVal val="#ppt_x"/>
                                          </p:val>
                                        </p:tav>
                                        <p:tav tm="100000">
                                          <p:val>
                                            <p:strVal val="#ppt_x"/>
                                          </p:val>
                                        </p:tav>
                                      </p:tavLst>
                                    </p:anim>
                                    <p:anim calcmode="lin" valueType="num">
                                      <p:cBhvr>
                                        <p:cTn id="23"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310852"/>
            <a:ext cx="8229600" cy="1143000"/>
          </a:xfrm>
        </p:spPr>
        <p:txBody>
          <a:bodyPr/>
          <a:lstStyle/>
          <a:p>
            <a:r>
              <a:rPr lang="es-CL" dirty="0" smtClean="0"/>
              <a:t>Importante:</a:t>
            </a:r>
            <a:endParaRPr lang="es-CL" dirty="0"/>
          </a:p>
        </p:txBody>
      </p:sp>
      <p:pic>
        <p:nvPicPr>
          <p:cNvPr id="4" name="Picture 2" descr="Happy Dance Sticker by Ofix for iOS &amp; Android | GIPH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50768"/>
            <a:ext cx="2160240" cy="2160240"/>
          </a:xfrm>
          <a:prstGeom prst="rect">
            <a:avLst/>
          </a:prstGeom>
          <a:noFill/>
          <a:extLst>
            <a:ext uri="{909E8E84-426E-40DD-AFC4-6F175D3DCCD1}">
              <a14:hiddenFill xmlns:a14="http://schemas.microsoft.com/office/drawing/2010/main">
                <a:solidFill>
                  <a:srgbClr val="FFFFFF"/>
                </a:solidFill>
              </a14:hiddenFill>
            </a:ext>
          </a:extLst>
        </p:spPr>
      </p:pic>
      <p:sp>
        <p:nvSpPr>
          <p:cNvPr id="5" name="4 Llamada de flecha a la izquierda"/>
          <p:cNvSpPr/>
          <p:nvPr/>
        </p:nvSpPr>
        <p:spPr>
          <a:xfrm>
            <a:off x="3607174" y="969177"/>
            <a:ext cx="5429321" cy="1019663"/>
          </a:xfrm>
          <a:prstGeom prst="left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L" dirty="0">
                <a:solidFill>
                  <a:prstClr val="black"/>
                </a:solidFill>
              </a:rPr>
              <a:t>Cuándo esté la animación de un lápiz, significa que debes </a:t>
            </a:r>
            <a:r>
              <a:rPr lang="es-CL" b="1" dirty="0">
                <a:solidFill>
                  <a:prstClr val="black"/>
                </a:solidFill>
              </a:rPr>
              <a:t>escribir en tu cuaderno</a:t>
            </a:r>
          </a:p>
        </p:txBody>
      </p:sp>
      <p:pic>
        <p:nvPicPr>
          <p:cNvPr id="6" name="Picture 8" descr="Film Camera Sticker by Martina Martian for iOS &amp; Android | GIPH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451" y="1513729"/>
            <a:ext cx="2496377" cy="2496378"/>
          </a:xfrm>
          <a:prstGeom prst="rect">
            <a:avLst/>
          </a:prstGeom>
          <a:noFill/>
          <a:extLst>
            <a:ext uri="{909E8E84-426E-40DD-AFC4-6F175D3DCCD1}">
              <a14:hiddenFill xmlns:a14="http://schemas.microsoft.com/office/drawing/2010/main">
                <a:solidFill>
                  <a:srgbClr val="FFFFFF"/>
                </a:solidFill>
              </a14:hiddenFill>
            </a:ext>
          </a:extLst>
        </p:spPr>
      </p:pic>
      <p:sp>
        <p:nvSpPr>
          <p:cNvPr id="7" name="6 Llamada de flecha a la izquierda"/>
          <p:cNvSpPr/>
          <p:nvPr/>
        </p:nvSpPr>
        <p:spPr>
          <a:xfrm>
            <a:off x="2329287" y="2193993"/>
            <a:ext cx="6660232" cy="1193467"/>
          </a:xfrm>
          <a:prstGeom prst="left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L" dirty="0">
                <a:solidFill>
                  <a:prstClr val="black"/>
                </a:solidFill>
              </a:rPr>
              <a:t>Cuándo esté esta animación de una cámara fotográfica, significa que debes mandar </a:t>
            </a:r>
            <a:r>
              <a:rPr lang="es-CL" b="1" dirty="0">
                <a:solidFill>
                  <a:prstClr val="black"/>
                </a:solidFill>
              </a:rPr>
              <a:t>reporte sólo de esa actividad (una foto de la actividad)</a:t>
            </a:r>
          </a:p>
        </p:txBody>
      </p:sp>
      <p:pic>
        <p:nvPicPr>
          <p:cNvPr id="10242" name="Picture 2" descr="▷ Libros: Imágenes Animadas, Gifs y Animaciones ¡100% GRATI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579828" y="3258855"/>
            <a:ext cx="1600200" cy="1928812"/>
          </a:xfrm>
          <a:prstGeom prst="rect">
            <a:avLst/>
          </a:prstGeom>
          <a:noFill/>
          <a:extLst>
            <a:ext uri="{909E8E84-426E-40DD-AFC4-6F175D3DCCD1}">
              <a14:hiddenFill xmlns:a14="http://schemas.microsoft.com/office/drawing/2010/main">
                <a:solidFill>
                  <a:srgbClr val="FFFFFF"/>
                </a:solidFill>
              </a14:hiddenFill>
            </a:ext>
          </a:extLst>
        </p:spPr>
      </p:pic>
      <p:sp>
        <p:nvSpPr>
          <p:cNvPr id="9" name="8 Llamada de flecha a la izquierda"/>
          <p:cNvSpPr/>
          <p:nvPr/>
        </p:nvSpPr>
        <p:spPr>
          <a:xfrm>
            <a:off x="4180027" y="3577363"/>
            <a:ext cx="4809491" cy="1291797"/>
          </a:xfrm>
          <a:prstGeom prst="left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L" dirty="0">
                <a:solidFill>
                  <a:prstClr val="black"/>
                </a:solidFill>
              </a:rPr>
              <a:t>Cuándo esté esta animación de un libro, significa que debes </a:t>
            </a:r>
            <a:r>
              <a:rPr lang="es-CL" b="1" dirty="0">
                <a:solidFill>
                  <a:prstClr val="black"/>
                </a:solidFill>
              </a:rPr>
              <a:t>trabajar en tu libro de </a:t>
            </a:r>
            <a:r>
              <a:rPr lang="es-CL" b="1" dirty="0" smtClean="0">
                <a:solidFill>
                  <a:prstClr val="black"/>
                </a:solidFill>
              </a:rPr>
              <a:t>Historia</a:t>
            </a:r>
            <a:r>
              <a:rPr lang="es-CL" b="1" dirty="0">
                <a:solidFill>
                  <a:prstClr val="black"/>
                </a:solidFill>
              </a:rPr>
              <a:t>.</a:t>
            </a:r>
          </a:p>
        </p:txBody>
      </p:sp>
      <p:pic>
        <p:nvPicPr>
          <p:cNvPr id="10" name="Picture 6" descr="Signo de Interrogación Animado (con imágenes) | Preguntas al azar ..."/>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11807" y="4223261"/>
            <a:ext cx="1968021" cy="2403799"/>
          </a:xfrm>
          <a:prstGeom prst="rect">
            <a:avLst/>
          </a:prstGeom>
          <a:noFill/>
          <a:extLst>
            <a:ext uri="{909E8E84-426E-40DD-AFC4-6F175D3DCCD1}">
              <a14:hiddenFill xmlns:a14="http://schemas.microsoft.com/office/drawing/2010/main">
                <a:solidFill>
                  <a:srgbClr val="FFFFFF"/>
                </a:solidFill>
              </a14:hiddenFill>
            </a:ext>
          </a:extLst>
        </p:spPr>
      </p:pic>
      <p:sp>
        <p:nvSpPr>
          <p:cNvPr id="11" name="10 Llamada de flecha a la izquierda"/>
          <p:cNvSpPr/>
          <p:nvPr/>
        </p:nvSpPr>
        <p:spPr>
          <a:xfrm>
            <a:off x="2195736" y="5187667"/>
            <a:ext cx="6793782" cy="1291797"/>
          </a:xfrm>
          <a:prstGeom prst="left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L" dirty="0">
                <a:solidFill>
                  <a:prstClr val="black"/>
                </a:solidFill>
              </a:rPr>
              <a:t>Cuándo esté esta animación de un signo de pregunta, significa que debes </a:t>
            </a:r>
            <a:r>
              <a:rPr lang="es-CL" b="1" dirty="0">
                <a:solidFill>
                  <a:prstClr val="black"/>
                </a:solidFill>
              </a:rPr>
              <a:t>pensar y analizar, sin escribir en tu cuaderno. Responder de forma oral.</a:t>
            </a:r>
          </a:p>
        </p:txBody>
      </p:sp>
      <p:pic>
        <p:nvPicPr>
          <p:cNvPr id="12" name="Picture 2"/>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7147" y="88453"/>
            <a:ext cx="986819" cy="852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2086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242"/>
                                        </p:tgtEl>
                                        <p:attrNameLst>
                                          <p:attrName>style.visibility</p:attrName>
                                        </p:attrNameLst>
                                      </p:cBhvr>
                                      <p:to>
                                        <p:strVal val="visible"/>
                                      </p:to>
                                    </p:set>
                                    <p:animEffect transition="in" filter="fade">
                                      <p:cBhvr>
                                        <p:cTn id="35" dur="1000"/>
                                        <p:tgtEl>
                                          <p:spTgt spid="10242"/>
                                        </p:tgtEl>
                                      </p:cBhvr>
                                    </p:animEffect>
                                    <p:anim calcmode="lin" valueType="num">
                                      <p:cBhvr>
                                        <p:cTn id="36" dur="1000" fill="hold"/>
                                        <p:tgtEl>
                                          <p:spTgt spid="10242"/>
                                        </p:tgtEl>
                                        <p:attrNameLst>
                                          <p:attrName>ppt_x</p:attrName>
                                        </p:attrNameLst>
                                      </p:cBhvr>
                                      <p:tavLst>
                                        <p:tav tm="0">
                                          <p:val>
                                            <p:strVal val="#ppt_x"/>
                                          </p:val>
                                        </p:tav>
                                        <p:tav tm="100000">
                                          <p:val>
                                            <p:strVal val="#ppt_x"/>
                                          </p:val>
                                        </p:tav>
                                      </p:tavLst>
                                    </p:anim>
                                    <p:anim calcmode="lin" valueType="num">
                                      <p:cBhvr>
                                        <p:cTn id="37"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936104"/>
          </a:xfrm>
        </p:spPr>
        <p:txBody>
          <a:bodyPr/>
          <a:lstStyle/>
          <a:p>
            <a:r>
              <a:rPr lang="es-MX" dirty="0" smtClean="0"/>
              <a:t>Resultados de Evaluación </a:t>
            </a:r>
            <a:r>
              <a:rPr lang="es-MX" sz="2000" dirty="0" smtClean="0"/>
              <a:t>(Fecha</a:t>
            </a:r>
            <a:r>
              <a:rPr lang="es-MX" sz="2000" smtClean="0"/>
              <a:t>: 30/09/2020</a:t>
            </a:r>
            <a:r>
              <a:rPr lang="es-MX" sz="2000" dirty="0" smtClean="0"/>
              <a:t>) </a:t>
            </a:r>
            <a:endParaRPr lang="es-MX"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702173878"/>
              </p:ext>
            </p:extLst>
          </p:nvPr>
        </p:nvGraphicFramePr>
        <p:xfrm>
          <a:off x="755576" y="1052736"/>
          <a:ext cx="7488832" cy="1483360"/>
        </p:xfrm>
        <a:graphic>
          <a:graphicData uri="http://schemas.openxmlformats.org/drawingml/2006/table">
            <a:tbl>
              <a:tblPr firstRow="1" bandRow="1">
                <a:tableStyleId>{5C22544A-7EE6-4342-B048-85BDC9FD1C3A}</a:tableStyleId>
              </a:tblPr>
              <a:tblGrid>
                <a:gridCol w="2808312"/>
                <a:gridCol w="2886321"/>
                <a:gridCol w="1794199"/>
              </a:tblGrid>
              <a:tr h="370840">
                <a:tc>
                  <a:txBody>
                    <a:bodyPr/>
                    <a:lstStyle/>
                    <a:p>
                      <a:r>
                        <a:rPr lang="es-MX" dirty="0" smtClean="0"/>
                        <a:t>Indicador</a:t>
                      </a:r>
                      <a:r>
                        <a:rPr lang="es-MX" baseline="0" dirty="0" smtClean="0"/>
                        <a:t> de Evaluación 1</a:t>
                      </a:r>
                      <a:endParaRPr lang="es-MX" dirty="0"/>
                    </a:p>
                  </a:txBody>
                  <a:tcPr/>
                </a:tc>
                <a:tc>
                  <a:txBody>
                    <a:bodyPr/>
                    <a:lstStyle/>
                    <a:p>
                      <a:r>
                        <a:rPr lang="es-MX" dirty="0" smtClean="0"/>
                        <a:t>Cantidad de estudiantes</a:t>
                      </a:r>
                      <a:r>
                        <a:rPr lang="es-MX" baseline="0" dirty="0" smtClean="0"/>
                        <a:t> </a:t>
                      </a:r>
                      <a:endParaRPr lang="es-MX" dirty="0"/>
                    </a:p>
                  </a:txBody>
                  <a:tcPr/>
                </a:tc>
                <a:tc>
                  <a:txBody>
                    <a:bodyPr/>
                    <a:lstStyle/>
                    <a:p>
                      <a:pPr algn="ctr"/>
                      <a:r>
                        <a:rPr lang="es-MX" dirty="0" smtClean="0"/>
                        <a:t>%</a:t>
                      </a:r>
                      <a:endParaRPr lang="es-MX" dirty="0"/>
                    </a:p>
                  </a:txBody>
                  <a:tcPr/>
                </a:tc>
              </a:tr>
              <a:tr h="370840">
                <a:tc>
                  <a:txBody>
                    <a:bodyPr/>
                    <a:lstStyle/>
                    <a:p>
                      <a:r>
                        <a:rPr lang="es-MX" dirty="0" smtClean="0"/>
                        <a:t>LOGRADO </a:t>
                      </a:r>
                      <a:endParaRPr lang="es-MX" dirty="0"/>
                    </a:p>
                  </a:txBody>
                  <a:tcPr/>
                </a:tc>
                <a:tc>
                  <a:txBody>
                    <a:bodyPr/>
                    <a:lstStyle/>
                    <a:p>
                      <a:pPr algn="ctr"/>
                      <a:r>
                        <a:rPr lang="es-MX" dirty="0" smtClean="0"/>
                        <a:t>6/27</a:t>
                      </a:r>
                      <a:endParaRPr lang="es-MX" dirty="0"/>
                    </a:p>
                  </a:txBody>
                  <a:tcPr/>
                </a:tc>
                <a:tc>
                  <a:txBody>
                    <a:bodyPr/>
                    <a:lstStyle/>
                    <a:p>
                      <a:pPr algn="ctr"/>
                      <a:r>
                        <a:rPr lang="es-MX" dirty="0" smtClean="0"/>
                        <a:t>22%</a:t>
                      </a:r>
                      <a:endParaRPr lang="es-MX" dirty="0"/>
                    </a:p>
                  </a:txBody>
                  <a:tcPr/>
                </a:tc>
              </a:tr>
              <a:tr h="370840">
                <a:tc>
                  <a:txBody>
                    <a:bodyPr/>
                    <a:lstStyle/>
                    <a:p>
                      <a:r>
                        <a:rPr lang="es-MX" dirty="0" smtClean="0"/>
                        <a:t>MEDIANAMENTE</a:t>
                      </a:r>
                      <a:r>
                        <a:rPr lang="es-MX" baseline="0" dirty="0" smtClean="0"/>
                        <a:t> LOGRADO</a:t>
                      </a:r>
                      <a:endParaRPr lang="es-MX" dirty="0"/>
                    </a:p>
                  </a:txBody>
                  <a:tcPr/>
                </a:tc>
                <a:tc>
                  <a:txBody>
                    <a:bodyPr/>
                    <a:lstStyle/>
                    <a:p>
                      <a:pPr algn="ctr"/>
                      <a:r>
                        <a:rPr lang="es-MX" dirty="0" smtClean="0"/>
                        <a:t>21/27</a:t>
                      </a:r>
                      <a:endParaRPr lang="es-MX" dirty="0"/>
                    </a:p>
                  </a:txBody>
                  <a:tcPr/>
                </a:tc>
                <a:tc>
                  <a:txBody>
                    <a:bodyPr/>
                    <a:lstStyle/>
                    <a:p>
                      <a:pPr algn="ctr"/>
                      <a:r>
                        <a:rPr lang="es-MX" dirty="0" smtClean="0"/>
                        <a:t>78%</a:t>
                      </a:r>
                      <a:endParaRPr lang="es-MX" dirty="0"/>
                    </a:p>
                  </a:txBody>
                  <a:tcPr/>
                </a:tc>
              </a:tr>
              <a:tr h="370840">
                <a:tc>
                  <a:txBody>
                    <a:bodyPr/>
                    <a:lstStyle/>
                    <a:p>
                      <a:r>
                        <a:rPr lang="es-MX" dirty="0" smtClean="0"/>
                        <a:t>NO LOGRADO </a:t>
                      </a:r>
                      <a:endParaRPr lang="es-MX" dirty="0"/>
                    </a:p>
                  </a:txBody>
                  <a:tcPr/>
                </a:tc>
                <a:tc>
                  <a:txBody>
                    <a:bodyPr/>
                    <a:lstStyle/>
                    <a:p>
                      <a:pPr algn="ctr"/>
                      <a:r>
                        <a:rPr lang="es-MX" dirty="0" smtClean="0"/>
                        <a:t>0/27</a:t>
                      </a:r>
                      <a:endParaRPr lang="es-MX" dirty="0"/>
                    </a:p>
                  </a:txBody>
                  <a:tcPr/>
                </a:tc>
                <a:tc>
                  <a:txBody>
                    <a:bodyPr/>
                    <a:lstStyle/>
                    <a:p>
                      <a:pPr algn="ctr"/>
                      <a:r>
                        <a:rPr lang="es-MX" dirty="0" smtClean="0"/>
                        <a:t>0%</a:t>
                      </a:r>
                      <a:endParaRPr lang="es-MX" dirty="0"/>
                    </a:p>
                  </a:txBody>
                  <a:tcPr/>
                </a:tc>
              </a:tr>
            </a:tbl>
          </a:graphicData>
        </a:graphic>
      </p:graphicFrame>
      <p:graphicFrame>
        <p:nvGraphicFramePr>
          <p:cNvPr id="5" name="3 Marcador de contenido"/>
          <p:cNvGraphicFramePr>
            <a:graphicFrameLocks/>
          </p:cNvGraphicFramePr>
          <p:nvPr>
            <p:extLst>
              <p:ext uri="{D42A27DB-BD31-4B8C-83A1-F6EECF244321}">
                <p14:modId xmlns:p14="http://schemas.microsoft.com/office/powerpoint/2010/main" val="1709290800"/>
              </p:ext>
            </p:extLst>
          </p:nvPr>
        </p:nvGraphicFramePr>
        <p:xfrm>
          <a:off x="755576" y="2780928"/>
          <a:ext cx="7488832" cy="1483360"/>
        </p:xfrm>
        <a:graphic>
          <a:graphicData uri="http://schemas.openxmlformats.org/drawingml/2006/table">
            <a:tbl>
              <a:tblPr firstRow="1" bandRow="1">
                <a:tableStyleId>{5C22544A-7EE6-4342-B048-85BDC9FD1C3A}</a:tableStyleId>
              </a:tblPr>
              <a:tblGrid>
                <a:gridCol w="2808312"/>
                <a:gridCol w="2886321"/>
                <a:gridCol w="1794199"/>
              </a:tblGrid>
              <a:tr h="370840">
                <a:tc>
                  <a:txBody>
                    <a:bodyPr/>
                    <a:lstStyle/>
                    <a:p>
                      <a:r>
                        <a:rPr lang="es-MX" dirty="0" smtClean="0"/>
                        <a:t>Indicador</a:t>
                      </a:r>
                      <a:r>
                        <a:rPr lang="es-MX" baseline="0" dirty="0" smtClean="0"/>
                        <a:t> de Evaluación 2</a:t>
                      </a:r>
                      <a:endParaRPr lang="es-MX" dirty="0"/>
                    </a:p>
                  </a:txBody>
                  <a:tcPr/>
                </a:tc>
                <a:tc>
                  <a:txBody>
                    <a:bodyPr/>
                    <a:lstStyle/>
                    <a:p>
                      <a:r>
                        <a:rPr lang="es-MX" dirty="0" smtClean="0"/>
                        <a:t>Cantidad de estudiantes</a:t>
                      </a:r>
                      <a:r>
                        <a:rPr lang="es-MX" baseline="0" dirty="0" smtClean="0"/>
                        <a:t> </a:t>
                      </a:r>
                      <a:endParaRPr lang="es-MX" dirty="0"/>
                    </a:p>
                  </a:txBody>
                  <a:tcPr/>
                </a:tc>
                <a:tc>
                  <a:txBody>
                    <a:bodyPr/>
                    <a:lstStyle/>
                    <a:p>
                      <a:pPr algn="ctr"/>
                      <a:r>
                        <a:rPr lang="es-MX" dirty="0" smtClean="0"/>
                        <a:t>%</a:t>
                      </a:r>
                      <a:endParaRPr lang="es-MX" dirty="0"/>
                    </a:p>
                  </a:txBody>
                  <a:tcPr/>
                </a:tc>
              </a:tr>
              <a:tr h="370840">
                <a:tc>
                  <a:txBody>
                    <a:bodyPr/>
                    <a:lstStyle/>
                    <a:p>
                      <a:r>
                        <a:rPr lang="es-MX" dirty="0" smtClean="0"/>
                        <a:t>LOGRADO </a:t>
                      </a:r>
                      <a:endParaRPr lang="es-MX" dirty="0"/>
                    </a:p>
                  </a:txBody>
                  <a:tcPr/>
                </a:tc>
                <a:tc>
                  <a:txBody>
                    <a:bodyPr/>
                    <a:lstStyle/>
                    <a:p>
                      <a:pPr algn="ctr"/>
                      <a:r>
                        <a:rPr lang="es-MX" dirty="0" smtClean="0"/>
                        <a:t>2/27</a:t>
                      </a:r>
                      <a:endParaRPr lang="es-MX" dirty="0"/>
                    </a:p>
                  </a:txBody>
                  <a:tcPr/>
                </a:tc>
                <a:tc>
                  <a:txBody>
                    <a:bodyPr/>
                    <a:lstStyle/>
                    <a:p>
                      <a:pPr algn="ctr"/>
                      <a:r>
                        <a:rPr lang="es-MX" dirty="0" smtClean="0"/>
                        <a:t>7%</a:t>
                      </a:r>
                      <a:endParaRPr lang="es-MX" dirty="0"/>
                    </a:p>
                  </a:txBody>
                  <a:tcPr/>
                </a:tc>
              </a:tr>
              <a:tr h="370840">
                <a:tc>
                  <a:txBody>
                    <a:bodyPr/>
                    <a:lstStyle/>
                    <a:p>
                      <a:r>
                        <a:rPr lang="es-MX" dirty="0" smtClean="0"/>
                        <a:t>MEDIANAMENTE</a:t>
                      </a:r>
                      <a:r>
                        <a:rPr lang="es-MX" baseline="0" dirty="0" smtClean="0"/>
                        <a:t> LOGRADO</a:t>
                      </a:r>
                      <a:endParaRPr lang="es-MX" dirty="0"/>
                    </a:p>
                  </a:txBody>
                  <a:tcPr/>
                </a:tc>
                <a:tc>
                  <a:txBody>
                    <a:bodyPr/>
                    <a:lstStyle/>
                    <a:p>
                      <a:pPr algn="ctr"/>
                      <a:r>
                        <a:rPr lang="es-MX" dirty="0" smtClean="0"/>
                        <a:t>22/27</a:t>
                      </a:r>
                      <a:endParaRPr lang="es-MX" dirty="0"/>
                    </a:p>
                  </a:txBody>
                  <a:tcPr/>
                </a:tc>
                <a:tc>
                  <a:txBody>
                    <a:bodyPr/>
                    <a:lstStyle/>
                    <a:p>
                      <a:pPr algn="ctr"/>
                      <a:r>
                        <a:rPr lang="es-MX" dirty="0" smtClean="0"/>
                        <a:t>82%</a:t>
                      </a:r>
                      <a:endParaRPr lang="es-MX" dirty="0"/>
                    </a:p>
                  </a:txBody>
                  <a:tcPr/>
                </a:tc>
              </a:tr>
              <a:tr h="370840">
                <a:tc>
                  <a:txBody>
                    <a:bodyPr/>
                    <a:lstStyle/>
                    <a:p>
                      <a:r>
                        <a:rPr lang="es-MX" dirty="0" smtClean="0"/>
                        <a:t>NO LOGRADO </a:t>
                      </a:r>
                      <a:endParaRPr lang="es-MX" dirty="0"/>
                    </a:p>
                  </a:txBody>
                  <a:tcPr/>
                </a:tc>
                <a:tc>
                  <a:txBody>
                    <a:bodyPr/>
                    <a:lstStyle/>
                    <a:p>
                      <a:pPr algn="ctr"/>
                      <a:r>
                        <a:rPr lang="es-MX" dirty="0" smtClean="0"/>
                        <a:t>3/27</a:t>
                      </a:r>
                      <a:endParaRPr lang="es-MX" dirty="0"/>
                    </a:p>
                  </a:txBody>
                  <a:tcPr/>
                </a:tc>
                <a:tc>
                  <a:txBody>
                    <a:bodyPr/>
                    <a:lstStyle/>
                    <a:p>
                      <a:pPr algn="ctr"/>
                      <a:r>
                        <a:rPr lang="es-MX" dirty="0" smtClean="0"/>
                        <a:t>11%</a:t>
                      </a:r>
                      <a:endParaRPr lang="es-MX" dirty="0"/>
                    </a:p>
                  </a:txBody>
                  <a:tcPr/>
                </a:tc>
              </a:tr>
            </a:tbl>
          </a:graphicData>
        </a:graphic>
      </p:graphicFrame>
      <p:graphicFrame>
        <p:nvGraphicFramePr>
          <p:cNvPr id="6" name="3 Marcador de contenido"/>
          <p:cNvGraphicFramePr>
            <a:graphicFrameLocks/>
          </p:cNvGraphicFramePr>
          <p:nvPr>
            <p:extLst>
              <p:ext uri="{D42A27DB-BD31-4B8C-83A1-F6EECF244321}">
                <p14:modId xmlns:p14="http://schemas.microsoft.com/office/powerpoint/2010/main" val="944379868"/>
              </p:ext>
            </p:extLst>
          </p:nvPr>
        </p:nvGraphicFramePr>
        <p:xfrm>
          <a:off x="755576" y="4437112"/>
          <a:ext cx="7488832" cy="1483360"/>
        </p:xfrm>
        <a:graphic>
          <a:graphicData uri="http://schemas.openxmlformats.org/drawingml/2006/table">
            <a:tbl>
              <a:tblPr firstRow="1" bandRow="1">
                <a:tableStyleId>{5C22544A-7EE6-4342-B048-85BDC9FD1C3A}</a:tableStyleId>
              </a:tblPr>
              <a:tblGrid>
                <a:gridCol w="2808312"/>
                <a:gridCol w="2886321"/>
                <a:gridCol w="1794199"/>
              </a:tblGrid>
              <a:tr h="370840">
                <a:tc>
                  <a:txBody>
                    <a:bodyPr/>
                    <a:lstStyle/>
                    <a:p>
                      <a:r>
                        <a:rPr lang="es-MX" dirty="0" smtClean="0"/>
                        <a:t>Indicador</a:t>
                      </a:r>
                      <a:r>
                        <a:rPr lang="es-MX" baseline="0" dirty="0" smtClean="0"/>
                        <a:t> de Evaluación 3</a:t>
                      </a:r>
                      <a:endParaRPr lang="es-MX" dirty="0"/>
                    </a:p>
                  </a:txBody>
                  <a:tcPr/>
                </a:tc>
                <a:tc>
                  <a:txBody>
                    <a:bodyPr/>
                    <a:lstStyle/>
                    <a:p>
                      <a:r>
                        <a:rPr lang="es-MX" dirty="0" smtClean="0"/>
                        <a:t>Cantidad de estudiantes</a:t>
                      </a:r>
                      <a:r>
                        <a:rPr lang="es-MX" baseline="0" dirty="0" smtClean="0"/>
                        <a:t> </a:t>
                      </a:r>
                      <a:endParaRPr lang="es-MX" dirty="0"/>
                    </a:p>
                  </a:txBody>
                  <a:tcPr/>
                </a:tc>
                <a:tc>
                  <a:txBody>
                    <a:bodyPr/>
                    <a:lstStyle/>
                    <a:p>
                      <a:pPr algn="ctr"/>
                      <a:r>
                        <a:rPr lang="es-MX" dirty="0" smtClean="0"/>
                        <a:t>%</a:t>
                      </a:r>
                      <a:endParaRPr lang="es-MX" dirty="0"/>
                    </a:p>
                  </a:txBody>
                  <a:tcPr/>
                </a:tc>
              </a:tr>
              <a:tr h="370840">
                <a:tc>
                  <a:txBody>
                    <a:bodyPr/>
                    <a:lstStyle/>
                    <a:p>
                      <a:r>
                        <a:rPr lang="es-MX" dirty="0" smtClean="0"/>
                        <a:t>LOGRADO </a:t>
                      </a:r>
                      <a:endParaRPr lang="es-MX" dirty="0"/>
                    </a:p>
                  </a:txBody>
                  <a:tcPr/>
                </a:tc>
                <a:tc>
                  <a:txBody>
                    <a:bodyPr/>
                    <a:lstStyle/>
                    <a:p>
                      <a:pPr algn="ctr"/>
                      <a:r>
                        <a:rPr lang="es-MX" dirty="0" smtClean="0"/>
                        <a:t>17/27</a:t>
                      </a:r>
                      <a:endParaRPr lang="es-MX" dirty="0"/>
                    </a:p>
                  </a:txBody>
                  <a:tcPr/>
                </a:tc>
                <a:tc>
                  <a:txBody>
                    <a:bodyPr/>
                    <a:lstStyle/>
                    <a:p>
                      <a:pPr algn="ctr"/>
                      <a:r>
                        <a:rPr lang="es-MX" dirty="0" smtClean="0"/>
                        <a:t> 63%</a:t>
                      </a:r>
                      <a:endParaRPr lang="es-MX" dirty="0"/>
                    </a:p>
                  </a:txBody>
                  <a:tcPr/>
                </a:tc>
              </a:tr>
              <a:tr h="370840">
                <a:tc>
                  <a:txBody>
                    <a:bodyPr/>
                    <a:lstStyle/>
                    <a:p>
                      <a:r>
                        <a:rPr lang="es-MX" dirty="0" smtClean="0"/>
                        <a:t>MEDIANAMENTE</a:t>
                      </a:r>
                      <a:r>
                        <a:rPr lang="es-MX" baseline="0" dirty="0" smtClean="0"/>
                        <a:t> LOGRADO</a:t>
                      </a:r>
                      <a:endParaRPr lang="es-MX" dirty="0"/>
                    </a:p>
                  </a:txBody>
                  <a:tcPr/>
                </a:tc>
                <a:tc>
                  <a:txBody>
                    <a:bodyPr/>
                    <a:lstStyle/>
                    <a:p>
                      <a:pPr algn="ctr"/>
                      <a:r>
                        <a:rPr lang="es-MX" dirty="0" smtClean="0"/>
                        <a:t>9/27</a:t>
                      </a:r>
                      <a:endParaRPr lang="es-MX" dirty="0"/>
                    </a:p>
                  </a:txBody>
                  <a:tcPr/>
                </a:tc>
                <a:tc>
                  <a:txBody>
                    <a:bodyPr/>
                    <a:lstStyle/>
                    <a:p>
                      <a:pPr algn="ctr"/>
                      <a:r>
                        <a:rPr lang="es-MX" dirty="0" smtClean="0"/>
                        <a:t>33%</a:t>
                      </a:r>
                      <a:endParaRPr lang="es-MX" dirty="0"/>
                    </a:p>
                  </a:txBody>
                  <a:tcPr/>
                </a:tc>
              </a:tr>
              <a:tr h="370840">
                <a:tc>
                  <a:txBody>
                    <a:bodyPr/>
                    <a:lstStyle/>
                    <a:p>
                      <a:r>
                        <a:rPr lang="es-MX" dirty="0" smtClean="0"/>
                        <a:t>NO LOGRADO </a:t>
                      </a:r>
                      <a:endParaRPr lang="es-MX" dirty="0"/>
                    </a:p>
                  </a:txBody>
                  <a:tcPr/>
                </a:tc>
                <a:tc>
                  <a:txBody>
                    <a:bodyPr/>
                    <a:lstStyle/>
                    <a:p>
                      <a:pPr algn="ctr"/>
                      <a:r>
                        <a:rPr lang="es-MX" dirty="0" smtClean="0"/>
                        <a:t>1/27</a:t>
                      </a:r>
                      <a:endParaRPr lang="es-MX" dirty="0"/>
                    </a:p>
                  </a:txBody>
                  <a:tcPr/>
                </a:tc>
                <a:tc>
                  <a:txBody>
                    <a:bodyPr/>
                    <a:lstStyle/>
                    <a:p>
                      <a:pPr algn="ctr"/>
                      <a:r>
                        <a:rPr lang="es-MX" dirty="0" smtClean="0"/>
                        <a:t>4%</a:t>
                      </a:r>
                      <a:endParaRPr lang="es-MX" dirty="0"/>
                    </a:p>
                  </a:txBody>
                  <a:tcPr/>
                </a:tc>
              </a:tr>
            </a:tbl>
          </a:graphicData>
        </a:graphic>
      </p:graphicFrame>
    </p:spTree>
    <p:extLst>
      <p:ext uri="{BB962C8B-B14F-4D97-AF65-F5344CB8AC3E}">
        <p14:creationId xmlns:p14="http://schemas.microsoft.com/office/powerpoint/2010/main" val="1496233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196752"/>
            <a:ext cx="8229600" cy="2232248"/>
          </a:xfrm>
        </p:spPr>
        <p:txBody>
          <a:bodyPr>
            <a:normAutofit/>
          </a:bodyPr>
          <a:lstStyle/>
          <a:p>
            <a:r>
              <a:rPr lang="es-MX" dirty="0" smtClean="0"/>
              <a:t>Estos fueron los resultados obtenidos en cada una de las preguntas de la evaluación</a:t>
            </a:r>
            <a:endParaRPr lang="es-MX" dirty="0"/>
          </a:p>
        </p:txBody>
      </p:sp>
    </p:spTree>
    <p:extLst>
      <p:ext uri="{BB962C8B-B14F-4D97-AF65-F5344CB8AC3E}">
        <p14:creationId xmlns:p14="http://schemas.microsoft.com/office/powerpoint/2010/main" val="14870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794804875"/>
              </p:ext>
            </p:extLst>
          </p:nvPr>
        </p:nvGraphicFramePr>
        <p:xfrm>
          <a:off x="395536" y="188640"/>
          <a:ext cx="8583386" cy="6429941"/>
        </p:xfrm>
        <a:graphic>
          <a:graphicData uri="http://schemas.openxmlformats.org/drawingml/2006/table">
            <a:tbl>
              <a:tblPr firstRow="1" bandRow="1">
                <a:tableStyleId>{5C22544A-7EE6-4342-B048-85BDC9FD1C3A}</a:tableStyleId>
              </a:tblPr>
              <a:tblGrid>
                <a:gridCol w="7719290"/>
                <a:gridCol w="864096"/>
              </a:tblGrid>
              <a:tr h="381631">
                <a:tc>
                  <a:txBody>
                    <a:bodyPr/>
                    <a:lstStyle/>
                    <a:p>
                      <a:r>
                        <a:rPr lang="es-MX" sz="1800" dirty="0" smtClean="0"/>
                        <a:t>Preguntas </a:t>
                      </a:r>
                      <a:endParaRPr lang="es-MX" sz="1800" dirty="0"/>
                    </a:p>
                  </a:txBody>
                  <a:tcPr/>
                </a:tc>
                <a:tc>
                  <a:txBody>
                    <a:bodyPr/>
                    <a:lstStyle/>
                    <a:p>
                      <a:endParaRPr lang="es-MX" sz="1800" dirty="0"/>
                    </a:p>
                  </a:txBody>
                  <a:tcPr/>
                </a:tc>
              </a:tr>
              <a:tr h="604248">
                <a:tc>
                  <a:txBody>
                    <a:bodyPr/>
                    <a:lstStyle/>
                    <a:p>
                      <a:r>
                        <a:rPr lang="es-MX" sz="1800" dirty="0" smtClean="0">
                          <a:solidFill>
                            <a:srgbClr val="FF0000"/>
                          </a:solidFill>
                        </a:rPr>
                        <a:t>1.</a:t>
                      </a:r>
                      <a:r>
                        <a:rPr lang="es-MX" sz="1800" baseline="0" dirty="0" smtClean="0">
                          <a:solidFill>
                            <a:srgbClr val="FF0000"/>
                          </a:solidFill>
                        </a:rPr>
                        <a:t> </a:t>
                      </a:r>
                      <a:r>
                        <a:rPr lang="es-MX" sz="1800" b="0" i="0" kern="1200" dirty="0" smtClean="0">
                          <a:solidFill>
                            <a:srgbClr val="FF0000"/>
                          </a:solidFill>
                          <a:effectLst/>
                          <a:latin typeface="+mn-lt"/>
                          <a:ea typeface="+mn-ea"/>
                          <a:cs typeface="+mn-cs"/>
                        </a:rPr>
                        <a:t>De acuerdo a lo observado en el mapa, ¿En qué países de América del Sur existe una importante presencia de lenguas originarias?</a:t>
                      </a:r>
                      <a:endParaRPr lang="es-MX" sz="1800" dirty="0">
                        <a:solidFill>
                          <a:srgbClr val="FF0000"/>
                        </a:solidFill>
                      </a:endParaRPr>
                    </a:p>
                  </a:txBody>
                  <a:tcPr/>
                </a:tc>
                <a:tc>
                  <a:txBody>
                    <a:bodyPr/>
                    <a:lstStyle/>
                    <a:p>
                      <a:r>
                        <a:rPr lang="es-MX" sz="1800" dirty="0" smtClean="0">
                          <a:solidFill>
                            <a:srgbClr val="FF0000"/>
                          </a:solidFill>
                        </a:rPr>
                        <a:t>15/27</a:t>
                      </a:r>
                      <a:endParaRPr lang="es-MX" sz="1800" dirty="0">
                        <a:solidFill>
                          <a:srgbClr val="FF0000"/>
                        </a:solidFill>
                      </a:endParaRPr>
                    </a:p>
                  </a:txBody>
                  <a:tcPr/>
                </a:tc>
              </a:tr>
              <a:tr h="349828">
                <a:tc>
                  <a:txBody>
                    <a:bodyPr/>
                    <a:lstStyle/>
                    <a:p>
                      <a:r>
                        <a:rPr lang="es-MX" sz="1800" dirty="0" smtClean="0">
                          <a:solidFill>
                            <a:srgbClr val="FF0000"/>
                          </a:solidFill>
                        </a:rPr>
                        <a:t>2.</a:t>
                      </a:r>
                      <a:r>
                        <a:rPr lang="es-MX" sz="1800" baseline="0" dirty="0" smtClean="0">
                          <a:solidFill>
                            <a:srgbClr val="FF0000"/>
                          </a:solidFill>
                        </a:rPr>
                        <a:t> De acuerdo al mapa, ¿Cuáles son los países que son parte de América Anglosajona?</a:t>
                      </a:r>
                      <a:endParaRPr lang="es-MX" sz="1800" dirty="0">
                        <a:solidFill>
                          <a:srgbClr val="FF0000"/>
                        </a:solidFill>
                      </a:endParaRPr>
                    </a:p>
                  </a:txBody>
                  <a:tcPr/>
                </a:tc>
                <a:tc>
                  <a:txBody>
                    <a:bodyPr/>
                    <a:lstStyle/>
                    <a:p>
                      <a:r>
                        <a:rPr lang="es-MX" sz="1800" dirty="0" smtClean="0">
                          <a:solidFill>
                            <a:srgbClr val="FF0000"/>
                          </a:solidFill>
                        </a:rPr>
                        <a:t>9/27</a:t>
                      </a:r>
                      <a:endParaRPr lang="es-MX" sz="1800" dirty="0">
                        <a:solidFill>
                          <a:srgbClr val="FF0000"/>
                        </a:solidFill>
                      </a:endParaRPr>
                    </a:p>
                  </a:txBody>
                  <a:tcPr/>
                </a:tc>
              </a:tr>
              <a:tr h="349828">
                <a:tc>
                  <a:txBody>
                    <a:bodyPr/>
                    <a:lstStyle/>
                    <a:p>
                      <a:pPr marL="0" indent="0">
                        <a:buNone/>
                      </a:pPr>
                      <a:r>
                        <a:rPr lang="es-MX" sz="1800" b="0" dirty="0" smtClean="0">
                          <a:solidFill>
                            <a:schemeClr val="tx1"/>
                          </a:solidFill>
                        </a:rPr>
                        <a:t>3.</a:t>
                      </a:r>
                      <a:r>
                        <a:rPr lang="es-MX" sz="1800" b="0" baseline="0" dirty="0" smtClean="0">
                          <a:solidFill>
                            <a:schemeClr val="tx1"/>
                          </a:solidFill>
                        </a:rPr>
                        <a:t> ¿Cuál es el idioma mayoritario que se habla en nuestro país?</a:t>
                      </a:r>
                      <a:endParaRPr lang="es-MX" sz="1800" b="0" dirty="0">
                        <a:solidFill>
                          <a:schemeClr val="tx1"/>
                        </a:solidFill>
                      </a:endParaRPr>
                    </a:p>
                  </a:txBody>
                  <a:tcPr/>
                </a:tc>
                <a:tc>
                  <a:txBody>
                    <a:bodyPr/>
                    <a:lstStyle/>
                    <a:p>
                      <a:r>
                        <a:rPr lang="es-MX" sz="1800" dirty="0" smtClean="0">
                          <a:solidFill>
                            <a:schemeClr val="tx1"/>
                          </a:solidFill>
                        </a:rPr>
                        <a:t>27/27</a:t>
                      </a:r>
                      <a:endParaRPr lang="es-MX" sz="1800" dirty="0">
                        <a:solidFill>
                          <a:schemeClr val="tx1"/>
                        </a:solidFill>
                      </a:endParaRPr>
                    </a:p>
                  </a:txBody>
                  <a:tcPr/>
                </a:tc>
              </a:tr>
              <a:tr h="522884">
                <a:tc>
                  <a:txBody>
                    <a:bodyPr/>
                    <a:lstStyle/>
                    <a:p>
                      <a:r>
                        <a:rPr lang="es-MX" sz="1800" dirty="0" smtClean="0">
                          <a:solidFill>
                            <a:schemeClr val="tx1"/>
                          </a:solidFill>
                        </a:rPr>
                        <a:t>4. ¿Qué opinas sobre preservar las lenguas originarias?</a:t>
                      </a:r>
                      <a:endParaRPr lang="es-MX" sz="1800" dirty="0">
                        <a:solidFill>
                          <a:schemeClr val="tx1"/>
                        </a:solidFill>
                      </a:endParaRPr>
                    </a:p>
                  </a:txBody>
                  <a:tcPr/>
                </a:tc>
                <a:tc>
                  <a:txBody>
                    <a:bodyPr/>
                    <a:lstStyle/>
                    <a:p>
                      <a:r>
                        <a:rPr lang="es-MX" sz="1800" dirty="0" smtClean="0">
                          <a:solidFill>
                            <a:schemeClr val="tx1"/>
                          </a:solidFill>
                        </a:rPr>
                        <a:t>27/27</a:t>
                      </a:r>
                      <a:endParaRPr lang="es-MX" sz="1800" dirty="0">
                        <a:solidFill>
                          <a:schemeClr val="tx1"/>
                        </a:solidFill>
                      </a:endParaRPr>
                    </a:p>
                  </a:txBody>
                  <a:tcPr/>
                </a:tc>
              </a:tr>
              <a:tr h="5406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dirty="0" smtClean="0">
                          <a:solidFill>
                            <a:srgbClr val="FF0000"/>
                          </a:solidFill>
                        </a:rPr>
                        <a:t>5. ¿Qué son los recursos naturales?</a:t>
                      </a:r>
                    </a:p>
                    <a:p>
                      <a:pPr marL="0" marR="0" indent="0" algn="l" defTabSz="914400" rtl="0" eaLnBrk="1" fontAlgn="auto" latinLnBrk="0" hangingPunct="1">
                        <a:lnSpc>
                          <a:spcPct val="100000"/>
                        </a:lnSpc>
                        <a:spcBef>
                          <a:spcPts val="0"/>
                        </a:spcBef>
                        <a:spcAft>
                          <a:spcPts val="0"/>
                        </a:spcAft>
                        <a:buClrTx/>
                        <a:buSzTx/>
                        <a:buFontTx/>
                        <a:buNone/>
                        <a:tabLst/>
                        <a:defRPr/>
                      </a:pPr>
                      <a:endParaRPr lang="es-MX" sz="1800" dirty="0">
                        <a:solidFill>
                          <a:srgbClr val="FF0000"/>
                        </a:solidFill>
                      </a:endParaRPr>
                    </a:p>
                  </a:txBody>
                  <a:tcPr/>
                </a:tc>
                <a:tc>
                  <a:txBody>
                    <a:bodyPr/>
                    <a:lstStyle/>
                    <a:p>
                      <a:r>
                        <a:rPr lang="es-MX" sz="1800" dirty="0" smtClean="0">
                          <a:solidFill>
                            <a:srgbClr val="FF0000"/>
                          </a:solidFill>
                        </a:rPr>
                        <a:t>16/27</a:t>
                      </a:r>
                      <a:endParaRPr lang="es-MX" sz="1800" dirty="0">
                        <a:solidFill>
                          <a:srgbClr val="FF0000"/>
                        </a:solidFill>
                      </a:endParaRPr>
                    </a:p>
                  </a:txBody>
                  <a:tcPr/>
                </a:tc>
              </a:tr>
              <a:tr h="5809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dirty="0" smtClean="0">
                          <a:solidFill>
                            <a:schemeClr val="tx1"/>
                          </a:solidFill>
                        </a:rPr>
                        <a:t>6. ¿Cuáles son los recursos renovables y no renovables?</a:t>
                      </a:r>
                    </a:p>
                  </a:txBody>
                  <a:tcPr/>
                </a:tc>
                <a:tc>
                  <a:txBody>
                    <a:bodyPr/>
                    <a:lstStyle/>
                    <a:p>
                      <a:r>
                        <a:rPr lang="es-MX" sz="1800" dirty="0" smtClean="0">
                          <a:solidFill>
                            <a:schemeClr val="tx1"/>
                          </a:solidFill>
                        </a:rPr>
                        <a:t>23/27</a:t>
                      </a:r>
                      <a:endParaRPr lang="es-MX" sz="1800" dirty="0">
                        <a:solidFill>
                          <a:schemeClr val="tx1"/>
                        </a:solidFill>
                      </a:endParaRPr>
                    </a:p>
                  </a:txBody>
                  <a:tcPr/>
                </a:tc>
              </a:tr>
              <a:tr h="5406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dirty="0" smtClean="0">
                          <a:solidFill>
                            <a:srgbClr val="FF0000"/>
                          </a:solidFill>
                        </a:rPr>
                        <a:t>7. Observando el mapa de América, ¿En que región del continente se encuentra la mayor cantidad de recursos naturales?</a:t>
                      </a:r>
                    </a:p>
                  </a:txBody>
                  <a:tcPr/>
                </a:tc>
                <a:tc>
                  <a:txBody>
                    <a:bodyPr/>
                    <a:lstStyle/>
                    <a:p>
                      <a:r>
                        <a:rPr lang="es-MX" sz="1800" dirty="0" smtClean="0">
                          <a:solidFill>
                            <a:srgbClr val="FF0000"/>
                          </a:solidFill>
                        </a:rPr>
                        <a:t>6/27</a:t>
                      </a:r>
                      <a:endParaRPr lang="es-MX" sz="1800" dirty="0">
                        <a:solidFill>
                          <a:srgbClr val="FF0000"/>
                        </a:solidFill>
                      </a:endParaRPr>
                    </a:p>
                  </a:txBody>
                  <a:tcPr/>
                </a:tc>
              </a:tr>
              <a:tr h="7381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dirty="0" smtClean="0">
                          <a:solidFill>
                            <a:schemeClr val="tx1"/>
                          </a:solidFill>
                        </a:rPr>
                        <a:t>8. Observando la tabla, ¿Qué recursos exporta Chile mayoritariamente?</a:t>
                      </a:r>
                      <a:endParaRPr lang="es-MX" sz="1800" dirty="0">
                        <a:solidFill>
                          <a:schemeClr val="tx1"/>
                        </a:solidFill>
                      </a:endParaRPr>
                    </a:p>
                  </a:txBody>
                  <a:tcPr/>
                </a:tc>
                <a:tc>
                  <a:txBody>
                    <a:bodyPr/>
                    <a:lstStyle/>
                    <a:p>
                      <a:r>
                        <a:rPr lang="es-MX" sz="1800" dirty="0" smtClean="0">
                          <a:solidFill>
                            <a:schemeClr val="tx1"/>
                          </a:solidFill>
                        </a:rPr>
                        <a:t>22/27</a:t>
                      </a:r>
                      <a:endParaRPr lang="es-MX" sz="1800" dirty="0">
                        <a:solidFill>
                          <a:schemeClr val="tx1"/>
                        </a:solidFill>
                      </a:endParaRPr>
                    </a:p>
                  </a:txBody>
                  <a:tcPr/>
                </a:tc>
              </a:tr>
              <a:tr h="522884">
                <a:tc>
                  <a:txBody>
                    <a:bodyPr/>
                    <a:lstStyle/>
                    <a:p>
                      <a:pPr marL="0" indent="0">
                        <a:buNone/>
                      </a:pPr>
                      <a:r>
                        <a:rPr lang="es-MX" sz="1800" dirty="0" smtClean="0">
                          <a:solidFill>
                            <a:schemeClr val="tx1"/>
                          </a:solidFill>
                        </a:rPr>
                        <a:t>9. ¿Existe alguna relación entre los recursos naturales de nuestro país y las características físicas? ¿Por qué?</a:t>
                      </a:r>
                      <a:endParaRPr lang="es-MX" sz="1800" dirty="0">
                        <a:solidFill>
                          <a:schemeClr val="tx1"/>
                        </a:solidFill>
                      </a:endParaRPr>
                    </a:p>
                  </a:txBody>
                  <a:tcPr/>
                </a:tc>
                <a:tc>
                  <a:txBody>
                    <a:bodyPr/>
                    <a:lstStyle/>
                    <a:p>
                      <a:r>
                        <a:rPr lang="es-MX" sz="1800" dirty="0" smtClean="0">
                          <a:solidFill>
                            <a:schemeClr val="tx1"/>
                          </a:solidFill>
                        </a:rPr>
                        <a:t>22/27</a:t>
                      </a:r>
                      <a:endParaRPr lang="es-MX" sz="1800" dirty="0">
                        <a:solidFill>
                          <a:schemeClr val="tx1"/>
                        </a:solidFill>
                      </a:endParaRPr>
                    </a:p>
                  </a:txBody>
                  <a:tcPr/>
                </a:tc>
              </a:tr>
              <a:tr h="5228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dirty="0" smtClean="0">
                          <a:solidFill>
                            <a:schemeClr val="tx1"/>
                          </a:solidFill>
                        </a:rPr>
                        <a:t>10. ¿Crees tú que en nuestro país hay un cuidado y respeto por los recursos naturales? Justifica tu respuesta.</a:t>
                      </a:r>
                      <a:endParaRPr lang="es-MX" sz="1800" dirty="0">
                        <a:solidFill>
                          <a:schemeClr val="tx1"/>
                        </a:solidFill>
                      </a:endParaRPr>
                    </a:p>
                  </a:txBody>
                  <a:tcPr/>
                </a:tc>
                <a:tc>
                  <a:txBody>
                    <a:bodyPr/>
                    <a:lstStyle/>
                    <a:p>
                      <a:r>
                        <a:rPr lang="es-MX" sz="1800" dirty="0" smtClean="0">
                          <a:solidFill>
                            <a:schemeClr val="tx1"/>
                          </a:solidFill>
                        </a:rPr>
                        <a:t>27/27</a:t>
                      </a:r>
                      <a:endParaRPr lang="es-MX" sz="1800" dirty="0">
                        <a:solidFill>
                          <a:schemeClr val="tx1"/>
                        </a:solidFill>
                      </a:endParaRPr>
                    </a:p>
                  </a:txBody>
                  <a:tcPr/>
                </a:tc>
              </a:tr>
            </a:tbl>
          </a:graphicData>
        </a:graphic>
      </p:graphicFrame>
    </p:spTree>
    <p:extLst>
      <p:ext uri="{BB962C8B-B14F-4D97-AF65-F5344CB8AC3E}">
        <p14:creationId xmlns:p14="http://schemas.microsoft.com/office/powerpoint/2010/main" val="3352333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5385</TotalTime>
  <Words>926</Words>
  <Application>Microsoft Office PowerPoint</Application>
  <PresentationFormat>Presentación en pantalla (4:3)</PresentationFormat>
  <Paragraphs>124</Paragraphs>
  <Slides>17</Slides>
  <Notes>0</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Tema de Office</vt:lpstr>
      <vt:lpstr>PLANIFICACIÓN  CLASES VIRTUALES HISTORIA, GEOGRAFÍA Y CS. SOCIALES 4° BÁSICO A SEMANA N° 33 FECHA : 09 al 13 de noviembre de 2020.</vt:lpstr>
      <vt:lpstr>Presentación de PowerPoint</vt:lpstr>
      <vt:lpstr>Presentación de PowerPoint</vt:lpstr>
      <vt:lpstr>Presentación de PowerPoint</vt:lpstr>
      <vt:lpstr>Presentación de PowerPoint</vt:lpstr>
      <vt:lpstr>Importante:</vt:lpstr>
      <vt:lpstr>Resultados de Evaluación (Fecha: 30/09/2020) </vt:lpstr>
      <vt:lpstr>Estos fueron los resultados obtenidos en cada una de las preguntas de la evaluación</vt:lpstr>
      <vt:lpstr>Presentación de PowerPoint</vt:lpstr>
      <vt:lpstr>¿Observemos el video? </vt:lpstr>
      <vt:lpstr>Presentación de PowerPoint</vt:lpstr>
      <vt:lpstr>La naturaleza es la fuente de los recursos que necesitamos los seres humanos para satisfacer nuestras necesidades más básicas. Estos recursos son denominados recursos naturales y, según el modo en que se regeneran, pueden ser divididos en recursos renovables y recursos no renovables. </vt:lpstr>
      <vt:lpstr>Presentación de PowerPoint</vt:lpstr>
      <vt:lpstr>¿Qué tipo de recurso natural se presenta en la imagen (renovable o no renovable)? </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Equipo Jean Piaget</dc:creator>
  <cp:lastModifiedBy>HP</cp:lastModifiedBy>
  <cp:revision>125</cp:revision>
  <dcterms:created xsi:type="dcterms:W3CDTF">2020-07-06T03:06:52Z</dcterms:created>
  <dcterms:modified xsi:type="dcterms:W3CDTF">2020-11-10T00:47:46Z</dcterms:modified>
</cp:coreProperties>
</file>