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336" r:id="rId4"/>
    <p:sldId id="295" r:id="rId5"/>
    <p:sldId id="317" r:id="rId6"/>
    <p:sldId id="318" r:id="rId7"/>
    <p:sldId id="337" r:id="rId8"/>
    <p:sldId id="304" r:id="rId9"/>
    <p:sldId id="309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10-11-2020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146" y="37890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Google Sans"/>
              </a:rPr>
              <a:t>6. Nombra dos huesos del cuerpo, ubicación e importancia en el movimiento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:</a:t>
            </a:r>
          </a:p>
          <a:p>
            <a:r>
              <a:rPr lang="es-ES" dirty="0">
                <a:solidFill>
                  <a:srgbClr val="FF0000"/>
                </a:solidFill>
                <a:latin typeface="Google Sans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							23 de 35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1146" y="188640"/>
            <a:ext cx="7973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Observa la imagen y responde las preguntas 6 y 7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02" y="557972"/>
            <a:ext cx="5548349" cy="321625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6222" y="4653136"/>
            <a:ext cx="8586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7. Nombra dos articulaciones de nuestro cuerpo y explica la importancia de ellas en nuestro </a:t>
            </a:r>
            <a:r>
              <a:rPr lang="es-ES" dirty="0" smtClean="0">
                <a:latin typeface="Google Sans"/>
              </a:rPr>
              <a:t>movimiento						29 de 35</a:t>
            </a:r>
            <a:endParaRPr lang="es-CL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549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31640" y="990092"/>
            <a:ext cx="6984776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Los huesos se pueden clasificar según la función que cumplen: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los que dan soporte y forma a nuestro cuerpo, los que protegen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órganos importantes y los que permiten el movimiento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de nuestro cuerpo o de partes de este.</a:t>
            </a:r>
            <a:endParaRPr lang="es-CL" dirty="0">
              <a:solidFill>
                <a:prstClr val="black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132480" y="2375466"/>
            <a:ext cx="100811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824028" y="236010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236297" y="2282040"/>
            <a:ext cx="432047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322392" y="3436804"/>
            <a:ext cx="2160240" cy="7920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Protección:</a:t>
            </a:r>
          </a:p>
          <a:p>
            <a:pPr algn="ctr"/>
            <a:r>
              <a:rPr lang="es-CL" dirty="0" smtClean="0">
                <a:solidFill>
                  <a:prstClr val="white"/>
                </a:solidFill>
              </a:rPr>
              <a:t>Costillas y cráneo 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346726" y="3368220"/>
            <a:ext cx="2593425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Soporte: </a:t>
            </a:r>
          </a:p>
          <a:p>
            <a:pPr algn="ctr"/>
            <a:r>
              <a:rPr lang="es-ES" dirty="0" smtClean="0">
                <a:solidFill>
                  <a:prstClr val="white"/>
                </a:solidFill>
              </a:rPr>
              <a:t>(vértebras y columna </a:t>
            </a:r>
            <a:r>
              <a:rPr lang="es-ES" dirty="0">
                <a:solidFill>
                  <a:prstClr val="white"/>
                </a:solidFill>
              </a:rPr>
              <a:t>vertebral) 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588224" y="3336458"/>
            <a:ext cx="2160241" cy="92761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Movimiento: </a:t>
            </a:r>
            <a:endParaRPr lang="es-CL" dirty="0">
              <a:solidFill>
                <a:prstClr val="white"/>
              </a:solidFill>
            </a:endParaRPr>
          </a:p>
          <a:p>
            <a:pPr algn="ctr"/>
            <a:r>
              <a:rPr lang="es-CL" dirty="0">
                <a:solidFill>
                  <a:prstClr val="white"/>
                </a:solidFill>
              </a:rPr>
              <a:t>(pelvis y fémur).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914400" y="95437"/>
            <a:ext cx="8229600" cy="78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" y="4286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iagonal 3"/>
          <p:cNvSpPr/>
          <p:nvPr/>
        </p:nvSpPr>
        <p:spPr>
          <a:xfrm>
            <a:off x="827584" y="2708920"/>
            <a:ext cx="7704856" cy="2304256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prstClr val="black"/>
                </a:solidFill>
              </a:rPr>
              <a:t>Las articulaciones </a:t>
            </a:r>
            <a:r>
              <a:rPr lang="es-ES" dirty="0">
                <a:solidFill>
                  <a:prstClr val="black"/>
                </a:solidFill>
              </a:rPr>
              <a:t>también forman parte del </a:t>
            </a:r>
            <a:r>
              <a:rPr lang="es-ES" dirty="0" smtClean="0">
                <a:solidFill>
                  <a:prstClr val="black"/>
                </a:solidFill>
              </a:rPr>
              <a:t>sistema locomotor</a:t>
            </a:r>
            <a:r>
              <a:rPr lang="es-ES" dirty="0">
                <a:solidFill>
                  <a:prstClr val="black"/>
                </a:solidFill>
              </a:rPr>
              <a:t>. </a:t>
            </a:r>
            <a:r>
              <a:rPr lang="es-ES" dirty="0" smtClean="0">
                <a:solidFill>
                  <a:prstClr val="black"/>
                </a:solidFill>
              </a:rPr>
              <a:t>Corresponden </a:t>
            </a:r>
            <a:r>
              <a:rPr lang="es-ES" dirty="0">
                <a:solidFill>
                  <a:prstClr val="black"/>
                </a:solidFill>
              </a:rPr>
              <a:t>a zonas en las que </a:t>
            </a:r>
            <a:r>
              <a:rPr lang="es-ES" dirty="0" smtClean="0">
                <a:solidFill>
                  <a:prstClr val="black"/>
                </a:solidFill>
              </a:rPr>
              <a:t>se unen </a:t>
            </a:r>
            <a:r>
              <a:rPr lang="es-ES" dirty="0">
                <a:solidFill>
                  <a:prstClr val="black"/>
                </a:solidFill>
              </a:rPr>
              <a:t>dos o más huesos por medio de los ligamentos.</a:t>
            </a:r>
          </a:p>
          <a:p>
            <a:pPr algn="just"/>
            <a:r>
              <a:rPr lang="es-ES" b="1" dirty="0">
                <a:solidFill>
                  <a:prstClr val="black"/>
                </a:solidFill>
              </a:rPr>
              <a:t>Los ligamentos </a:t>
            </a:r>
            <a:r>
              <a:rPr lang="es-ES" dirty="0">
                <a:solidFill>
                  <a:prstClr val="black"/>
                </a:solidFill>
              </a:rPr>
              <a:t>son estructuras con forma de cintas</a:t>
            </a:r>
            <a:r>
              <a:rPr lang="es-ES" dirty="0" smtClean="0">
                <a:solidFill>
                  <a:prstClr val="black"/>
                </a:solidFill>
              </a:rPr>
              <a:t>, muy </a:t>
            </a:r>
            <a:r>
              <a:rPr lang="es-ES" dirty="0">
                <a:solidFill>
                  <a:prstClr val="black"/>
                </a:solidFill>
              </a:rPr>
              <a:t>resistentes y que conectan los extremos de </a:t>
            </a:r>
            <a:r>
              <a:rPr lang="es-ES" dirty="0" smtClean="0">
                <a:solidFill>
                  <a:prstClr val="black"/>
                </a:solidFill>
              </a:rPr>
              <a:t>los huesos </a:t>
            </a:r>
            <a:r>
              <a:rPr lang="es-ES" dirty="0">
                <a:solidFill>
                  <a:prstClr val="black"/>
                </a:solidFill>
              </a:rPr>
              <a:t>manteniéndolos estables. Esto permite </a:t>
            </a:r>
            <a:r>
              <a:rPr lang="es-ES" dirty="0" smtClean="0">
                <a:solidFill>
                  <a:prstClr val="black"/>
                </a:solidFill>
              </a:rPr>
              <a:t>que los </a:t>
            </a:r>
            <a:r>
              <a:rPr lang="es-ES" dirty="0">
                <a:solidFill>
                  <a:prstClr val="black"/>
                </a:solidFill>
              </a:rPr>
              <a:t>huesos se muevan, tal como una bisagra posibilita </a:t>
            </a:r>
            <a:r>
              <a:rPr lang="es-ES" dirty="0" smtClean="0">
                <a:solidFill>
                  <a:prstClr val="black"/>
                </a:solidFill>
              </a:rPr>
              <a:t>el movimiento </a:t>
            </a:r>
            <a:r>
              <a:rPr lang="es-ES" dirty="0">
                <a:solidFill>
                  <a:prstClr val="black"/>
                </a:solidFill>
              </a:rPr>
              <a:t>de una puerta.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807804" y="260648"/>
            <a:ext cx="3744416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Analicemos la pregunta 5: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99592" y="1304764"/>
            <a:ext cx="7560840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5. Lee el texto y explica la importancia de las articulaciones y los ligamentos en el movimiento: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4355976" y="1988840"/>
            <a:ext cx="648072" cy="576064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8"/>
          <p:cNvCxnSpPr/>
          <p:nvPr/>
        </p:nvCxnSpPr>
        <p:spPr>
          <a:xfrm>
            <a:off x="971600" y="3140968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115616" y="3429000"/>
            <a:ext cx="7128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71600" y="3717032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115616" y="4005064"/>
            <a:ext cx="71287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115616" y="4221088"/>
            <a:ext cx="72728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121375" y="4509120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5018"/>
            <a:ext cx="8058317" cy="58326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9552" y="19038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Google Sans"/>
              </a:rPr>
              <a:t>Nombra dos huesos del cuerpo, ubicación e importancia en el movimiento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6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632"/>
            <a:ext cx="5939631" cy="674136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5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403648" y="4766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38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7504" y="2420888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Lee en voz alta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5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403648" y="4766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39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7504" y="2420888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Lee en voz alta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40" y="10943"/>
            <a:ext cx="6439315" cy="68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</a:t>
            </a:r>
            <a:r>
              <a:rPr lang="es-CL" sz="2000" b="1" dirty="0" smtClean="0"/>
              <a:t>FORMATIVA OA6: IE1 - IE2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84247" y="5876083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8124"/>
            <a:ext cx="1187624" cy="14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464" y="2461957"/>
            <a:ext cx="8644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Aft>
                <a:spcPts val="0"/>
              </a:spcAft>
              <a:buAutoNum type="arabicPeriod"/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articulaciones en nuestro cuerpo: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estructuras con forma de cintas, muy resistentes y que conectan los extremos de los huesos manteniéndolos 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estables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 a zonas en las que se unen dos o más huesos por medio de los ligamentos.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Movimientos de las extremidades superiores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movimientos de las extremidades inferiores</a:t>
            </a:r>
          </a:p>
          <a:p>
            <a:pPr lvl="0" algn="just">
              <a:spcAft>
                <a:spcPts val="0"/>
              </a:spcAft>
            </a:pP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Uno de los huesos de nuestro cuerpo y su importancia es: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cráneo y su importancia es que protege el cerebro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rodilla y permite el movimiento de la pierna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codo y permite el movimiento del brazo</a:t>
            </a:r>
          </a:p>
          <a:p>
            <a:pPr marL="228600" lvl="0" indent="-228600" algn="just"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muñeca y permite el movimiento de la mano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39552" y="5085184"/>
            <a:ext cx="1803845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Online </a:t>
            </a:r>
            <a:endParaRPr lang="es-CL" dirty="0"/>
          </a:p>
        </p:txBody>
      </p:sp>
      <p:sp>
        <p:nvSpPr>
          <p:cNvPr id="13" name="Flecha derecha 12"/>
          <p:cNvSpPr/>
          <p:nvPr/>
        </p:nvSpPr>
        <p:spPr>
          <a:xfrm>
            <a:off x="2627784" y="5085184"/>
            <a:ext cx="593812" cy="268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3505983" y="5022599"/>
            <a:ext cx="366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https://forms.gle/figw2thtfs4GASfQ9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60488"/>
              </p:ext>
            </p:extLst>
          </p:nvPr>
        </p:nvGraphicFramePr>
        <p:xfrm>
          <a:off x="251520" y="332656"/>
          <a:ext cx="8518237" cy="6358961"/>
        </p:xfrm>
        <a:graphic>
          <a:graphicData uri="http://schemas.openxmlformats.org/drawingml/2006/table">
            <a:tbl>
              <a:tblPr firstRow="1" firstCol="1" bandRow="1"/>
              <a:tblGrid>
                <a:gridCol w="2696296"/>
                <a:gridCol w="5821941"/>
              </a:tblGrid>
              <a:tr h="360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(OA 6) Explicar, con apoyo de modelos, el movimiento del cuerpo, considerando la acción coordinada de músculos, huesos, tendones y articulación (ejemplo: brazo y pierna), y describir los beneficios de la actividad física para el sistema musculo-esquelético.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estructuras del cuerpo humano que participan en el movimiento e IE2: Explican, usando un modelo simple construido por ellos, cómo participan huesos, músculos, ligamentos y tendones para permitir la flexión de una extremidad y así permitir el movimiento del cuerpo.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 cuerpo humano que participan en el movimiento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-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contenidos de evaluación formativa relacionados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los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estructuras del cuerpo humano que participan en el movimiento e 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estructuras del cuerpo humano que participan en el movimiento e IE2: Explican, usando un modelo simple construido por ellos, cómo participan huesos, músculos, ligamentos y tendones para permitir la flexión de una extremidad y así permitir el movimiento del cuerpo.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708188" y="1628800"/>
            <a:ext cx="7344816" cy="4725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contenidos de evaluación formativa relacionados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IE1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Identifican estructuras del cuerpo humano que participan en el movimiento e IE2: Explican, usando un modelo simple construido por ellos, cómo participan huesos, músculos, ligamentos y tendones para permitir la flexión de una extremidad y así permitir el movimiento del cuerpo.</a:t>
            </a:r>
          </a:p>
          <a:p>
            <a:pPr algn="ctr">
              <a:lnSpc>
                <a:spcPct val="115000"/>
              </a:lnSpc>
            </a:pP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RESULTADOS AL 05-11-2020</a:t>
            </a:r>
            <a:br>
              <a:rPr lang="es-CL" sz="3200" dirty="0" smtClean="0"/>
            </a:br>
            <a:r>
              <a:rPr lang="es-CL" sz="3200" dirty="0" smtClean="0"/>
              <a:t>Evaluados 35 estudiantes</a:t>
            </a:r>
            <a:endParaRPr lang="es-CL" sz="32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08040"/>
              </p:ext>
            </p:extLst>
          </p:nvPr>
        </p:nvGraphicFramePr>
        <p:xfrm>
          <a:off x="1259632" y="1245880"/>
          <a:ext cx="64087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350"/>
                <a:gridCol w="3300447"/>
                <a:gridCol w="1559915"/>
              </a:tblGrid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43608" y="487342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prstClr val="black"/>
                </a:solidFill>
              </a:rPr>
              <a:t>Contenidos más bajos: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prstClr val="black"/>
                </a:solidFill>
              </a:rPr>
              <a:t>La </a:t>
            </a:r>
            <a:r>
              <a:rPr lang="es-ES" i="1" dirty="0">
                <a:solidFill>
                  <a:prstClr val="black"/>
                </a:solidFill>
              </a:rPr>
              <a:t>importancia de las articulaciones y los ligamentos en el </a:t>
            </a:r>
            <a:r>
              <a:rPr lang="es-ES" i="1" dirty="0" smtClean="0">
                <a:solidFill>
                  <a:prstClr val="black"/>
                </a:solidFill>
              </a:rPr>
              <a:t>movimiento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prstClr val="black"/>
                </a:solidFill>
              </a:rPr>
              <a:t>Huesos </a:t>
            </a:r>
            <a:r>
              <a:rPr lang="es-ES" i="1" dirty="0">
                <a:solidFill>
                  <a:prstClr val="black"/>
                </a:solidFill>
              </a:rPr>
              <a:t>del cuerpo, ubicación e importancia en el </a:t>
            </a:r>
            <a:r>
              <a:rPr lang="es-ES" i="1" dirty="0" smtClean="0">
                <a:solidFill>
                  <a:prstClr val="black"/>
                </a:solidFill>
              </a:rPr>
              <a:t>movimiento</a:t>
            </a:r>
            <a:endParaRPr lang="es-E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prstClr val="black"/>
                </a:solidFill>
              </a:rPr>
              <a:t>				</a:t>
            </a:r>
            <a:endParaRPr lang="es-CL" i="1" dirty="0">
              <a:solidFill>
                <a:prstClr val="black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606842" y="941677"/>
            <a:ext cx="60023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OA06: IE1 Estructuras que participan en el movimiento 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41903" y="2885892"/>
            <a:ext cx="6971946" cy="23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OA06: IE2 Explican como diferentes estructuras implican el movimiento </a:t>
            </a:r>
            <a:endParaRPr lang="es-CL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35969"/>
              </p:ext>
            </p:extLst>
          </p:nvPr>
        </p:nvGraphicFramePr>
        <p:xfrm>
          <a:off x="1269976" y="3304133"/>
          <a:ext cx="63983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24"/>
                <a:gridCol w="2966585"/>
                <a:gridCol w="2040059"/>
              </a:tblGrid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71%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884368" y="1772816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93%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884368" y="3789040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82%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60754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las estructuras que participan en el movimiento</a:t>
            </a:r>
            <a:endParaRPr lang="es-ES" sz="3200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170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>
                <a:solidFill>
                  <a:srgbClr val="202124"/>
                </a:solidFill>
                <a:latin typeface="Google Sans"/>
              </a:rPr>
              <a:t>¿</a:t>
            </a:r>
            <a:r>
              <a:rPr lang="es-ES" dirty="0">
                <a:solidFill>
                  <a:srgbClr val="202124"/>
                </a:solidFill>
                <a:latin typeface="Google Sans"/>
              </a:rPr>
              <a:t>Qué estructura del sistema esquelético señala la letra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X?		          </a:t>
            </a:r>
            <a:r>
              <a:rPr lang="es-ES" dirty="0" smtClean="0">
                <a:solidFill>
                  <a:srgbClr val="202124"/>
                </a:solidFill>
                <a:latin typeface="Roboto"/>
              </a:rPr>
              <a:t>30 </a:t>
            </a:r>
            <a:r>
              <a:rPr lang="es-ES" dirty="0">
                <a:solidFill>
                  <a:srgbClr val="202124"/>
                </a:solidFill>
                <a:latin typeface="Roboto"/>
              </a:rPr>
              <a:t>de 35 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1438233" cy="12045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9756" y="120452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Google Sans"/>
              </a:rPr>
              <a:t>2. ¿Cuál es la función principal del cráneo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?				         </a:t>
            </a:r>
            <a:r>
              <a:rPr lang="es-ES" dirty="0" smtClean="0">
                <a:solidFill>
                  <a:srgbClr val="202124"/>
                </a:solidFill>
                <a:latin typeface="Roboto"/>
              </a:rPr>
              <a:t>31 </a:t>
            </a:r>
            <a:r>
              <a:rPr lang="es-ES" dirty="0">
                <a:solidFill>
                  <a:srgbClr val="202124"/>
                </a:solidFill>
                <a:latin typeface="Roboto"/>
              </a:rPr>
              <a:t>de 35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89756" y="170080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Google Sans"/>
              </a:rPr>
              <a:t>3. Observa la imagen e identifica el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músculo				        </a:t>
            </a:r>
            <a:r>
              <a:rPr lang="es-ES" dirty="0" smtClean="0">
                <a:solidFill>
                  <a:srgbClr val="202124"/>
                </a:solidFill>
                <a:latin typeface="Roboto"/>
              </a:rPr>
              <a:t>34 </a:t>
            </a:r>
            <a:r>
              <a:rPr lang="es-ES" dirty="0">
                <a:solidFill>
                  <a:srgbClr val="202124"/>
                </a:solidFill>
                <a:latin typeface="Roboto"/>
              </a:rPr>
              <a:t>de 35 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7302"/>
            <a:ext cx="1244004" cy="9293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9756" y="278092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Google Sans"/>
              </a:rPr>
              <a:t>4. Observa la imagen e identifica el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músculo				         </a:t>
            </a:r>
            <a:r>
              <a:rPr lang="es-ES" dirty="0" smtClean="0">
                <a:solidFill>
                  <a:srgbClr val="202124"/>
                </a:solidFill>
                <a:latin typeface="Roboto"/>
              </a:rPr>
              <a:t>32 </a:t>
            </a:r>
            <a:r>
              <a:rPr lang="es-ES" dirty="0">
                <a:solidFill>
                  <a:srgbClr val="202124"/>
                </a:solidFill>
                <a:latin typeface="Roboto"/>
              </a:rPr>
              <a:t>de </a:t>
            </a:r>
            <a:r>
              <a:rPr lang="es-ES" dirty="0" smtClean="0">
                <a:solidFill>
                  <a:srgbClr val="202124"/>
                </a:solidFill>
                <a:latin typeface="Roboto"/>
              </a:rPr>
              <a:t>35 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75" y="2683173"/>
            <a:ext cx="1911262" cy="96662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9756" y="365325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Google Sans"/>
              </a:rPr>
              <a:t>5. Lee el texto y explica la importancia de las articulaciones y los ligamentos en el movimiento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:							         27 de 35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0585"/>
            <a:ext cx="6216620" cy="18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1049</Words>
  <Application>Microsoft Office PowerPoint</Application>
  <PresentationFormat>Presentación en pantalla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Brush Script MT</vt:lpstr>
      <vt:lpstr>Calibri</vt:lpstr>
      <vt:lpstr>Century Gothic</vt:lpstr>
      <vt:lpstr>Footlight MT Light</vt:lpstr>
      <vt:lpstr>Google Sans</vt:lpstr>
      <vt:lpstr>Roboto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4° AÑO BÁSICO SEMANA N° 33 FECHA : 10-11-2020</vt:lpstr>
      <vt:lpstr>Presentación de PowerPoint</vt:lpstr>
      <vt:lpstr>Reglas clases virtuales</vt:lpstr>
      <vt:lpstr>Importante:</vt:lpstr>
      <vt:lpstr>Presentación de PowerPoint</vt:lpstr>
      <vt:lpstr>RESULTADOS AL 05-11-2020 Evaluados 35 estudiantes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163</cp:revision>
  <dcterms:created xsi:type="dcterms:W3CDTF">2020-07-06T03:06:52Z</dcterms:created>
  <dcterms:modified xsi:type="dcterms:W3CDTF">2020-11-06T04:03:07Z</dcterms:modified>
</cp:coreProperties>
</file>