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319" r:id="rId4"/>
    <p:sldId id="260" r:id="rId5"/>
    <p:sldId id="263" r:id="rId6"/>
    <p:sldId id="328" r:id="rId7"/>
    <p:sldId id="264" r:id="rId8"/>
    <p:sldId id="322" r:id="rId9"/>
    <p:sldId id="318" r:id="rId10"/>
    <p:sldId id="321" r:id="rId11"/>
    <p:sldId id="323" r:id="rId12"/>
    <p:sldId id="324" r:id="rId13"/>
    <p:sldId id="325" r:id="rId14"/>
    <p:sldId id="327" r:id="rId15"/>
    <p:sldId id="310" r:id="rId16"/>
    <p:sldId id="272" r:id="rId1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364" autoAdjust="0"/>
  </p:normalViewPr>
  <p:slideViewPr>
    <p:cSldViewPr snapToGrid="0">
      <p:cViewPr varScale="1">
        <p:scale>
          <a:sx n="73" d="100"/>
          <a:sy n="73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91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837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643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681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3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144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85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220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33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93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70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39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hyperlink" Target="mailto:pia.caceres@colegio-jeanpiaget.c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21724" y="1543220"/>
            <a:ext cx="9144000" cy="3073865"/>
          </a:xfrm>
        </p:spPr>
        <p:txBody>
          <a:bodyPr>
            <a:normAutofit/>
          </a:bodyPr>
          <a:lstStyle/>
          <a:p>
            <a:r>
              <a:rPr lang="es-CL" dirty="0">
                <a:latin typeface="Comic Sans MS" panose="030F0702030302020204" pitchFamily="66" charset="0"/>
              </a:rPr>
              <a:t>4</a:t>
            </a:r>
            <a:r>
              <a:rPr lang="es-CL" dirty="0" smtClean="0">
                <a:latin typeface="Comic Sans MS" panose="030F0702030302020204" pitchFamily="66" charset="0"/>
              </a:rPr>
              <a:t>° GRADE</a:t>
            </a:r>
            <a:br>
              <a:rPr lang="es-CL" dirty="0" smtClean="0">
                <a:latin typeface="Comic Sans MS" panose="030F0702030302020204" pitchFamily="66" charset="0"/>
              </a:rPr>
            </a:br>
            <a:r>
              <a:rPr lang="es-CL" dirty="0" smtClean="0">
                <a:latin typeface="Comic Sans MS" panose="030F0702030302020204" pitchFamily="66" charset="0"/>
              </a:rPr>
              <a:t>ONLINE CLASS</a:t>
            </a:r>
            <a:r>
              <a:rPr lang="es-CL" dirty="0">
                <a:latin typeface="Comic Sans MS" panose="030F0702030302020204" pitchFamily="66" charset="0"/>
              </a:rPr>
              <a:t/>
            </a:r>
            <a:br>
              <a:rPr lang="es-CL" dirty="0">
                <a:latin typeface="Comic Sans MS" panose="030F0702030302020204" pitchFamily="66" charset="0"/>
              </a:rPr>
            </a:br>
            <a:r>
              <a:rPr lang="es-CL" dirty="0" smtClean="0">
                <a:latin typeface="Comic Sans MS" panose="030F0702030302020204" pitchFamily="66" charset="0"/>
              </a:rPr>
              <a:t>WEEK </a:t>
            </a:r>
            <a:r>
              <a:rPr lang="es-CL" dirty="0" smtClean="0">
                <a:latin typeface="Comic Sans MS" panose="030F0702030302020204" pitchFamily="66" charset="0"/>
              </a:rPr>
              <a:t>N°34</a:t>
            </a:r>
            <a:r>
              <a:rPr lang="es-CL" dirty="0">
                <a:latin typeface="Comic Sans MS" panose="030F0702030302020204" pitchFamily="66" charset="0"/>
              </a:rPr>
              <a:t/>
            </a:r>
            <a:br>
              <a:rPr lang="es-CL" dirty="0">
                <a:latin typeface="Comic Sans MS" panose="030F0702030302020204" pitchFamily="66" charset="0"/>
              </a:rPr>
            </a:br>
            <a:r>
              <a:rPr lang="es-CL" dirty="0" smtClean="0">
                <a:latin typeface="Comic Sans MS" panose="030F0702030302020204" pitchFamily="66" charset="0"/>
              </a:rPr>
              <a:t>DATE: </a:t>
            </a:r>
            <a:r>
              <a:rPr lang="es-CL" dirty="0" smtClean="0">
                <a:latin typeface="Comic Sans MS" panose="030F0702030302020204" pitchFamily="66" charset="0"/>
              </a:rPr>
              <a:t>NOVEMBER 18 </a:t>
            </a:r>
            <a:r>
              <a:rPr lang="es-CL" dirty="0" err="1" smtClean="0">
                <a:latin typeface="Comic Sans MS" panose="030F0702030302020204" pitchFamily="66" charset="0"/>
              </a:rPr>
              <a:t>th</a:t>
            </a:r>
            <a:r>
              <a:rPr lang="es-CL" dirty="0" smtClean="0">
                <a:latin typeface="Comic Sans MS" panose="030F0702030302020204" pitchFamily="66" charset="0"/>
              </a:rPr>
              <a:t>, 2020</a:t>
            </a:r>
            <a:endParaRPr lang="es-MX" dirty="0">
              <a:latin typeface="Comic Sans MS" panose="030F0702030302020204" pitchFamily="66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3334" y="0"/>
            <a:ext cx="9144000" cy="1655762"/>
          </a:xfrm>
        </p:spPr>
        <p:txBody>
          <a:bodyPr>
            <a:normAutofit fontScale="92500" lnSpcReduction="20000"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b="1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</a:t>
            </a:r>
            <a:r>
              <a:rPr lang="es-ES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Jean Piaget</a:t>
            </a:r>
            <a:endParaRPr lang="es-MX" i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4" y="142612"/>
            <a:ext cx="1941880" cy="167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4318781" y="5638451"/>
            <a:ext cx="5373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latin typeface="Comic Sans MS" panose="030F0702030302020204" pitchFamily="66" charset="0"/>
              </a:rPr>
              <a:t>Miss Pía Cáceres G.</a:t>
            </a:r>
            <a:endParaRPr lang="es-MX" sz="2800" dirty="0">
              <a:latin typeface="Comic Sans MS" panose="030F0702030302020204" pitchFamily="66" charset="0"/>
            </a:endParaRPr>
          </a:p>
        </p:txBody>
      </p:sp>
      <p:pic>
        <p:nvPicPr>
          <p:cNvPr id="7" name="Imagen 6" descr="Profesor PNG Clipart | PNGOcean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75" l="9753" r="89973">
                        <a14:backgroundMark x1="25687" y1="12500" x2="25687" y2="12500"/>
                        <a14:backgroundMark x1="84615" y1="7875" x2="84615" y2="7875"/>
                        <a14:backgroundMark x1="82830" y1="31250" x2="82830" y2="31250"/>
                        <a14:backgroundMark x1="76236" y1="60250" x2="76236" y2="60250"/>
                        <a14:backgroundMark x1="34753" y1="72000" x2="34753" y2="72000"/>
                        <a14:backgroundMark x1="35027" y1="15750" x2="35027" y2="15750"/>
                        <a14:backgroundMark x1="44780" y1="32625" x2="44780" y2="3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629" y="2113751"/>
            <a:ext cx="4374686" cy="3512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53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099" y="0"/>
            <a:ext cx="8779001" cy="1254034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MX" dirty="0" err="1" smtClean="0"/>
              <a:t>Soup</a:t>
            </a:r>
            <a:r>
              <a:rPr lang="es-MX" dirty="0" smtClean="0"/>
              <a:t>: </a:t>
            </a:r>
          </a:p>
          <a:p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r>
              <a:rPr lang="es-MX" dirty="0" smtClean="0"/>
              <a:t>Cake </a:t>
            </a:r>
            <a:endParaRPr lang="es-MX" dirty="0"/>
          </a:p>
          <a:p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r>
              <a:rPr lang="es-MX" dirty="0" err="1" smtClean="0"/>
              <a:t>Breakfast</a:t>
            </a:r>
            <a:r>
              <a:rPr lang="es-MX" dirty="0" smtClean="0"/>
              <a:t>: </a:t>
            </a:r>
            <a:endParaRPr lang="es-MX" dirty="0"/>
          </a:p>
          <a:p>
            <a:endParaRPr lang="es-MX" dirty="0" smtClean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Lunch:</a:t>
            </a:r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r>
              <a:rPr lang="es-MX" dirty="0" err="1" smtClean="0"/>
              <a:t>Dinner</a:t>
            </a:r>
            <a:r>
              <a:rPr lang="es-MX" dirty="0" smtClean="0"/>
              <a:t>: </a:t>
            </a:r>
          </a:p>
          <a:p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endParaRPr lang="es-MX" dirty="0" smtClean="0"/>
          </a:p>
          <a:p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endParaRPr lang="es-MX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209" y="4912636"/>
            <a:ext cx="2876197" cy="1559695"/>
          </a:xfrm>
          <a:prstGeom prst="rect">
            <a:avLst/>
          </a:prstGeom>
        </p:spPr>
      </p:pic>
      <p:pic>
        <p:nvPicPr>
          <p:cNvPr id="1026" name="Picture 2" descr="Cold-busting chicken soup Recipe | Good Fo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209" y="1380968"/>
            <a:ext cx="2742845" cy="167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209" y="3133424"/>
            <a:ext cx="2742845" cy="16695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1663" y="1413310"/>
            <a:ext cx="3401317" cy="172011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1663" y="3931482"/>
            <a:ext cx="3279514" cy="176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7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While</a:t>
            </a:r>
            <a:r>
              <a:rPr lang="es-MX" dirty="0" smtClean="0"/>
              <a:t> Reading (page 47)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581" y="274638"/>
            <a:ext cx="987638" cy="8535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08" y="274638"/>
            <a:ext cx="1457070" cy="1548518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5876" t="30738" r="22035" b="30298"/>
          <a:stretch/>
        </p:blipFill>
        <p:spPr>
          <a:xfrm>
            <a:off x="1528354" y="1823156"/>
            <a:ext cx="8556171" cy="40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5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Before</a:t>
            </a:r>
            <a:r>
              <a:rPr lang="es-MX" dirty="0" smtClean="0"/>
              <a:t> </a:t>
            </a:r>
            <a:r>
              <a:rPr lang="es-MX" dirty="0" err="1" smtClean="0"/>
              <a:t>reading</a:t>
            </a:r>
            <a:r>
              <a:rPr lang="es-MX" dirty="0" smtClean="0"/>
              <a:t> (page 47)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581" y="274638"/>
            <a:ext cx="987638" cy="8535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08" y="274638"/>
            <a:ext cx="1457070" cy="1548518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4015" t="39396" r="20900" b="14713"/>
          <a:stretch/>
        </p:blipFill>
        <p:spPr>
          <a:xfrm>
            <a:off x="1850571" y="1823156"/>
            <a:ext cx="8490857" cy="453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2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err="1" smtClean="0"/>
              <a:t>Before</a:t>
            </a:r>
            <a:r>
              <a:rPr lang="es-MX" dirty="0" smtClean="0"/>
              <a:t> Reading</a:t>
            </a:r>
            <a:br>
              <a:rPr lang="es-MX" dirty="0" smtClean="0"/>
            </a:br>
            <a:r>
              <a:rPr lang="es-MX" dirty="0" err="1" smtClean="0"/>
              <a:t>Classify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food</a:t>
            </a:r>
            <a:r>
              <a:rPr lang="es-MX" dirty="0" smtClean="0"/>
              <a:t> 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581" y="274638"/>
            <a:ext cx="987638" cy="853514"/>
          </a:xfrm>
          <a:prstGeom prst="rect">
            <a:avLst/>
          </a:prstGeom>
        </p:spPr>
      </p:pic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1332670"/>
              </p:ext>
            </p:extLst>
          </p:nvPr>
        </p:nvGraphicFramePr>
        <p:xfrm>
          <a:off x="698861" y="2922331"/>
          <a:ext cx="109728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666700059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574907392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8654029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Breakfast</a:t>
                      </a:r>
                      <a:r>
                        <a:rPr lang="es-MX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MX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</a:t>
                      </a:r>
                      <a:r>
                        <a:rPr lang="es-MX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nch </a:t>
                      </a:r>
                      <a:endParaRPr lang="es-MX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Dinner</a:t>
                      </a:r>
                      <a:r>
                        <a:rPr lang="es-MX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MX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98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MX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021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444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34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784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31592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292801"/>
              </p:ext>
            </p:extLst>
          </p:nvPr>
        </p:nvGraphicFramePr>
        <p:xfrm>
          <a:off x="1188716" y="1830954"/>
          <a:ext cx="10280473" cy="6780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68639">
                  <a:extLst>
                    <a:ext uri="{9D8B030D-6E8A-4147-A177-3AD203B41FA5}">
                      <a16:colId xmlns:a16="http://schemas.microsoft.com/office/drawing/2014/main" val="2368718036"/>
                    </a:ext>
                  </a:extLst>
                </a:gridCol>
                <a:gridCol w="1468639">
                  <a:extLst>
                    <a:ext uri="{9D8B030D-6E8A-4147-A177-3AD203B41FA5}">
                      <a16:colId xmlns:a16="http://schemas.microsoft.com/office/drawing/2014/main" val="468041078"/>
                    </a:ext>
                  </a:extLst>
                </a:gridCol>
                <a:gridCol w="1468639">
                  <a:extLst>
                    <a:ext uri="{9D8B030D-6E8A-4147-A177-3AD203B41FA5}">
                      <a16:colId xmlns:a16="http://schemas.microsoft.com/office/drawing/2014/main" val="1789136060"/>
                    </a:ext>
                  </a:extLst>
                </a:gridCol>
                <a:gridCol w="1468639">
                  <a:extLst>
                    <a:ext uri="{9D8B030D-6E8A-4147-A177-3AD203B41FA5}">
                      <a16:colId xmlns:a16="http://schemas.microsoft.com/office/drawing/2014/main" val="3049146843"/>
                    </a:ext>
                  </a:extLst>
                </a:gridCol>
                <a:gridCol w="1468639">
                  <a:extLst>
                    <a:ext uri="{9D8B030D-6E8A-4147-A177-3AD203B41FA5}">
                      <a16:colId xmlns:a16="http://schemas.microsoft.com/office/drawing/2014/main" val="2643654931"/>
                    </a:ext>
                  </a:extLst>
                </a:gridCol>
                <a:gridCol w="1468639">
                  <a:extLst>
                    <a:ext uri="{9D8B030D-6E8A-4147-A177-3AD203B41FA5}">
                      <a16:colId xmlns:a16="http://schemas.microsoft.com/office/drawing/2014/main" val="1776655839"/>
                    </a:ext>
                  </a:extLst>
                </a:gridCol>
                <a:gridCol w="1468639">
                  <a:extLst>
                    <a:ext uri="{9D8B030D-6E8A-4147-A177-3AD203B41FA5}">
                      <a16:colId xmlns:a16="http://schemas.microsoft.com/office/drawing/2014/main" val="1640490633"/>
                    </a:ext>
                  </a:extLst>
                </a:gridCol>
              </a:tblGrid>
              <a:tr h="67806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Cake 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err="1" smtClean="0"/>
                        <a:t>Eggs</a:t>
                      </a:r>
                      <a:r>
                        <a:rPr lang="es-MX" dirty="0" smtClean="0"/>
                        <a:t> 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Cereal</a:t>
                      </a:r>
                      <a:r>
                        <a:rPr lang="es-MX" baseline="0" dirty="0" smtClean="0"/>
                        <a:t> 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err="1" smtClean="0"/>
                        <a:t>hamburgers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Apple</a:t>
                      </a:r>
                      <a:r>
                        <a:rPr lang="es-MX" baseline="0" dirty="0" smtClean="0"/>
                        <a:t> 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Rice 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err="1" smtClean="0"/>
                        <a:t>Soup</a:t>
                      </a:r>
                      <a:r>
                        <a:rPr lang="es-MX" dirty="0" smtClean="0"/>
                        <a:t> 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339937"/>
                  </a:ext>
                </a:extLst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274" y="5265284"/>
            <a:ext cx="4370035" cy="13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9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err="1" smtClean="0"/>
              <a:t>It´s</a:t>
            </a:r>
            <a:r>
              <a:rPr lang="es-MX" dirty="0" smtClean="0"/>
              <a:t> time to </a:t>
            </a:r>
            <a:r>
              <a:rPr lang="es-MX" dirty="0" err="1" smtClean="0"/>
              <a:t>play</a:t>
            </a:r>
            <a:r>
              <a:rPr lang="es-MX" dirty="0" smtClean="0"/>
              <a:t> </a:t>
            </a:r>
            <a:br>
              <a:rPr lang="es-MX" dirty="0" smtClean="0"/>
            </a:br>
            <a:r>
              <a:rPr lang="es-MX" dirty="0" err="1"/>
              <a:t>F</a:t>
            </a:r>
            <a:r>
              <a:rPr lang="es-MX" dirty="0" err="1" smtClean="0"/>
              <a:t>ind</a:t>
            </a:r>
            <a:r>
              <a:rPr lang="es-MX" dirty="0" smtClean="0"/>
              <a:t> 7 </a:t>
            </a:r>
            <a:r>
              <a:rPr lang="es-MX" dirty="0" err="1" smtClean="0"/>
              <a:t>differences</a:t>
            </a:r>
            <a:r>
              <a:rPr lang="es-MX" dirty="0" smtClean="0"/>
              <a:t> 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581" y="274638"/>
            <a:ext cx="987638" cy="8535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t="8275" r="26515" b="10191"/>
          <a:stretch/>
        </p:blipFill>
        <p:spPr>
          <a:xfrm>
            <a:off x="3307786" y="1733648"/>
            <a:ext cx="5576428" cy="4733364"/>
          </a:xfrm>
          <a:prstGeom prst="rect">
            <a:avLst/>
          </a:prstGeom>
        </p:spPr>
      </p:pic>
      <p:pic>
        <p:nvPicPr>
          <p:cNvPr id="2052" name="Picture 4" descr="Investigador Privado, El Detective, Emoticon imagen png - imagen  transparente descarga gratui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9" b="100000" l="333" r="100000">
                        <a14:foregroundMark x1="56111" y1="28519" x2="56111" y2="28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6403">
            <a:off x="-156694" y="435672"/>
            <a:ext cx="3570922" cy="214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52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CL" sz="7300" dirty="0"/>
              <a:t>EXIT </a:t>
            </a:r>
            <a:r>
              <a:rPr lang="es-CL" sz="7300"/>
              <a:t>TICKET </a:t>
            </a:r>
            <a:r>
              <a:rPr lang="es-CL" sz="7300" smtClean="0"/>
              <a:t>31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sp>
        <p:nvSpPr>
          <p:cNvPr id="6" name="Rectángulo redondeado 5"/>
          <p:cNvSpPr/>
          <p:nvPr/>
        </p:nvSpPr>
        <p:spPr>
          <a:xfrm>
            <a:off x="1347651" y="1825624"/>
            <a:ext cx="8876714" cy="436616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1-</a:t>
            </a:r>
            <a:r>
              <a:rPr kumimoji="0" lang="es-CL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s-CL" sz="2800" dirty="0" err="1" smtClean="0">
                <a:solidFill>
                  <a:prstClr val="black"/>
                </a:solidFill>
                <a:latin typeface="Calibri"/>
              </a:rPr>
              <a:t>What</a:t>
            </a:r>
            <a:r>
              <a:rPr lang="es-CL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800" dirty="0" err="1" smtClean="0">
                <a:solidFill>
                  <a:prstClr val="black"/>
                </a:solidFill>
                <a:latin typeface="Calibri"/>
              </a:rPr>
              <a:t>is</a:t>
            </a:r>
            <a:r>
              <a:rPr lang="es-CL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800" dirty="0" err="1" smtClean="0">
                <a:solidFill>
                  <a:prstClr val="black"/>
                </a:solidFill>
                <a:latin typeface="Calibri"/>
              </a:rPr>
              <a:t>your</a:t>
            </a:r>
            <a:r>
              <a:rPr lang="es-CL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800" dirty="0" err="1" smtClean="0">
                <a:solidFill>
                  <a:prstClr val="black"/>
                </a:solidFill>
                <a:latin typeface="Calibri"/>
              </a:rPr>
              <a:t>favorite</a:t>
            </a:r>
            <a:r>
              <a:rPr lang="es-CL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800" dirty="0" err="1" smtClean="0">
                <a:solidFill>
                  <a:prstClr val="black"/>
                </a:solidFill>
                <a:latin typeface="Calibri"/>
              </a:rPr>
              <a:t>food</a:t>
            </a:r>
            <a:r>
              <a:rPr lang="es-CL" sz="2800" dirty="0" smtClean="0">
                <a:solidFill>
                  <a:prstClr val="black"/>
                </a:solidFill>
                <a:latin typeface="Calibri"/>
              </a:rPr>
              <a:t>? </a:t>
            </a:r>
            <a:r>
              <a:rPr lang="es-CL" sz="2800" dirty="0" err="1" smtClean="0">
                <a:solidFill>
                  <a:prstClr val="black"/>
                </a:solidFill>
                <a:latin typeface="Calibri"/>
              </a:rPr>
              <a:t>Explain</a:t>
            </a:r>
            <a:endParaRPr lang="es-CL" sz="2800" dirty="0" smtClean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sz="2800" dirty="0" smtClean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2800" dirty="0" smtClean="0">
                <a:solidFill>
                  <a:prstClr val="black"/>
                </a:solidFill>
                <a:latin typeface="Calibri"/>
              </a:rPr>
              <a:t>2- Do </a:t>
            </a:r>
            <a:r>
              <a:rPr lang="es-CL" sz="2800" dirty="0" err="1" smtClean="0">
                <a:solidFill>
                  <a:prstClr val="black"/>
                </a:solidFill>
                <a:latin typeface="Calibri"/>
              </a:rPr>
              <a:t>you</a:t>
            </a:r>
            <a:r>
              <a:rPr lang="es-CL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800" dirty="0" err="1" smtClean="0">
                <a:solidFill>
                  <a:prstClr val="black"/>
                </a:solidFill>
                <a:latin typeface="Calibri"/>
              </a:rPr>
              <a:t>think</a:t>
            </a:r>
            <a:r>
              <a:rPr lang="es-CL" sz="2800" dirty="0" smtClean="0">
                <a:solidFill>
                  <a:prstClr val="black"/>
                </a:solidFill>
                <a:latin typeface="Calibri"/>
              </a:rPr>
              <a:t> Emma </a:t>
            </a:r>
            <a:r>
              <a:rPr lang="es-CL" sz="2800" dirty="0" err="1" smtClean="0">
                <a:solidFill>
                  <a:prstClr val="black"/>
                </a:solidFill>
                <a:latin typeface="Calibri"/>
              </a:rPr>
              <a:t>is</a:t>
            </a:r>
            <a:r>
              <a:rPr lang="es-CL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800" dirty="0" err="1" smtClean="0">
                <a:solidFill>
                  <a:prstClr val="black"/>
                </a:solidFill>
                <a:latin typeface="Calibri"/>
              </a:rPr>
              <a:t>eating</a:t>
            </a:r>
            <a:r>
              <a:rPr lang="es-CL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800" dirty="0" err="1" smtClean="0">
                <a:solidFill>
                  <a:prstClr val="black"/>
                </a:solidFill>
                <a:latin typeface="Calibri"/>
              </a:rPr>
              <a:t>healthy</a:t>
            </a:r>
            <a:r>
              <a:rPr lang="es-CL" sz="2800" dirty="0" smtClean="0">
                <a:solidFill>
                  <a:prstClr val="black"/>
                </a:solidFill>
                <a:latin typeface="Calibri"/>
              </a:rPr>
              <a:t>? </a:t>
            </a:r>
            <a:r>
              <a:rPr lang="es-CL" sz="2800" dirty="0" err="1" smtClean="0">
                <a:solidFill>
                  <a:prstClr val="black"/>
                </a:solidFill>
                <a:latin typeface="Calibri"/>
              </a:rPr>
              <a:t>Why</a:t>
            </a:r>
            <a:r>
              <a:rPr lang="es-CL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800" dirty="0" err="1" smtClean="0">
                <a:solidFill>
                  <a:prstClr val="black"/>
                </a:solidFill>
                <a:latin typeface="Calibri"/>
              </a:rPr>
              <a:t>or</a:t>
            </a:r>
            <a:r>
              <a:rPr lang="es-CL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800" dirty="0" err="1" smtClean="0">
                <a:solidFill>
                  <a:prstClr val="black"/>
                </a:solidFill>
                <a:latin typeface="Calibri"/>
              </a:rPr>
              <a:t>why</a:t>
            </a:r>
            <a:r>
              <a:rPr lang="es-CL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800" dirty="0" err="1" smtClean="0">
                <a:solidFill>
                  <a:prstClr val="black"/>
                </a:solidFill>
                <a:latin typeface="Calibri"/>
              </a:rPr>
              <a:t>not</a:t>
            </a:r>
            <a:endParaRPr lang="es-CL" sz="2800" dirty="0" smtClean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2800" dirty="0" smtClean="0">
                <a:solidFill>
                  <a:prstClr val="black"/>
                </a:solidFill>
                <a:latin typeface="Calibri"/>
              </a:rPr>
              <a:t>3- </a:t>
            </a:r>
            <a:r>
              <a:rPr lang="es-CL" sz="2800" dirty="0" err="1" smtClean="0">
                <a:solidFill>
                  <a:prstClr val="black"/>
                </a:solidFill>
                <a:latin typeface="Calibri"/>
              </a:rPr>
              <a:t>Create</a:t>
            </a:r>
            <a:r>
              <a:rPr lang="es-CL" sz="2800" dirty="0" smtClean="0">
                <a:solidFill>
                  <a:prstClr val="black"/>
                </a:solidFill>
                <a:latin typeface="Calibri"/>
              </a:rPr>
              <a:t> a </a:t>
            </a:r>
            <a:r>
              <a:rPr lang="es-CL" sz="2800" dirty="0" err="1" smtClean="0">
                <a:solidFill>
                  <a:prstClr val="black"/>
                </a:solidFill>
                <a:latin typeface="Calibri"/>
              </a:rPr>
              <a:t>healthy</a:t>
            </a:r>
            <a:r>
              <a:rPr lang="es-CL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800" dirty="0" err="1" smtClean="0">
                <a:solidFill>
                  <a:prstClr val="black"/>
                </a:solidFill>
                <a:latin typeface="Calibri"/>
              </a:rPr>
              <a:t>meal</a:t>
            </a:r>
            <a:r>
              <a:rPr lang="es-CL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800" dirty="0" smtClean="0">
                <a:solidFill>
                  <a:prstClr val="black"/>
                </a:solidFill>
                <a:latin typeface="Calibri"/>
              </a:rPr>
              <a:t>plan </a:t>
            </a:r>
            <a:r>
              <a:rPr lang="es-CL" sz="2800" dirty="0" err="1" smtClean="0">
                <a:solidFill>
                  <a:prstClr val="black"/>
                </a:solidFill>
                <a:latin typeface="Calibri"/>
              </a:rPr>
              <a:t>for</a:t>
            </a:r>
            <a:r>
              <a:rPr lang="es-CL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800" dirty="0" err="1" smtClean="0">
                <a:solidFill>
                  <a:prstClr val="black"/>
                </a:solidFill>
                <a:latin typeface="Calibri"/>
              </a:rPr>
              <a:t>you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n 6" descr="Colorido icono de cámara fotográfica, estilo de dibujos animados ...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999" l="0" r="99846">
                        <a14:foregroundMark x1="35308" y1="13286" x2="35308" y2="13286"/>
                        <a14:foregroundMark x1="43385" y1="10581" x2="43385" y2="10581"/>
                        <a14:foregroundMark x1="50692" y1="10024" x2="50692" y2="10024"/>
                        <a14:foregroundMark x1="58000" y1="11535" x2="58000" y2="11535"/>
                        <a14:foregroundMark x1="65692" y1="13842" x2="65692" y2="13842"/>
                        <a14:foregroundMark x1="85846" y1="47335" x2="85846" y2="47335"/>
                        <a14:foregroundMark x1="87846" y1="34845" x2="87846" y2="34845"/>
                        <a14:backgroundMark x1="15000" y1="14240" x2="15000" y2="14240"/>
                        <a14:backgroundMark x1="93000" y1="16309" x2="93000" y2="16309"/>
                        <a14:backgroundMark x1="64615" y1="7399" x2="64615" y2="7399"/>
                        <a14:backgroundMark x1="55462" y1="3978" x2="55462" y2="3978"/>
                        <a14:backgroundMark x1="46538" y1="5091" x2="46538" y2="5091"/>
                        <a14:backgroundMark x1="36231" y1="6842" x2="36231" y2="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7186">
            <a:off x="342839" y="210298"/>
            <a:ext cx="2609909" cy="185218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redondeado 7"/>
          <p:cNvSpPr/>
          <p:nvPr/>
        </p:nvSpPr>
        <p:spPr>
          <a:xfrm rot="296078">
            <a:off x="9473358" y="2120868"/>
            <a:ext cx="2656896" cy="15501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Email: </a:t>
            </a: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pia.caceres@colegio-jeanpiaget.cl</a:t>
            </a: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Telefono</a:t>
            </a: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+569 32735472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207" y="500062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6287" y="282295"/>
            <a:ext cx="1288078" cy="128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3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lamada de nube 2"/>
          <p:cNvSpPr/>
          <p:nvPr/>
        </p:nvSpPr>
        <p:spPr>
          <a:xfrm>
            <a:off x="6006904" y="770204"/>
            <a:ext cx="4979964" cy="3872134"/>
          </a:xfrm>
          <a:prstGeom prst="cloudCallout">
            <a:avLst>
              <a:gd name="adj1" fmla="val -96365"/>
              <a:gd name="adj2" fmla="val 2874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Good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job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!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See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next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class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good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bye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es-MX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n 3" descr="Well done! Congratulations Good Job | Congratulations images ..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333" y="1376826"/>
            <a:ext cx="3204698" cy="247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Profesor PNG Clipart | PNGOcean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75" l="9753" r="89973">
                        <a14:backgroundMark x1="25687" y1="12500" x2="25687" y2="12500"/>
                        <a14:backgroundMark x1="84615" y1="7875" x2="84615" y2="7875"/>
                        <a14:backgroundMark x1="82830" y1="31250" x2="82830" y2="31250"/>
                        <a14:backgroundMark x1="76236" y1="60250" x2="76236" y2="60250"/>
                        <a14:backgroundMark x1="34753" y1="72000" x2="34753" y2="72000"/>
                        <a14:backgroundMark x1="35027" y1="15750" x2="35027" y2="15750"/>
                        <a14:backgroundMark x1="44780" y1="32625" x2="44780" y2="3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6" y="2096719"/>
            <a:ext cx="4374686" cy="351223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1400000" rev="0"/>
            </a:camera>
            <a:lightRig rig="threePt" dir="t"/>
          </a:scene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647" y="524281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45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593451"/>
              </p:ext>
            </p:extLst>
          </p:nvPr>
        </p:nvGraphicFramePr>
        <p:xfrm>
          <a:off x="469408" y="548641"/>
          <a:ext cx="11347454" cy="6319022"/>
        </p:xfrm>
        <a:graphic>
          <a:graphicData uri="http://schemas.openxmlformats.org/drawingml/2006/table">
            <a:tbl>
              <a:tblPr firstRow="1" firstCol="1" bandRow="1"/>
              <a:tblGrid>
                <a:gridCol w="3591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5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20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ASIGNATURA /CURSO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Inglés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4°</a:t>
                      </a:r>
                      <a:endParaRPr lang="es-CL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6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NOMBRE DEL </a:t>
                      </a: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PROFESOR/A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Pía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Cáceres González</a:t>
                      </a:r>
                      <a:endParaRPr lang="es-CL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47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OBJETIVO DE APRENDIZAJE </a:t>
                      </a: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PRIORIZACIÓN NIVEL 1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OA 6</a:t>
                      </a: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.</a:t>
                      </a:r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Leer y demostrar comprensión de textos como cuentos, poemas, </a:t>
                      </a:r>
                      <a:r>
                        <a:rPr lang="es-MX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chants</a:t>
                      </a:r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canciones, invitaciones, menús, recetas, instrucciones, emails, diálogos y textos informativos, en formato digital o impreso, identificando: • ideas generales • información explícita asociada a personajes y sus acciones, objetos, lugares y fechas • vocabulario aprendido, palabras conocidas y expresiones de uso frecuente (Por ejemplo: </a:t>
                      </a:r>
                      <a:r>
                        <a:rPr lang="es-MX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Let’s</a:t>
                      </a:r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…; </a:t>
                      </a:r>
                      <a:r>
                        <a:rPr lang="es-MX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Congratulations</a:t>
                      </a:r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!)</a:t>
                      </a:r>
                      <a:endParaRPr lang="es-CL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36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INDICADORES DE EVALUACIÓN PARA OA</a:t>
                      </a:r>
                      <a:endParaRPr lang="es-CL" sz="12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s-MX" sz="1200" b="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/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Identifican información explícita del texto y responden preguntas o completan organizadores acerca de ella.</a:t>
                      </a:r>
                      <a:endParaRPr lang="es-MX" sz="1200" b="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5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CONTENIDO /HABILIDADES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Contenido: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s-CL" sz="1200" b="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Food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endParaRPr lang="es-CL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CL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Habilidades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:</a:t>
                      </a: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Comprensión de lectura de textos adaptados y auténticos breves y simples, no literarios y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literarios, acerca de temas conocidos o de otras asignaturas.</a:t>
                      </a:r>
                      <a:endParaRPr lang="es-CL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40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OBJETIVO DE LA CLASE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Identificar información explícita del texto y responden preguntas acerca de ella y completan organizadores acerca de ella.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MX" sz="1200" b="0" baseline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CL" sz="1200" b="0" baseline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402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EVALUACIÓN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2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 evaluará de forma formativa a través de preguntas del ticket de salida.</a:t>
                      </a:r>
                      <a:endParaRPr lang="es-MX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181" y="25323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49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609" y="36512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69" y="1672046"/>
            <a:ext cx="2579314" cy="18835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151" y="1731146"/>
            <a:ext cx="2549367" cy="182447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731146"/>
            <a:ext cx="2549435" cy="182447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latin typeface="Comic Sans MS" panose="030F0702030302020204" pitchFamily="66" charset="0"/>
              </a:rPr>
              <a:t>Virtual </a:t>
            </a:r>
            <a:r>
              <a:rPr lang="es-MX" b="1" dirty="0" err="1" smtClean="0">
                <a:latin typeface="Comic Sans MS" panose="030F0702030302020204" pitchFamily="66" charset="0"/>
              </a:rPr>
              <a:t>classroom</a:t>
            </a:r>
            <a:r>
              <a:rPr lang="es-MX" b="1" dirty="0" smtClean="0">
                <a:latin typeface="Comic Sans MS" panose="030F0702030302020204" pitchFamily="66" charset="0"/>
              </a:rPr>
              <a:t> rules</a:t>
            </a:r>
            <a:endParaRPr lang="es-MX" b="1" dirty="0">
              <a:latin typeface="Comic Sans MS" panose="030F0702030302020204" pitchFamily="66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9681" y="1731146"/>
            <a:ext cx="2603381" cy="182447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424" y="4095104"/>
            <a:ext cx="3070760" cy="214894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8433" y="4095104"/>
            <a:ext cx="2919281" cy="201831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1773" y="4029788"/>
            <a:ext cx="2922245" cy="21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5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0064" y="161667"/>
            <a:ext cx="10515600" cy="1325563"/>
          </a:xfrm>
        </p:spPr>
        <p:txBody>
          <a:bodyPr/>
          <a:lstStyle/>
          <a:p>
            <a:pPr algn="ctr"/>
            <a:r>
              <a:rPr lang="es-MX" b="1" dirty="0" smtClean="0"/>
              <a:t>Importante </a:t>
            </a:r>
            <a:endParaRPr lang="es-MX" b="1" dirty="0"/>
          </a:p>
        </p:txBody>
      </p:sp>
      <p:pic>
        <p:nvPicPr>
          <p:cNvPr id="3074" name="Picture 2" descr="Lápiz De Dibujo Escribir Ilustración De Vector De Sombra De ..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24" b="96530" l="63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70" y="1274385"/>
            <a:ext cx="1316893" cy="1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390" y="36512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Inglés Libro De Texto De Lenguaje, Representación 3D Foto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72" b="97051" l="5128" r="957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64" y="2843902"/>
            <a:ext cx="1460306" cy="154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Colorido icono de cámara fotográfica, estilo de dibujos animados ...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99" l="0" r="99846">
                        <a14:foregroundMark x1="35308" y1="13286" x2="35308" y2="13286"/>
                        <a14:foregroundMark x1="43385" y1="10581" x2="43385" y2="10581"/>
                        <a14:foregroundMark x1="50692" y1="10024" x2="50692" y2="10024"/>
                        <a14:foregroundMark x1="58000" y1="11535" x2="58000" y2="11535"/>
                        <a14:foregroundMark x1="65692" y1="13842" x2="65692" y2="13842"/>
                        <a14:foregroundMark x1="85846" y1="47335" x2="85846" y2="47335"/>
                        <a14:foregroundMark x1="87846" y1="34845" x2="87846" y2="34845"/>
                        <a14:backgroundMark x1="15000" y1="14240" x2="15000" y2="14240"/>
                        <a14:backgroundMark x1="93000" y1="16309" x2="93000" y2="16309"/>
                        <a14:backgroundMark x1="64615" y1="7399" x2="64615" y2="7399"/>
                        <a14:backgroundMark x1="55462" y1="3978" x2="55462" y2="3978"/>
                        <a14:backgroundMark x1="46538" y1="5091" x2="46538" y2="5091"/>
                        <a14:backgroundMark x1="36231" y1="6842" x2="36231" y2="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3" y="4730288"/>
            <a:ext cx="2609909" cy="13474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4 Llamada de flecha a la izquierda"/>
          <p:cNvSpPr/>
          <p:nvPr/>
        </p:nvSpPr>
        <p:spPr>
          <a:xfrm>
            <a:off x="2720910" y="1358769"/>
            <a:ext cx="6043262" cy="1232509"/>
          </a:xfrm>
          <a:prstGeom prst="leftArrow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</a:t>
            </a:r>
            <a:r>
              <a:rPr lang="es-CL" dirty="0" smtClean="0">
                <a:solidFill>
                  <a:prstClr val="black"/>
                </a:solidFill>
              </a:rPr>
              <a:t>imagen </a:t>
            </a:r>
            <a:r>
              <a:rPr lang="es-CL" dirty="0">
                <a:solidFill>
                  <a:prstClr val="black"/>
                </a:solidFill>
              </a:rPr>
              <a:t>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sp>
        <p:nvSpPr>
          <p:cNvPr id="10" name="8 Llamada de flecha a la izquierda"/>
          <p:cNvSpPr/>
          <p:nvPr/>
        </p:nvSpPr>
        <p:spPr>
          <a:xfrm>
            <a:off x="3040752" y="3074040"/>
            <a:ext cx="5723420" cy="1291797"/>
          </a:xfrm>
          <a:prstGeom prst="leftArrow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</a:t>
            </a:r>
            <a:r>
              <a:rPr lang="es-CL" dirty="0" smtClean="0">
                <a:solidFill>
                  <a:prstClr val="black"/>
                </a:solidFill>
              </a:rPr>
              <a:t>imagen </a:t>
            </a:r>
            <a:r>
              <a:rPr lang="es-CL" dirty="0">
                <a:solidFill>
                  <a:prstClr val="black"/>
                </a:solidFill>
              </a:rPr>
              <a:t>de un libro, significa que debes </a:t>
            </a:r>
            <a:r>
              <a:rPr lang="es-CL" b="1" dirty="0">
                <a:solidFill>
                  <a:prstClr val="black"/>
                </a:solidFill>
              </a:rPr>
              <a:t>trabajar en tu libro de </a:t>
            </a:r>
            <a:r>
              <a:rPr lang="es-CL" b="1" dirty="0" smtClean="0">
                <a:solidFill>
                  <a:prstClr val="black"/>
                </a:solidFill>
              </a:rPr>
              <a:t>inglés.</a:t>
            </a:r>
            <a:endParaRPr lang="es-CL" b="1" dirty="0">
              <a:solidFill>
                <a:prstClr val="black"/>
              </a:solidFill>
            </a:endParaRPr>
          </a:p>
        </p:txBody>
      </p:sp>
      <p:sp>
        <p:nvSpPr>
          <p:cNvPr id="11" name="6 Llamada de flecha a la izquierda"/>
          <p:cNvSpPr/>
          <p:nvPr/>
        </p:nvSpPr>
        <p:spPr>
          <a:xfrm>
            <a:off x="2934198" y="4884244"/>
            <a:ext cx="5829974" cy="1193467"/>
          </a:xfrm>
          <a:prstGeom prst="leftArrow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</a:t>
            </a:r>
            <a:r>
              <a:rPr lang="es-CL" dirty="0" smtClean="0">
                <a:solidFill>
                  <a:prstClr val="black"/>
                </a:solidFill>
              </a:rPr>
              <a:t>la imagen </a:t>
            </a:r>
            <a:r>
              <a:rPr lang="es-CL" dirty="0">
                <a:solidFill>
                  <a:prstClr val="black"/>
                </a:solidFill>
              </a:rPr>
              <a:t>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</p:spTree>
    <p:extLst>
      <p:ext uri="{BB962C8B-B14F-4D97-AF65-F5344CB8AC3E}">
        <p14:creationId xmlns:p14="http://schemas.microsoft.com/office/powerpoint/2010/main" val="59778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lamada de nube 3"/>
          <p:cNvSpPr/>
          <p:nvPr/>
        </p:nvSpPr>
        <p:spPr>
          <a:xfrm>
            <a:off x="6361611" y="836023"/>
            <a:ext cx="4010298" cy="2690948"/>
          </a:xfrm>
          <a:prstGeom prst="cloudCallout">
            <a:avLst>
              <a:gd name="adj1" fmla="val -141860"/>
              <a:gd name="adj2" fmla="val 3288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err="1" smtClean="0">
                <a:solidFill>
                  <a:schemeClr val="tx1"/>
                </a:solidFill>
              </a:rPr>
              <a:t>What</a:t>
            </a:r>
            <a:r>
              <a:rPr lang="es-MX" sz="2800" b="1" dirty="0" smtClean="0">
                <a:solidFill>
                  <a:schemeClr val="tx1"/>
                </a:solidFill>
              </a:rPr>
              <a:t> do </a:t>
            </a:r>
            <a:r>
              <a:rPr lang="es-MX" sz="2800" b="1" dirty="0" err="1" smtClean="0">
                <a:solidFill>
                  <a:schemeClr val="tx1"/>
                </a:solidFill>
              </a:rPr>
              <a:t>you</a:t>
            </a:r>
            <a:r>
              <a:rPr lang="es-MX" sz="2800" b="1" dirty="0" smtClean="0">
                <a:solidFill>
                  <a:schemeClr val="tx1"/>
                </a:solidFill>
              </a:rPr>
              <a:t> </a:t>
            </a:r>
            <a:r>
              <a:rPr lang="es-MX" sz="2800" b="1" dirty="0" err="1" smtClean="0">
                <a:solidFill>
                  <a:schemeClr val="tx1"/>
                </a:solidFill>
              </a:rPr>
              <a:t>eat</a:t>
            </a:r>
            <a:r>
              <a:rPr lang="es-MX" sz="2800" b="1" dirty="0" smtClean="0">
                <a:solidFill>
                  <a:schemeClr val="tx1"/>
                </a:solidFill>
              </a:rPr>
              <a:t> </a:t>
            </a:r>
            <a:r>
              <a:rPr lang="es-MX" sz="2800" b="1" dirty="0" err="1" smtClean="0">
                <a:solidFill>
                  <a:schemeClr val="tx1"/>
                </a:solidFill>
              </a:rPr>
              <a:t>for</a:t>
            </a:r>
            <a:r>
              <a:rPr lang="es-MX" sz="2800" b="1" dirty="0" smtClean="0">
                <a:solidFill>
                  <a:schemeClr val="tx1"/>
                </a:solidFill>
              </a:rPr>
              <a:t> </a:t>
            </a:r>
            <a:r>
              <a:rPr lang="es-MX" sz="2800" b="1" dirty="0" err="1" smtClean="0">
                <a:solidFill>
                  <a:schemeClr val="tx1"/>
                </a:solidFill>
              </a:rPr>
              <a:t>breakfast</a:t>
            </a:r>
            <a:r>
              <a:rPr lang="es-MX" sz="2800" b="1" dirty="0" smtClean="0">
                <a:solidFill>
                  <a:schemeClr val="tx1"/>
                </a:solidFill>
              </a:rPr>
              <a:t>?</a:t>
            </a:r>
            <a:endParaRPr lang="es-MX" sz="2800" b="1" dirty="0">
              <a:solidFill>
                <a:schemeClr val="tx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746" y="3526971"/>
            <a:ext cx="2249671" cy="230166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70" y="409750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24132" y="205595"/>
            <a:ext cx="10515600" cy="1325563"/>
          </a:xfrm>
        </p:spPr>
        <p:txBody>
          <a:bodyPr/>
          <a:lstStyle/>
          <a:p>
            <a:pPr algn="ctr"/>
            <a:r>
              <a:rPr lang="es-MX" dirty="0"/>
              <a:t>I</a:t>
            </a:r>
            <a:r>
              <a:rPr lang="es-MX" dirty="0" smtClean="0"/>
              <a:t>nicio</a:t>
            </a:r>
            <a:endParaRPr lang="es-MX" dirty="0"/>
          </a:p>
        </p:txBody>
      </p:sp>
      <p:pic>
        <p:nvPicPr>
          <p:cNvPr id="7" name="Imagen 6" descr="Profesor PNG Clipart | PNGOcean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75" l="9753" r="89973">
                        <a14:backgroundMark x1="25687" y1="12500" x2="25687" y2="12500"/>
                        <a14:backgroundMark x1="84615" y1="7875" x2="84615" y2="7875"/>
                        <a14:backgroundMark x1="82830" y1="31250" x2="82830" y2="31250"/>
                        <a14:backgroundMark x1="76236" y1="60250" x2="76236" y2="60250"/>
                        <a14:backgroundMark x1="34753" y1="72000" x2="34753" y2="72000"/>
                        <a14:backgroundMark x1="35027" y1="15750" x2="35027" y2="15750"/>
                        <a14:backgroundMark x1="44780" y1="32625" x2="44780" y2="3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9" y="2044467"/>
            <a:ext cx="4374686" cy="351223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1400000" rev="0"/>
            </a:camera>
            <a:lightRig rig="threePt" dir="t"/>
          </a:scene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1510" y="3800584"/>
            <a:ext cx="3922170" cy="236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9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9377" y="-63268"/>
            <a:ext cx="10515600" cy="1325563"/>
          </a:xfrm>
        </p:spPr>
        <p:txBody>
          <a:bodyPr/>
          <a:lstStyle/>
          <a:p>
            <a:pPr algn="ctr"/>
            <a:r>
              <a:rPr lang="es-MX" dirty="0" smtClean="0"/>
              <a:t>MOTIVACIÓN</a:t>
            </a:r>
            <a:endParaRPr lang="es-MX" dirty="0"/>
          </a:p>
        </p:txBody>
      </p:sp>
      <p:pic>
        <p:nvPicPr>
          <p:cNvPr id="6" name="Imagen 5" descr="Profesor PNG Clipart | PNGOcea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810" y="3252649"/>
            <a:ext cx="3417344" cy="3061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77" y="74918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5518" t="17781" r="34864" b="24487"/>
          <a:stretch/>
        </p:blipFill>
        <p:spPr>
          <a:xfrm>
            <a:off x="1423851" y="1436914"/>
            <a:ext cx="5630092" cy="317427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580668" y="5465019"/>
            <a:ext cx="5033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https://www.youtube.com/watch?v=m5kGVV8AA0I</a:t>
            </a:r>
          </a:p>
        </p:txBody>
      </p:sp>
    </p:spTree>
    <p:extLst>
      <p:ext uri="{BB962C8B-B14F-4D97-AF65-F5344CB8AC3E}">
        <p14:creationId xmlns:p14="http://schemas.microsoft.com/office/powerpoint/2010/main" val="2540943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345723"/>
            <a:ext cx="10515600" cy="1325563"/>
          </a:xfrm>
        </p:spPr>
        <p:txBody>
          <a:bodyPr/>
          <a:lstStyle/>
          <a:p>
            <a:pPr algn="ctr"/>
            <a:r>
              <a:rPr lang="es-MX" dirty="0" smtClean="0"/>
              <a:t> </a:t>
            </a:r>
            <a:r>
              <a:rPr lang="es-MX" b="1" dirty="0" err="1" smtClean="0"/>
              <a:t>Food</a:t>
            </a:r>
            <a:r>
              <a:rPr lang="es-MX" b="1" dirty="0" smtClean="0"/>
              <a:t> </a:t>
            </a:r>
            <a:endParaRPr lang="es-MX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289859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es-MX" dirty="0"/>
          </a:p>
          <a:p>
            <a:pPr algn="just">
              <a:spcAft>
                <a:spcPts val="0"/>
              </a:spcAft>
            </a:pPr>
            <a:r>
              <a:rPr lang="es-MX" sz="3600" dirty="0" smtClean="0"/>
              <a:t>Objetivo: Identificar </a:t>
            </a:r>
            <a:r>
              <a:rPr lang="es-MX" sz="3600" dirty="0"/>
              <a:t>información explícita del texto y responden preguntas acerca de ella.</a:t>
            </a:r>
          </a:p>
          <a:p>
            <a:pPr algn="just">
              <a:spcAft>
                <a:spcPts val="0"/>
              </a:spcAft>
            </a:pPr>
            <a:endParaRPr lang="es-MX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70" y="409750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36097" y="409750"/>
            <a:ext cx="3103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November</a:t>
            </a:r>
            <a:r>
              <a:rPr lang="es-MX" sz="2400" dirty="0" smtClean="0"/>
              <a:t> 18 </a:t>
            </a:r>
            <a:r>
              <a:rPr lang="es-MX" sz="2400" dirty="0" err="1" smtClean="0"/>
              <a:t>th</a:t>
            </a:r>
            <a:r>
              <a:rPr lang="es-MX" sz="2400" dirty="0" smtClean="0"/>
              <a:t>, </a:t>
            </a:r>
            <a:r>
              <a:rPr lang="es-MX" sz="2400" dirty="0" smtClean="0"/>
              <a:t>2020</a:t>
            </a:r>
            <a:endParaRPr lang="es-MX" sz="2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3420" y="1262295"/>
            <a:ext cx="1316850" cy="13168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302" y="4234062"/>
            <a:ext cx="3215856" cy="240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7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Before</a:t>
            </a:r>
            <a:r>
              <a:rPr lang="es-MX" dirty="0" smtClean="0"/>
              <a:t> </a:t>
            </a:r>
            <a:r>
              <a:rPr lang="es-MX" dirty="0" err="1" smtClean="0"/>
              <a:t>reading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a quick look at the </a:t>
            </a:r>
            <a:r>
              <a:rPr lang="en-US" dirty="0" smtClean="0"/>
              <a:t>picture </a:t>
            </a:r>
            <a:r>
              <a:rPr lang="en-US" dirty="0"/>
              <a:t>in the text on page </a:t>
            </a:r>
            <a:r>
              <a:rPr lang="en-US" dirty="0" smtClean="0"/>
              <a:t>47. </a:t>
            </a:r>
            <a:r>
              <a:rPr lang="en-US" dirty="0"/>
              <a:t>Discuss how you imagine </a:t>
            </a:r>
            <a:r>
              <a:rPr lang="en-US" dirty="0" smtClean="0"/>
              <a:t>this story.</a:t>
            </a:r>
            <a:endParaRPr lang="en-US" dirty="0"/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581" y="274638"/>
            <a:ext cx="987638" cy="8535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139" y="3347072"/>
            <a:ext cx="1457070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61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099" y="0"/>
            <a:ext cx="8779001" cy="1254034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5061856"/>
          </a:xfrm>
        </p:spPr>
        <p:txBody>
          <a:bodyPr>
            <a:normAutofit/>
          </a:bodyPr>
          <a:lstStyle/>
          <a:p>
            <a:endParaRPr lang="es-MX" dirty="0" smtClean="0"/>
          </a:p>
          <a:p>
            <a:r>
              <a:rPr lang="es-MX" dirty="0" smtClean="0"/>
              <a:t>Cereal: 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r>
              <a:rPr lang="es-MX" dirty="0" err="1" smtClean="0"/>
              <a:t>Apples</a:t>
            </a:r>
            <a:r>
              <a:rPr lang="es-MX" dirty="0" smtClean="0"/>
              <a:t>: </a:t>
            </a:r>
          </a:p>
          <a:p>
            <a:endParaRPr lang="es-MX" dirty="0" smtClean="0"/>
          </a:p>
          <a:p>
            <a:pPr marL="0" indent="0">
              <a:buNone/>
            </a:pPr>
            <a:endParaRPr lang="es-MX" dirty="0"/>
          </a:p>
          <a:p>
            <a:r>
              <a:rPr lang="es-MX" dirty="0" smtClean="0"/>
              <a:t>Rice: </a:t>
            </a:r>
          </a:p>
          <a:p>
            <a:endParaRPr lang="es-MX" dirty="0"/>
          </a:p>
          <a:p>
            <a:endParaRPr lang="es-MX" dirty="0" smtClean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MX" dirty="0" err="1" smtClean="0"/>
              <a:t>Eggs</a:t>
            </a:r>
            <a:r>
              <a:rPr lang="es-MX" dirty="0" smtClean="0"/>
              <a:t>: </a:t>
            </a:r>
          </a:p>
          <a:p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r>
              <a:rPr lang="es-MX" dirty="0" err="1" smtClean="0"/>
              <a:t>Hamburgers</a:t>
            </a:r>
            <a:r>
              <a:rPr lang="es-MX" dirty="0" smtClean="0"/>
              <a:t>:</a:t>
            </a:r>
          </a:p>
          <a:p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r>
              <a:rPr lang="es-MX" dirty="0" smtClean="0"/>
              <a:t>Vegetables:</a:t>
            </a:r>
          </a:p>
          <a:p>
            <a:endParaRPr lang="es-MX" dirty="0" smtClean="0"/>
          </a:p>
          <a:p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endParaRPr lang="es-MX" dirty="0" smtClean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35" y="1600202"/>
            <a:ext cx="2839408" cy="162715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735" y="3442895"/>
            <a:ext cx="2839408" cy="149486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735" y="5153298"/>
            <a:ext cx="2839408" cy="149466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2419" y="1398841"/>
            <a:ext cx="2657946" cy="151799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2419" y="3160655"/>
            <a:ext cx="2657946" cy="153924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6317" y="4937760"/>
            <a:ext cx="2754048" cy="161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0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</TotalTime>
  <Words>431</Words>
  <Application>Microsoft Office PowerPoint</Application>
  <PresentationFormat>Panorámica</PresentationFormat>
  <Paragraphs>100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Arial</vt:lpstr>
      <vt:lpstr>Calibri</vt:lpstr>
      <vt:lpstr>Comic Sans MS</vt:lpstr>
      <vt:lpstr>Times New Roman</vt:lpstr>
      <vt:lpstr>1_Tema de Office</vt:lpstr>
      <vt:lpstr>4° GRADE ONLINE CLASS WEEK N°34 DATE: NOVEMBER 18 th, 2020</vt:lpstr>
      <vt:lpstr>Presentación de PowerPoint</vt:lpstr>
      <vt:lpstr>Virtual classroom rules</vt:lpstr>
      <vt:lpstr>Importante </vt:lpstr>
      <vt:lpstr>Inicio</vt:lpstr>
      <vt:lpstr>MOTIVACIÓN</vt:lpstr>
      <vt:lpstr> Food </vt:lpstr>
      <vt:lpstr>Before reading</vt:lpstr>
      <vt:lpstr>Presentación de PowerPoint</vt:lpstr>
      <vt:lpstr>Presentación de PowerPoint</vt:lpstr>
      <vt:lpstr>While Reading (page 47)</vt:lpstr>
      <vt:lpstr>Before reading (page 47)</vt:lpstr>
      <vt:lpstr>Before Reading Classify the food </vt:lpstr>
      <vt:lpstr>It´s time to play  Find 7 differences </vt:lpstr>
      <vt:lpstr>EXIT TICKET 31 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PLANIFICACIÓN  CLASES VIRTUALES INGLÉS SEMANA N°20 FECHA : 06-08-2020</dc:title>
  <dc:creator>Equipo Jean Piaget</dc:creator>
  <cp:lastModifiedBy>Equipo Jean Piaget</cp:lastModifiedBy>
  <cp:revision>68</cp:revision>
  <dcterms:created xsi:type="dcterms:W3CDTF">2020-08-03T02:54:47Z</dcterms:created>
  <dcterms:modified xsi:type="dcterms:W3CDTF">2020-11-10T02:06:04Z</dcterms:modified>
</cp:coreProperties>
</file>