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56" r:id="rId3"/>
    <p:sldId id="295" r:id="rId4"/>
    <p:sldId id="294" r:id="rId5"/>
    <p:sldId id="323" r:id="rId6"/>
    <p:sldId id="322" r:id="rId7"/>
    <p:sldId id="328" r:id="rId8"/>
    <p:sldId id="324" r:id="rId9"/>
    <p:sldId id="325" r:id="rId10"/>
    <p:sldId id="341" r:id="rId11"/>
    <p:sldId id="342" r:id="rId12"/>
    <p:sldId id="343" r:id="rId13"/>
    <p:sldId id="344" r:id="rId14"/>
    <p:sldId id="297" r:id="rId15"/>
    <p:sldId id="329" r:id="rId16"/>
    <p:sldId id="330" r:id="rId17"/>
    <p:sldId id="331" r:id="rId18"/>
    <p:sldId id="332" r:id="rId19"/>
    <p:sldId id="333" r:id="rId20"/>
    <p:sldId id="334" r:id="rId21"/>
    <p:sldId id="345" r:id="rId22"/>
    <p:sldId id="335" r:id="rId23"/>
    <p:sldId id="346" r:id="rId24"/>
    <p:sldId id="338" r:id="rId25"/>
    <p:sldId id="339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86460" autoAdjust="0"/>
  </p:normalViewPr>
  <p:slideViewPr>
    <p:cSldViewPr>
      <p:cViewPr>
        <p:scale>
          <a:sx n="40" d="100"/>
          <a:sy n="40" d="100"/>
        </p:scale>
        <p:origin x="-1718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CLASE N°1</a:t>
            </a:r>
            <a:br>
              <a:rPr lang="es-CL" sz="2400" dirty="0" smtClean="0"/>
            </a:br>
            <a:r>
              <a:rPr lang="es-CL" sz="2400" dirty="0"/>
              <a:t>4</a:t>
            </a:r>
            <a:r>
              <a:rPr lang="es-CL" sz="2400" dirty="0" smtClean="0"/>
              <a:t>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:16 de Noviembre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60648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HOY USAREMOS ALGUNAS ESTRATEGÍAS PARA PODER RESPONDER LAS PREGUNTAS </a:t>
            </a:r>
          </a:p>
          <a:p>
            <a:r>
              <a:rPr lang="es-CL" dirty="0" smtClean="0"/>
              <a:t>DE COMPRENSIÓN LECTORA</a:t>
            </a:r>
          </a:p>
          <a:p>
            <a:endParaRPr lang="es-CL" dirty="0" smtClean="0"/>
          </a:p>
          <a:p>
            <a:r>
              <a:rPr lang="es-CL" dirty="0" smtClean="0"/>
              <a:t>● </a:t>
            </a:r>
            <a:r>
              <a:rPr lang="es-CL" dirty="0"/>
              <a:t>Para la pregunta 1: en cada una de las preguntas, debes volver al texto a buscar </a:t>
            </a:r>
            <a:r>
              <a:rPr lang="es-CL" dirty="0" smtClean="0"/>
              <a:t>las respuestas</a:t>
            </a:r>
            <a:r>
              <a:rPr lang="es-CL" dirty="0"/>
              <a:t>, pues son explícitas. 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1</a:t>
            </a:r>
            <a:r>
              <a:rPr lang="es-CL" dirty="0"/>
              <a:t>. Responde en tu cuaderno las siguientes preguntas.</a:t>
            </a:r>
          </a:p>
          <a:p>
            <a:pPr marL="342900" indent="-342900">
              <a:buAutoNum type="alphaLcPeriod"/>
            </a:pPr>
            <a:r>
              <a:rPr lang="es-CL" dirty="0" smtClean="0"/>
              <a:t>¿</a:t>
            </a:r>
            <a:r>
              <a:rPr lang="es-CL" dirty="0"/>
              <a:t>Cuál era la misión de las muchachas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  <a:endParaRPr lang="es-CL" dirty="0"/>
          </a:p>
          <a:p>
            <a:r>
              <a:rPr lang="es-CL" dirty="0"/>
              <a:t>b. ¿Cómo fueron recibidas por los mapuche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  <a:endParaRPr lang="es-CL" dirty="0"/>
          </a:p>
          <a:p>
            <a:r>
              <a:rPr lang="es-CL" dirty="0"/>
              <a:t>c. ¿Qué virtudes tenían las muchachas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  <a:endParaRPr lang="es-CL" dirty="0"/>
          </a:p>
          <a:p>
            <a:r>
              <a:rPr lang="es-CL" dirty="0"/>
              <a:t>d. ¿Qué sucedió con las jóvenes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39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33265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● Para la pregunta 2: considera que en el fin del inicio y en el comienzo del desarrollo</a:t>
            </a:r>
          </a:p>
          <a:p>
            <a:r>
              <a:rPr lang="es-CL" dirty="0"/>
              <a:t>se presenta el conflicto y que éste se resuelve en el desenlace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2.- A partir de las respuestas anteriores ,completen la secuencia narrativa de la leyenda.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81145"/>
              </p:ext>
            </p:extLst>
          </p:nvPr>
        </p:nvGraphicFramePr>
        <p:xfrm>
          <a:off x="827584" y="1628800"/>
          <a:ext cx="7776864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448272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INCIO</a:t>
                      </a:r>
                      <a:endParaRPr lang="es-C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DESARROLLO</a:t>
                      </a:r>
                      <a:endParaRPr lang="es-C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DESENLACE</a:t>
                      </a:r>
                      <a:endParaRPr lang="es-CL" dirty="0"/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04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136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● Para la pregunta 3: vuelve al texto a revisar dónde ocurren las acciones y qué</a:t>
            </a:r>
          </a:p>
          <a:p>
            <a:r>
              <a:rPr lang="es-CL" dirty="0"/>
              <a:t>hechos suceden en el lugar señalado. </a:t>
            </a:r>
            <a:endParaRPr lang="es-CL" dirty="0" smtClean="0"/>
          </a:p>
          <a:p>
            <a:r>
              <a:rPr lang="es-CL" dirty="0" smtClean="0"/>
              <a:t>¿En qué lugares se desarrolla la acción?</a:t>
            </a:r>
          </a:p>
          <a:p>
            <a:r>
              <a:rPr lang="es-CL" dirty="0" smtClean="0"/>
              <a:t>3.- Completa el esquema escribiendo el lugar o lo que sucedió.</a:t>
            </a:r>
          </a:p>
          <a:p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796256" y="2223084"/>
            <a:ext cx="1584176" cy="4854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Lugares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867620" y="1980348"/>
            <a:ext cx="2880320" cy="970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6123260" y="1980348"/>
            <a:ext cx="2664296" cy="970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Tierras de Moctezuma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796256" y="4077072"/>
            <a:ext cx="16875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Acontecimiento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2867620" y="4077072"/>
            <a:ext cx="28803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</a:t>
            </a:r>
            <a:r>
              <a:rPr lang="es-CL" dirty="0" smtClean="0"/>
              <a:t>os piedras ardientes se transformaron en dos bellas jóvenes 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6123260" y="4077072"/>
            <a:ext cx="26642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9 Conector recto de flecha"/>
          <p:cNvCxnSpPr>
            <a:stCxn id="3" idx="3"/>
          </p:cNvCxnSpPr>
          <p:nvPr/>
        </p:nvCxnSpPr>
        <p:spPr>
          <a:xfrm>
            <a:off x="2380432" y="2465820"/>
            <a:ext cx="487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3782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23528" y="1124744"/>
            <a:ext cx="8496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/>
              <a:t>Evaluación de la clase</a:t>
            </a:r>
          </a:p>
          <a:p>
            <a:r>
              <a:rPr lang="es-CL" dirty="0"/>
              <a:t>Lee el texto central de la clase y responde las preguntas, anotando las </a:t>
            </a:r>
            <a:r>
              <a:rPr lang="es-CL" dirty="0" smtClean="0"/>
              <a:t>alternativa en la pizarra blanca , cuando la profesora lo </a:t>
            </a:r>
            <a:r>
              <a:rPr lang="es-CL" dirty="0"/>
              <a:t>indique. </a:t>
            </a:r>
            <a:endParaRPr lang="es-CL" dirty="0" smtClean="0"/>
          </a:p>
          <a:p>
            <a:endParaRPr lang="es-CL" dirty="0"/>
          </a:p>
          <a:p>
            <a:r>
              <a:rPr lang="es-CL" sz="1600" b="1" dirty="0" smtClean="0"/>
              <a:t>1.-¿Por </a:t>
            </a:r>
            <a:r>
              <a:rPr lang="es-CL" sz="1600" b="1" dirty="0"/>
              <a:t>qué creen que el pueblo dudó de las jóvenes?</a:t>
            </a:r>
          </a:p>
          <a:p>
            <a:r>
              <a:rPr lang="es-CL" sz="1600" dirty="0"/>
              <a:t>A) No les inspiraban confianza.</a:t>
            </a:r>
          </a:p>
          <a:p>
            <a:r>
              <a:rPr lang="es-CL" sz="1600" dirty="0"/>
              <a:t>B) Habían visto que incurrían en malas obras.</a:t>
            </a:r>
          </a:p>
          <a:p>
            <a:r>
              <a:rPr lang="es-CL" sz="1600" dirty="0"/>
              <a:t>C) Preferían mantenerse alejados de las forasteras.</a:t>
            </a:r>
          </a:p>
          <a:p>
            <a:r>
              <a:rPr lang="es-CL" sz="1600" dirty="0"/>
              <a:t>D) Eran personas inicialmente desconocidas para ellos.</a:t>
            </a:r>
            <a:endParaRPr lang="es-CL" sz="1600" dirty="0" smtClean="0"/>
          </a:p>
          <a:p>
            <a:endParaRPr lang="es-CL" sz="1600" dirty="0" smtClean="0"/>
          </a:p>
          <a:p>
            <a:r>
              <a:rPr lang="es-CL" sz="1600" b="1" dirty="0" smtClean="0"/>
              <a:t>2.-Según </a:t>
            </a:r>
            <a:r>
              <a:rPr lang="es-CL" sz="1600" b="1" dirty="0"/>
              <a:t>el texto, ¿qué es un </a:t>
            </a:r>
            <a:r>
              <a:rPr lang="es-CL" sz="1600" b="1" dirty="0" err="1"/>
              <a:t>nguillatún</a:t>
            </a:r>
            <a:r>
              <a:rPr lang="es-CL" sz="1600" b="1" dirty="0"/>
              <a:t>?</a:t>
            </a:r>
          </a:p>
          <a:p>
            <a:r>
              <a:rPr lang="es-CL" sz="1600" dirty="0"/>
              <a:t>A) Un juego.</a:t>
            </a:r>
          </a:p>
          <a:p>
            <a:r>
              <a:rPr lang="es-CL" sz="1600" dirty="0"/>
              <a:t>B) Un caballo.</a:t>
            </a:r>
          </a:p>
          <a:p>
            <a:r>
              <a:rPr lang="es-CL" sz="1600" dirty="0"/>
              <a:t>C) Una ceremonia.</a:t>
            </a:r>
          </a:p>
          <a:p>
            <a:r>
              <a:rPr lang="es-CL" sz="1600" dirty="0"/>
              <a:t>D) Un enfrentamiento. </a:t>
            </a:r>
            <a:endParaRPr lang="es-CL" sz="1600" dirty="0" smtClean="0"/>
          </a:p>
          <a:p>
            <a:endParaRPr lang="es-CL" sz="1600" b="1" dirty="0"/>
          </a:p>
          <a:p>
            <a:r>
              <a:rPr lang="es-CL" sz="1600" b="1" dirty="0" smtClean="0"/>
              <a:t>3.- ¿Cómo </a:t>
            </a:r>
            <a:r>
              <a:rPr lang="es-CL" sz="1600" b="1" dirty="0"/>
              <a:t>creen que es la personalidad de las mujeres, cuyo origen es la roca volcánica?</a:t>
            </a:r>
          </a:p>
          <a:p>
            <a:r>
              <a:rPr lang="es-CL" sz="1600" dirty="0"/>
              <a:t>A) Dulce y amable.</a:t>
            </a:r>
          </a:p>
          <a:p>
            <a:r>
              <a:rPr lang="es-CL" sz="1600" dirty="0"/>
              <a:t>B) Tímido e inseguro.</a:t>
            </a:r>
          </a:p>
          <a:p>
            <a:r>
              <a:rPr lang="es-CL" sz="1600" dirty="0"/>
              <a:t>C) Fuerte e impetuoso.</a:t>
            </a:r>
          </a:p>
          <a:p>
            <a:r>
              <a:rPr lang="es-CL" sz="1600" dirty="0"/>
              <a:t>D) Incierto y desconfiado. </a:t>
            </a:r>
            <a:endParaRPr lang="es-CL" sz="1600" dirty="0" smtClean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08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85" y="4394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77" y="752309"/>
            <a:ext cx="1669103" cy="9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524389" y="2214156"/>
            <a:ext cx="7992888" cy="279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 smtClean="0"/>
              <a:t>1-. ¿Crees qué logramos el objetivo de la clase de hoy? ¿por qué?</a:t>
            </a:r>
          </a:p>
          <a:p>
            <a:r>
              <a:rPr lang="es-CL" sz="2400" b="1" dirty="0" smtClean="0"/>
              <a:t>2-. ¿Cuál es la diferencia entre mito y leyenda? Deduce</a:t>
            </a:r>
          </a:p>
          <a:p>
            <a:r>
              <a:rPr lang="es-CL" sz="2400" b="1" dirty="0" smtClean="0"/>
              <a:t>3-. Conoces algún mito o leyenda. </a:t>
            </a:r>
            <a:r>
              <a:rPr lang="es-CL" sz="2400" b="1" dirty="0"/>
              <a:t>M</a:t>
            </a:r>
            <a:r>
              <a:rPr lang="es-CL" sz="2400" b="1" dirty="0" smtClean="0"/>
              <a:t>enciónalo</a:t>
            </a:r>
            <a:endParaRPr lang="es-CL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524389" y="45369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610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19675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800" dirty="0" smtClean="0"/>
          </a:p>
          <a:p>
            <a:pPr algn="ctr"/>
            <a:endParaRPr lang="es-CL" sz="2800" dirty="0"/>
          </a:p>
          <a:p>
            <a:pPr algn="ctr"/>
            <a:r>
              <a:rPr lang="es-CL" sz="2800" dirty="0" smtClean="0"/>
              <a:t>PLANIFICACIÓN  </a:t>
            </a:r>
            <a:r>
              <a:rPr lang="es-CL" sz="2800" dirty="0"/>
              <a:t>CLASES VIRTUALES</a:t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</a:t>
            </a:r>
            <a:r>
              <a:rPr lang="es-CL" sz="2800" dirty="0" smtClean="0"/>
              <a:t>N°2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4 año A</a:t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</a:t>
            </a:r>
            <a:r>
              <a:rPr lang="es-CL" sz="2800" dirty="0"/>
              <a:t> </a:t>
            </a:r>
            <a:r>
              <a:rPr lang="es-CL" sz="2800" dirty="0" smtClean="0"/>
              <a:t>19 de Noviembre </a:t>
            </a:r>
            <a:r>
              <a:rPr lang="es-CL" sz="2800" dirty="0"/>
              <a:t>del  2020</a:t>
            </a:r>
            <a:r>
              <a:rPr lang="es-CL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481399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sz="1400" b="1" i="1" dirty="0" smtClean="0"/>
              <a:t>Colegio </a:t>
            </a:r>
            <a:r>
              <a:rPr lang="es-CL" sz="1400" b="1" i="1" dirty="0"/>
              <a:t>Jean Piaget</a:t>
            </a:r>
          </a:p>
          <a:p>
            <a:r>
              <a:rPr lang="es-CL" sz="1400" b="1" i="1" dirty="0"/>
              <a:t>Mi escuela, un lugar para aprender y crecer en un ambiente saludable</a:t>
            </a:r>
          </a:p>
        </p:txBody>
      </p:sp>
    </p:spTree>
    <p:extLst>
      <p:ext uri="{BB962C8B-B14F-4D97-AF65-F5344CB8AC3E}">
        <p14:creationId xmlns:p14="http://schemas.microsoft.com/office/powerpoint/2010/main" val="35781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42026"/>
              </p:ext>
            </p:extLst>
          </p:nvPr>
        </p:nvGraphicFramePr>
        <p:xfrm>
          <a:off x="27112" y="892797"/>
          <a:ext cx="9116888" cy="5796360"/>
        </p:xfrm>
        <a:graphic>
          <a:graphicData uri="http://schemas.openxmlformats.org/drawingml/2006/table">
            <a:tbl>
              <a:tblPr firstRow="1" firstCol="1" bandRow="1"/>
              <a:tblGrid>
                <a:gridCol w="2206411"/>
                <a:gridCol w="6910477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OA 04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su comprensión de las narraciones leídas: extrayendo información explícita e implícita; determinando las consecuencias de hechos o acciones; describiendo y comparando a los personajes; describiendo los diferentes ambientes que aparecen en un texto; reconociendo el problema y la solución en una narración; expresando opiniones fundamentadas sobre actitudes y acciones de los personajes; comparando diferentes textos escritos por un mismo autor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Aluden, en sus comentarios orales y escritos, a información explícita de un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Contestan, oralmente o por escrito, preguntas que aluden a información implícita del texto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Describen, dibujan o recrean el lugar donde ocurre el relato.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Lectora/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aluden. Describen.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Recrean.contestran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en la comprensión de una narración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leída, extrayendo información explícita e implícita y recreando el espacio 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que se desarrolla la acción.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22/10/20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298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8682"/>
            <a:ext cx="720080" cy="6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20907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60648"/>
            <a:ext cx="2378075" cy="29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3780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359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2497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06" y="1703131"/>
            <a:ext cx="6553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7" y="476672"/>
            <a:ext cx="19208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0" y="3105835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https://www.youtube.com/watch?v=plGGAfp1KBg</a:t>
            </a:r>
          </a:p>
        </p:txBody>
      </p:sp>
    </p:spTree>
    <p:extLst>
      <p:ext uri="{BB962C8B-B14F-4D97-AF65-F5344CB8AC3E}">
        <p14:creationId xmlns:p14="http://schemas.microsoft.com/office/powerpoint/2010/main" val="436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2585" y="2060849"/>
            <a:ext cx="72498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/>
              <a:t>¿Qué son los mitos?</a:t>
            </a:r>
          </a:p>
          <a:p>
            <a:r>
              <a:rPr lang="es-CL" sz="2000" b="1" dirty="0" smtClean="0"/>
              <a:t>_____________________________________________________________________________________________________________________________________________________________________</a:t>
            </a:r>
          </a:p>
          <a:p>
            <a:r>
              <a:rPr lang="es-CL" sz="2000" b="1" dirty="0" smtClean="0"/>
              <a:t>¿Qué leyenda recuerdas? Comenta brevemente </a:t>
            </a:r>
          </a:p>
          <a:p>
            <a:r>
              <a:rPr lang="es-CL" sz="2000" b="1" dirty="0" smtClean="0"/>
              <a:t>______________________________________________________________________________________________________________</a:t>
            </a:r>
            <a:endParaRPr lang="es-CL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332657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/>
              <a:t>Inicio</a:t>
            </a:r>
            <a:br>
              <a:rPr lang="es-CL" sz="3200" b="1" dirty="0"/>
            </a:br>
            <a:r>
              <a:rPr lang="es-CL" sz="3200" b="1" dirty="0"/>
              <a:t>Activación Conocimientos Previos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066"/>
            <a:ext cx="105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99841"/>
            <a:ext cx="14446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6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48179"/>
              </p:ext>
            </p:extLst>
          </p:nvPr>
        </p:nvGraphicFramePr>
        <p:xfrm>
          <a:off x="179512" y="1052736"/>
          <a:ext cx="8856984" cy="5588138"/>
        </p:xfrm>
        <a:graphic>
          <a:graphicData uri="http://schemas.openxmlformats.org/drawingml/2006/table">
            <a:tbl>
              <a:tblPr firstRow="1" firstCol="1" bandRow="1"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su comprensión de las narraciones leídas: extrayendo información explícita e implícita; determinando las consecuencias de hechos o acciones; describiendo y comparando a los personajes; describiendo los diferentes ambientes que aparecen en un texto; reconociendo el problema y la solución en una narración; expresando opiniones fundamentadas sobre actitudes y acciones de los personajes; comparando diferentes textos escritos por un mismo auto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Aluden, en sus comentarios orales y escritos, a información explícita de un texto.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Contestan, oralmente o por escrito, preguntas que aluden a información implícita del texto.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Explican las consecuencias que tienen las acciones de ciertos personajes.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Explican, oralmente o por escrito, los problemas que enfrentan los personajes y cómo se resuelven.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Comunican qué sentirían ellos si estuviesen en el lugar de determinado personaje mediante comentarios orales o escritos, dramatizaciones, dibujos u otras manifestaciones artísticas.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Describen a los personajes usando información explícita e implícita del texto.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Comparan personajes de diferentes textos en organizadores gráficos, redacciones o comentarios, señalando en qué se parecen y qué diferencias son significativas.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Subrayan en el texto adjetivos o frases que describen el ambiente.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Describen, dibujan o recrean el lugar donde ocurre el relato.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Expresan una postura frente a un hecho, una acción o una actitud de un personaje del texto leído.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Fundamentan su postura a partir de ejemplos del texto.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Explican por escrito las similitudes que existen entre al menos dos textos escritos por un mismo autor.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Lectora/ aluden_ comentan_ extraen . recrean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en la comprensión de una narración,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extrayendo información explícita e implícita y recreando el espacio en que se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desarrolla la acción.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1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1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1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1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1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1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100" b="1" baseline="0" dirty="0" smtClean="0">
                          <a:effectLst/>
                          <a:latin typeface="+mn-lt"/>
                        </a:rPr>
                        <a:t>19/10/20</a:t>
                      </a:r>
                      <a:endParaRPr lang="es-CL" sz="11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92696"/>
            <a:ext cx="770485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Profundicemos nuestros </a:t>
            </a:r>
            <a:r>
              <a:rPr lang="es-CL" sz="2800" b="1" dirty="0" smtClean="0"/>
              <a:t>conocimientos</a:t>
            </a:r>
          </a:p>
          <a:p>
            <a:pPr algn="ctr"/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0" y="2226469"/>
            <a:ext cx="7675512" cy="37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971600" y="1844824"/>
            <a:ext cx="684076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OBJETIVO DE LA CLASE</a:t>
            </a:r>
          </a:p>
          <a:p>
            <a:pPr algn="just"/>
            <a:r>
              <a:rPr lang="es-CL" dirty="0" smtClean="0"/>
              <a:t>En </a:t>
            </a:r>
            <a:r>
              <a:rPr lang="es-CL" dirty="0"/>
              <a:t>esta clase aprenderás a profundizar en la comprensión de una </a:t>
            </a:r>
            <a:r>
              <a:rPr lang="es-CL" dirty="0" smtClean="0"/>
              <a:t>narración leída</a:t>
            </a:r>
            <a:r>
              <a:rPr lang="es-CL" dirty="0"/>
              <a:t>, extrayendo información explícita e implícita y recreando el espacio </a:t>
            </a:r>
            <a:r>
              <a:rPr lang="es-CL" dirty="0" smtClean="0"/>
              <a:t>en que </a:t>
            </a:r>
            <a:r>
              <a:rPr lang="es-CL" dirty="0"/>
              <a:t>se desarrolla la acción</a:t>
            </a:r>
          </a:p>
        </p:txBody>
      </p:sp>
    </p:spTree>
    <p:extLst>
      <p:ext uri="{BB962C8B-B14F-4D97-AF65-F5344CB8AC3E}">
        <p14:creationId xmlns:p14="http://schemas.microsoft.com/office/powerpoint/2010/main" val="14833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9675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Actividad: Lee </a:t>
            </a:r>
            <a:r>
              <a:rPr lang="es-CL" b="1" dirty="0"/>
              <a:t>y resuelve en tu cuaderno, cada una de las siguientes actividades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620688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DESARROLLO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251520" y="1566085"/>
            <a:ext cx="8352928" cy="12148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1. Comienza a leer el mito rapa </a:t>
            </a:r>
            <a:r>
              <a:rPr lang="es-CL" dirty="0" err="1"/>
              <a:t>nui</a:t>
            </a:r>
            <a:r>
              <a:rPr lang="es-CL" dirty="0"/>
              <a:t> </a:t>
            </a:r>
            <a:r>
              <a:rPr lang="es-CL" b="1" dirty="0"/>
              <a:t>“</a:t>
            </a:r>
            <a:r>
              <a:rPr lang="es-CL" b="1" dirty="0" err="1"/>
              <a:t>Make-Make</a:t>
            </a:r>
            <a:r>
              <a:rPr lang="es-CL" dirty="0"/>
              <a:t>, el creador del mundo”, según la </a:t>
            </a:r>
            <a:r>
              <a:rPr lang="es-CL" dirty="0" smtClean="0"/>
              <a:t>versión de </a:t>
            </a:r>
            <a:r>
              <a:rPr lang="es-CL" dirty="0"/>
              <a:t>Federico </a:t>
            </a:r>
            <a:r>
              <a:rPr lang="es-CL" dirty="0" err="1"/>
              <a:t>Felbermayer</a:t>
            </a:r>
            <a:r>
              <a:rPr lang="es-CL" dirty="0"/>
              <a:t>, en las páginas </a:t>
            </a:r>
            <a:r>
              <a:rPr lang="es-CL" b="1" dirty="0"/>
              <a:t>144 y 145 </a:t>
            </a:r>
            <a:r>
              <a:rPr lang="es-CL" dirty="0"/>
              <a:t>de tu libro de Lenguaje. A </a:t>
            </a:r>
            <a:r>
              <a:rPr lang="es-CL" dirty="0" smtClean="0"/>
              <a:t>medida que </a:t>
            </a:r>
            <a:r>
              <a:rPr lang="es-CL" dirty="0"/>
              <a:t>vayas leyendo, subraya aquellas ideas que te parezcan interesantes.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2924944"/>
            <a:ext cx="8352928" cy="3456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bg1"/>
                </a:solidFill>
              </a:rPr>
              <a:t>2. A continuación, desarrolla las actividades 1 a la 3, propuestas en la página 145. Para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cada una, ten en cuenta</a:t>
            </a:r>
            <a:r>
              <a:rPr lang="es-CL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es-CL" dirty="0">
              <a:solidFill>
                <a:schemeClr val="bg1"/>
              </a:solidFill>
            </a:endParaRPr>
          </a:p>
          <a:p>
            <a:pPr algn="just"/>
            <a:r>
              <a:rPr lang="es-CL" dirty="0">
                <a:solidFill>
                  <a:schemeClr val="bg1"/>
                </a:solidFill>
              </a:rPr>
              <a:t>● Para la pregunta 1: reflexiona y piensa por qué se sentía de esa forma al comienzo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de la creación.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● Para la pregunta 2: realiza cada uno de los pasos señalados para llegar a las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definiciones correctas.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● Para la pregunta 3: comenta las preguntas con tu familia, de acuerdo con la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información relevante que subrayaste en el texto.</a:t>
            </a:r>
          </a:p>
        </p:txBody>
      </p:sp>
    </p:spTree>
    <p:extLst>
      <p:ext uri="{BB962C8B-B14F-4D97-AF65-F5344CB8AC3E}">
        <p14:creationId xmlns:p14="http://schemas.microsoft.com/office/powerpoint/2010/main" val="479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840760" cy="559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Evaluación de la clase</a:t>
            </a:r>
          </a:p>
          <a:p>
            <a:r>
              <a:rPr lang="es-CL" sz="1600" dirty="0"/>
              <a:t>Relee el texto central de la clase y responde las preguntas anotando las alternativas correctas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526356" y="1458392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 smtClean="0"/>
              <a:t>1.- El </a:t>
            </a:r>
            <a:r>
              <a:rPr lang="es-CL" sz="1600" b="1" dirty="0"/>
              <a:t>hombre nace de la fecundación en:</a:t>
            </a:r>
          </a:p>
          <a:p>
            <a:pPr algn="just"/>
            <a:r>
              <a:rPr lang="es-CL" sz="1600" dirty="0"/>
              <a:t>A) el mar.</a:t>
            </a:r>
          </a:p>
          <a:p>
            <a:pPr algn="just"/>
            <a:r>
              <a:rPr lang="es-CL" sz="1600" dirty="0"/>
              <a:t>B) una piedra.</a:t>
            </a:r>
          </a:p>
          <a:p>
            <a:pPr algn="just"/>
            <a:r>
              <a:rPr lang="es-CL" sz="1600" dirty="0"/>
              <a:t>C) una calabaza.</a:t>
            </a:r>
          </a:p>
          <a:p>
            <a:pPr algn="just"/>
            <a:r>
              <a:rPr lang="es-CL" sz="1600" dirty="0"/>
              <a:t>D) tierra colorada.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3068960"/>
            <a:ext cx="7992888" cy="1584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2.- ¿Qué </a:t>
            </a:r>
            <a:r>
              <a:rPr lang="es-CL" b="1" dirty="0"/>
              <a:t>sentimiento tuvo </a:t>
            </a:r>
            <a:r>
              <a:rPr lang="es-CL" b="1" dirty="0" err="1"/>
              <a:t>Make</a:t>
            </a:r>
            <a:r>
              <a:rPr lang="es-CL" b="1" dirty="0"/>
              <a:t> </a:t>
            </a:r>
            <a:r>
              <a:rPr lang="es-CL" b="1" dirty="0" err="1"/>
              <a:t>Make</a:t>
            </a:r>
            <a:r>
              <a:rPr lang="es-CL" b="1" dirty="0"/>
              <a:t> luego de ver a su hombre fecundado?</a:t>
            </a:r>
          </a:p>
          <a:p>
            <a:pPr algn="just"/>
            <a:r>
              <a:rPr lang="es-CL" dirty="0"/>
              <a:t>A) Sorpresa.</a:t>
            </a:r>
          </a:p>
          <a:p>
            <a:pPr algn="just"/>
            <a:r>
              <a:rPr lang="es-CL" dirty="0"/>
              <a:t>B) Desilusión.</a:t>
            </a:r>
          </a:p>
          <a:p>
            <a:pPr algn="just"/>
            <a:r>
              <a:rPr lang="es-CL" dirty="0"/>
              <a:t>C) Aprobación.</a:t>
            </a:r>
          </a:p>
          <a:p>
            <a:pPr algn="just"/>
            <a:r>
              <a:rPr lang="es-CL" dirty="0"/>
              <a:t>D) Inconformidad.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4836244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 smtClean="0"/>
              <a:t>3.- ¿En </a:t>
            </a:r>
            <a:r>
              <a:rPr lang="es-CL" sz="1600" b="1" dirty="0"/>
              <a:t>cuánto tiempo sucedieron todos los hechos relatados?</a:t>
            </a:r>
          </a:p>
          <a:p>
            <a:pPr algn="just"/>
            <a:r>
              <a:rPr lang="es-CL" sz="1600" dirty="0"/>
              <a:t>A) Un día.</a:t>
            </a:r>
          </a:p>
          <a:p>
            <a:pPr algn="just"/>
            <a:r>
              <a:rPr lang="es-CL" sz="1600" dirty="0"/>
              <a:t>B) Una semana.</a:t>
            </a:r>
          </a:p>
          <a:p>
            <a:pPr algn="just"/>
            <a:r>
              <a:rPr lang="es-CL" sz="1600" dirty="0"/>
              <a:t>C) Un día y una noche.</a:t>
            </a:r>
          </a:p>
          <a:p>
            <a:pPr algn="just"/>
            <a:r>
              <a:rPr lang="es-CL" sz="1600" dirty="0"/>
              <a:t>D) Un tiempo indeterminado</a:t>
            </a:r>
          </a:p>
        </p:txBody>
      </p:sp>
    </p:spTree>
    <p:extLst>
      <p:ext uri="{BB962C8B-B14F-4D97-AF65-F5344CB8AC3E}">
        <p14:creationId xmlns:p14="http://schemas.microsoft.com/office/powerpoint/2010/main" val="456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2" y="364406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406"/>
            <a:ext cx="987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2" y="2551836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7606"/>
            <a:ext cx="4852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988840"/>
            <a:ext cx="8064896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/>
              <a:t>1-.¿CUÁL ES LA DIFERENCIA ENTRE INFORMACIÓN IMPLICITA Y EXPLÍCITA?</a:t>
            </a:r>
          </a:p>
          <a:p>
            <a:r>
              <a:rPr lang="es-CL" b="1" dirty="0" smtClean="0"/>
              <a:t>2-, CREES QUE PODAMOS UTILIZAR ALGUNA ESTRATEGIA PARA EXTRAER LA INFORMACIÓN EXPLÍCTA DE UN TEXTO.</a:t>
            </a:r>
          </a:p>
          <a:p>
            <a:r>
              <a:rPr lang="es-CL" b="1" dirty="0" smtClean="0"/>
              <a:t>3-,¿CREES QUE LOGRAMOS EL OBJETIVO DE LA CLASE DE HOY? ¿POR QUÉ?</a:t>
            </a:r>
          </a:p>
          <a:p>
            <a:endParaRPr lang="es-CL" b="1" dirty="0" smtClean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94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7" y="82765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327" y="1439077"/>
            <a:ext cx="6552729" cy="4871721"/>
          </a:xfrm>
          <a:prstGeom prst="rect">
            <a:avLst/>
          </a:prstGeom>
        </p:spPr>
      </p:pic>
      <p:pic>
        <p:nvPicPr>
          <p:cNvPr id="2052" name="Picture 4" descr="Stickers en YouTube: una nueva apuesta para ganar dinero | Tu Not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93" y="562335"/>
            <a:ext cx="1922590" cy="19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10284" y="292494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https://www.youtube.com/watch?v=sAQnrOhQt8M</a:t>
            </a:r>
          </a:p>
        </p:txBody>
      </p:sp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38563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r>
              <a:rPr lang="es-CL" dirty="0">
                <a:latin typeface="Berlin Sans FB" panose="020E0602020502020306" pitchFamily="34" charset="0"/>
              </a:rPr>
              <a:t>1. Observa las imágenes que acompañan al texto en las paginas 138 y 139. Junto con el </a:t>
            </a:r>
            <a:r>
              <a:rPr lang="es-CL" dirty="0" smtClean="0">
                <a:latin typeface="Berlin Sans FB" panose="020E0602020502020306" pitchFamily="34" charset="0"/>
              </a:rPr>
              <a:t>título y </a:t>
            </a:r>
            <a:r>
              <a:rPr lang="es-CL" dirty="0">
                <a:latin typeface="Berlin Sans FB" panose="020E0602020502020306" pitchFamily="34" charset="0"/>
              </a:rPr>
              <a:t>la información de que la leyenda trata de dos jóvenes mapuches</a:t>
            </a:r>
            <a:endParaRPr lang="es-CL" dirty="0" smtClean="0">
              <a:latin typeface="Berlin Sans FB" panose="020E0602020502020306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07271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428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4" y="2046668"/>
            <a:ext cx="4392513" cy="205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384376" cy="321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4398496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Deduce</a:t>
            </a:r>
            <a:r>
              <a:rPr lang="es-CL" dirty="0"/>
              <a:t>: ¿cuál será </a:t>
            </a:r>
            <a:r>
              <a:rPr lang="es-CL" dirty="0" smtClean="0"/>
              <a:t>el conflicto </a:t>
            </a:r>
            <a:r>
              <a:rPr lang="es-CL" dirty="0"/>
              <a:t>de la historia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</a:t>
            </a:r>
          </a:p>
          <a:p>
            <a:r>
              <a:rPr lang="es-CL" dirty="0" smtClean="0"/>
              <a:t>_________________________________________</a:t>
            </a:r>
          </a:p>
          <a:p>
            <a:r>
              <a:rPr lang="es-CL" dirty="0" smtClean="0"/>
              <a:t>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5536" y="1268760"/>
            <a:ext cx="8352928" cy="34563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OBJETIVO DE LA CLASE</a:t>
            </a:r>
          </a:p>
          <a:p>
            <a:pPr algn="just"/>
            <a:r>
              <a:rPr lang="es-CL" sz="2000" dirty="0" smtClean="0"/>
              <a:t>En </a:t>
            </a:r>
            <a:r>
              <a:rPr lang="es-CL" sz="2000" dirty="0"/>
              <a:t>esta clase aprenderás a profundizar en la comprensión de una </a:t>
            </a:r>
            <a:r>
              <a:rPr lang="es-CL" sz="2000" dirty="0" smtClean="0"/>
              <a:t>narración, extrayendo </a:t>
            </a:r>
            <a:r>
              <a:rPr lang="es-CL" sz="2000" dirty="0"/>
              <a:t>información explícita e implícita y recreando el espacio en que </a:t>
            </a:r>
            <a:r>
              <a:rPr lang="es-CL" sz="2000" dirty="0" smtClean="0"/>
              <a:t>se desarrolla </a:t>
            </a:r>
            <a:r>
              <a:rPr lang="es-CL" sz="2000" dirty="0"/>
              <a:t>la acción</a:t>
            </a:r>
          </a:p>
          <a:p>
            <a:pPr algn="ctr"/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15882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3259" y="836712"/>
            <a:ext cx="7765433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Profundicemos nuestros conocimientos</a:t>
            </a:r>
          </a:p>
          <a:p>
            <a:pPr algn="ctr"/>
            <a:r>
              <a:rPr lang="es-CL" sz="2400" b="1" dirty="0" smtClean="0"/>
              <a:t>MITOS Y LEYENDAS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3259" y="1988840"/>
            <a:ext cx="7765433" cy="3960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Los </a:t>
            </a:r>
            <a:r>
              <a:rPr lang="es-CL" b="1" dirty="0"/>
              <a:t>mitos </a:t>
            </a:r>
            <a:r>
              <a:rPr lang="es-CL" dirty="0"/>
              <a:t>y las</a:t>
            </a:r>
            <a:r>
              <a:rPr lang="es-CL" b="1" dirty="0"/>
              <a:t> leyendas </a:t>
            </a:r>
            <a:r>
              <a:rPr lang="es-CL" dirty="0"/>
              <a:t>son narraciones que en sus orígenes </a:t>
            </a:r>
            <a:r>
              <a:rPr lang="es-CL" dirty="0" smtClean="0"/>
              <a:t>se transmitían </a:t>
            </a:r>
            <a:r>
              <a:rPr lang="es-CL" dirty="0"/>
              <a:t>de una generación a otra de forma oral: los mayores se </a:t>
            </a:r>
            <a:r>
              <a:rPr lang="es-CL" dirty="0" smtClean="0"/>
              <a:t>las contaban </a:t>
            </a:r>
            <a:r>
              <a:rPr lang="es-CL" dirty="0"/>
              <a:t>a los niños y estos crecían escuchando distintas versiones, </a:t>
            </a:r>
            <a:r>
              <a:rPr lang="es-CL" dirty="0" smtClean="0"/>
              <a:t>que luego</a:t>
            </a:r>
            <a:r>
              <a:rPr lang="es-CL" dirty="0"/>
              <a:t>, cuando eran adultos, contaban a los más jóvenes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b="1" dirty="0"/>
              <a:t>• Los mitos </a:t>
            </a:r>
            <a:r>
              <a:rPr lang="es-CL" dirty="0"/>
              <a:t>son relatos originariamente sagrados que comunican </a:t>
            </a:r>
            <a:r>
              <a:rPr lang="es-CL" dirty="0" smtClean="0"/>
              <a:t>la manera </a:t>
            </a:r>
            <a:r>
              <a:rPr lang="es-CL" dirty="0"/>
              <a:t>en que los pueblos entendían su existencia y la del mundo </a:t>
            </a:r>
            <a:r>
              <a:rPr lang="es-CL" dirty="0" smtClean="0"/>
              <a:t>en que </a:t>
            </a:r>
            <a:r>
              <a:rPr lang="es-CL" dirty="0"/>
              <a:t>habitaban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b="1" dirty="0"/>
              <a:t>• Las leyendas</a:t>
            </a:r>
            <a:r>
              <a:rPr lang="es-CL" dirty="0"/>
              <a:t>, por su parte, se refieren a sucesos particulares de </a:t>
            </a:r>
            <a:r>
              <a:rPr lang="es-CL" dirty="0" smtClean="0"/>
              <a:t>una localidad</a:t>
            </a:r>
            <a:r>
              <a:rPr lang="es-CL" dirty="0"/>
              <a:t>, su geografía o sus tradiciones. Se basan en hechos </a:t>
            </a:r>
            <a:r>
              <a:rPr lang="es-CL" dirty="0" smtClean="0"/>
              <a:t>verídicos o </a:t>
            </a:r>
            <a:r>
              <a:rPr lang="es-CL" dirty="0"/>
              <a:t>históricos a los cuales se les agregan elementos imaginados.</a:t>
            </a:r>
          </a:p>
        </p:txBody>
      </p:sp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34076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1.- Lee </a:t>
            </a:r>
            <a:r>
              <a:rPr lang="es-CL" dirty="0"/>
              <a:t>el siguiente texto y luego desarrolla las actividades propuestas.</a:t>
            </a:r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9592" y="620688"/>
            <a:ext cx="69127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63600" y="2564904"/>
            <a:ext cx="7924824" cy="1419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1. Comienza a leer la leyenda mapuche “</a:t>
            </a:r>
            <a:r>
              <a:rPr lang="es-CL" dirty="0" err="1"/>
              <a:t>Antirayén</a:t>
            </a:r>
            <a:r>
              <a:rPr lang="es-CL" dirty="0"/>
              <a:t> y </a:t>
            </a:r>
            <a:r>
              <a:rPr lang="es-CL" dirty="0" err="1"/>
              <a:t>Currirayén</a:t>
            </a:r>
            <a:r>
              <a:rPr lang="es-CL" dirty="0"/>
              <a:t>”, según la versión </a:t>
            </a:r>
            <a:r>
              <a:rPr lang="es-CL" dirty="0" smtClean="0"/>
              <a:t>de Sonia </a:t>
            </a:r>
            <a:r>
              <a:rPr lang="es-CL" dirty="0" err="1"/>
              <a:t>Montecino</a:t>
            </a:r>
            <a:r>
              <a:rPr lang="es-CL" dirty="0"/>
              <a:t>, en las páginas </a:t>
            </a:r>
            <a:r>
              <a:rPr lang="es-CL" b="1" dirty="0"/>
              <a:t>138 y 139 de tu libro de Lenguaje</a:t>
            </a:r>
            <a:r>
              <a:rPr lang="es-CL" dirty="0"/>
              <a:t>. A medida que </a:t>
            </a:r>
            <a:r>
              <a:rPr lang="es-CL" dirty="0" smtClean="0"/>
              <a:t>vayas leyendo</a:t>
            </a:r>
            <a:r>
              <a:rPr lang="es-CL" dirty="0"/>
              <a:t>, subraya aquellas ideas que te parezcan interesantes.</a:t>
            </a:r>
          </a:p>
        </p:txBody>
      </p:sp>
      <p:sp>
        <p:nvSpPr>
          <p:cNvPr id="7" name="6 Explosión 1"/>
          <p:cNvSpPr/>
          <p:nvPr/>
        </p:nvSpPr>
        <p:spPr>
          <a:xfrm>
            <a:off x="467544" y="1196752"/>
            <a:ext cx="3384376" cy="10801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FF00"/>
                </a:solidFill>
              </a:rPr>
              <a:t>HORA DE LEER</a:t>
            </a:r>
            <a:endParaRPr lang="es-CL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6" y="4077072"/>
            <a:ext cx="745013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6" y="4077072"/>
            <a:ext cx="7709172" cy="214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1626</Words>
  <Application>Microsoft Office PowerPoint</Application>
  <PresentationFormat>Presentación en pantalla (4:3)</PresentationFormat>
  <Paragraphs>201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PLANIFICACIÓN  CLASES VIRTUALES SEMANA N° 34 CLASE N°1 4 año A FECHA :16 de Noviembre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carlos patricio letelier rios</cp:lastModifiedBy>
  <cp:revision>218</cp:revision>
  <dcterms:created xsi:type="dcterms:W3CDTF">2020-07-06T03:06:52Z</dcterms:created>
  <dcterms:modified xsi:type="dcterms:W3CDTF">2020-11-12T02:04:50Z</dcterms:modified>
</cp:coreProperties>
</file>