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98" r:id="rId3"/>
    <p:sldId id="336" r:id="rId4"/>
    <p:sldId id="295" r:id="rId5"/>
    <p:sldId id="317" r:id="rId6"/>
    <p:sldId id="318" r:id="rId7"/>
    <p:sldId id="304" r:id="rId8"/>
    <p:sldId id="351" r:id="rId9"/>
    <p:sldId id="348" r:id="rId10"/>
    <p:sldId id="349" r:id="rId11"/>
    <p:sldId id="345" r:id="rId12"/>
    <p:sldId id="347" r:id="rId13"/>
    <p:sldId id="297" r:id="rId14"/>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6477" autoAdjust="0"/>
  </p:normalViewPr>
  <p:slideViewPr>
    <p:cSldViewPr>
      <p:cViewPr varScale="1">
        <p:scale>
          <a:sx n="114" d="100"/>
          <a:sy n="114" d="100"/>
        </p:scale>
        <p:origin x="1560" y="102"/>
      </p:cViewPr>
      <p:guideLst>
        <p:guide orient="horz" pos="2160"/>
        <p:guide pos="2880"/>
      </p:guideLst>
    </p:cSldViewPr>
  </p:slideViewPr>
  <p:outlineViewPr>
    <p:cViewPr>
      <p:scale>
        <a:sx n="33" d="100"/>
        <a:sy n="33" d="100"/>
      </p:scale>
      <p:origin x="48" y="132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1DCF9-6906-40AE-9A3E-DA31479E690A}" type="datetimeFigureOut">
              <a:rPr lang="es-CL" smtClean="0"/>
              <a:t>18-11-2020</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CB537C-D402-466D-8D59-2D0DD8A6FDC3}" type="slidenum">
              <a:rPr lang="es-CL" smtClean="0"/>
              <a:t>‹Nº›</a:t>
            </a:fld>
            <a:endParaRPr lang="es-CL"/>
          </a:p>
        </p:txBody>
      </p:sp>
    </p:spTree>
    <p:extLst>
      <p:ext uri="{BB962C8B-B14F-4D97-AF65-F5344CB8AC3E}">
        <p14:creationId xmlns:p14="http://schemas.microsoft.com/office/powerpoint/2010/main" val="200874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7FCB537C-D402-466D-8D59-2D0DD8A6FDC3}" type="slidenum">
              <a:rPr lang="es-CL" smtClean="0"/>
              <a:t>12</a:t>
            </a:fld>
            <a:endParaRPr lang="es-CL"/>
          </a:p>
        </p:txBody>
      </p:sp>
    </p:spTree>
    <p:extLst>
      <p:ext uri="{BB962C8B-B14F-4D97-AF65-F5344CB8AC3E}">
        <p14:creationId xmlns:p14="http://schemas.microsoft.com/office/powerpoint/2010/main" val="500368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18-11-2020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304116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18-11-2020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057414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18-11-2020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4090742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18-11-2020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976380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18-11-2020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633328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18-11-2020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934220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18-11-2020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133454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18-11-2020</a:t>
            </a:fld>
            <a:endParaRPr lang="es-CL">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L">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058161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18-11-2020</a:t>
            </a:fld>
            <a:endParaRPr lang="es-CL">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L">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105769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18-11-2020</a:t>
            </a:fld>
            <a:endParaRPr lang="es-CL">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L">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805848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18-11-2020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889343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18-11-2020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846222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18-11-2020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993091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18-11-2020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852423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18-11-2020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428576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8CC9408-C9F9-4FD8-8325-38140F465313}" type="datetimeFigureOut">
              <a:rPr lang="es-CL" smtClean="0"/>
              <a:t>18-11-2020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033145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E8CC9408-C9F9-4FD8-8325-38140F465313}" type="datetimeFigureOut">
              <a:rPr lang="es-CL" smtClean="0"/>
              <a:t>18-11-2020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48579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E8CC9408-C9F9-4FD8-8325-38140F465313}" type="datetimeFigureOut">
              <a:rPr lang="es-CL" smtClean="0"/>
              <a:t>18-11-2020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905231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E8CC9408-C9F9-4FD8-8325-38140F465313}" type="datetimeFigureOut">
              <a:rPr lang="es-CL" smtClean="0"/>
              <a:t>18-11-2020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658824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8CC9408-C9F9-4FD8-8325-38140F465313}" type="datetimeFigureOut">
              <a:rPr lang="es-CL" smtClean="0"/>
              <a:t>18-11-2020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94761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18-11-2020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3810902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18-11-2020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538531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C9408-C9F9-4FD8-8325-38140F465313}" type="datetimeFigureOut">
              <a:rPr lang="es-CL" smtClean="0"/>
              <a:t>18-11-2020</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D08D6-E5B1-4656-83E4-64E93B7E009E}" type="slidenum">
              <a:rPr lang="es-CL" smtClean="0"/>
              <a:t>‹Nº›</a:t>
            </a:fld>
            <a:endParaRPr lang="es-CL"/>
          </a:p>
        </p:txBody>
      </p:sp>
    </p:spTree>
    <p:extLst>
      <p:ext uri="{BB962C8B-B14F-4D97-AF65-F5344CB8AC3E}">
        <p14:creationId xmlns:p14="http://schemas.microsoft.com/office/powerpoint/2010/main" val="3176902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467A8-C3ED-44C8-BF6E-EF096A61B013}" type="datetimeFigureOut">
              <a:rPr lang="es-CL" smtClean="0">
                <a:solidFill>
                  <a:prstClr val="black">
                    <a:tint val="75000"/>
                  </a:prstClr>
                </a:solidFill>
              </a:rPr>
              <a:pPr/>
              <a:t>18-11-2020</a:t>
            </a:fld>
            <a:endParaRPr lang="es-CL">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475077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image" Target="../media/image3.gif"/><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7" Type="http://schemas.microsoft.com/office/2007/relationships/hdphoto" Target="../media/hdphoto1.wdp"/><Relationship Id="rId2" Type="http://schemas.openxmlformats.org/officeDocument/2006/relationships/image" Target="../media/image2.gif"/><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image" Target="../media/image5.gif"/><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07180" y="1124744"/>
            <a:ext cx="7772400" cy="2284164"/>
          </a:xfrm>
        </p:spPr>
        <p:txBody>
          <a:bodyPr>
            <a:noAutofit/>
          </a:bodyPr>
          <a:lstStyle/>
          <a:p>
            <a:r>
              <a:rPr lang="es-CL" sz="2800" b="1" dirty="0"/>
              <a:t>PLANIFICACIÓN  CLASES VIRTUALES</a:t>
            </a:r>
            <a:br>
              <a:rPr lang="es-CL" sz="2800" b="1" dirty="0"/>
            </a:br>
            <a:r>
              <a:rPr lang="es-CL" sz="2800" b="1" dirty="0"/>
              <a:t>CIENCIAS NATURALES 4° AÑO BÁSICO</a:t>
            </a:r>
            <a:br>
              <a:rPr lang="es-CL" sz="2800" dirty="0"/>
            </a:br>
            <a:r>
              <a:rPr lang="es-CL" sz="2800" dirty="0"/>
              <a:t>SEMANA N° 35</a:t>
            </a:r>
            <a:br>
              <a:rPr lang="es-CL" sz="2800" dirty="0"/>
            </a:br>
            <a:r>
              <a:rPr lang="es-CL" sz="2800" dirty="0"/>
              <a:t>FECHA : 25-11-2020</a:t>
            </a: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dirty="0">
              <a:solidFill>
                <a:prstClr val="black"/>
              </a:solidFill>
            </a:endParaRPr>
          </a:p>
        </p:txBody>
      </p:sp>
      <p:sp>
        <p:nvSpPr>
          <p:cNvPr id="6" name="Rectangle 3"/>
          <p:cNvSpPr>
            <a:spLocks noChangeArrowheads="1"/>
          </p:cNvSpPr>
          <p:nvPr/>
        </p:nvSpPr>
        <p:spPr bwMode="auto">
          <a:xfrm>
            <a:off x="351196" y="5900081"/>
            <a:ext cx="802838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ES" b="1" i="1" dirty="0">
                <a:solidFill>
                  <a:prstClr val="black"/>
                </a:solidFill>
                <a:latin typeface="Times New Roman" pitchFamily="18" charset="0"/>
                <a:ea typeface="Times New Roman" pitchFamily="18" charset="0"/>
                <a:cs typeface="Times New Roman" pitchFamily="18" charset="0"/>
              </a:rPr>
              <a:t>Colegio Jean Piaget</a:t>
            </a:r>
            <a:endParaRPr lang="es-MX" i="1" dirty="0">
              <a:solidFill>
                <a:prstClr val="black"/>
              </a:solidFill>
              <a:latin typeface="Times New Roman" pitchFamily="18" charset="0"/>
              <a:ea typeface="Times New Roman" pitchFamily="18" charset="0"/>
              <a:cs typeface="Times New Roman" pitchFamily="18" charset="0"/>
            </a:endParaRPr>
          </a:p>
          <a:p>
            <a:pPr eaLnBrk="0" fontAlgn="base" hangingPunct="0">
              <a:spcBef>
                <a:spcPct val="0"/>
              </a:spcBef>
              <a:spcAft>
                <a:spcPct val="0"/>
              </a:spcAft>
            </a:pPr>
            <a:r>
              <a:rPr lang="es-ES" sz="1600" b="1" i="1" dirty="0">
                <a:solidFill>
                  <a:prstClr val="black"/>
                </a:solidFill>
                <a:latin typeface="Times New Roman" pitchFamily="18" charset="0"/>
                <a:ea typeface="Times New Roman" pitchFamily="18" charset="0"/>
                <a:cs typeface="Times New Roman" pitchFamily="18" charset="0"/>
              </a:rPr>
              <a:t>Mi escuela, un lugar para aprender y crecer en un ambiente saludable</a:t>
            </a:r>
            <a:endParaRPr lang="es-ES" sz="1600" i="1" dirty="0">
              <a:solidFill>
                <a:prstClr val="black"/>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5841705" y="3645024"/>
            <a:ext cx="3302295" cy="285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448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7"/>
          <p:cNvSpPr/>
          <p:nvPr/>
        </p:nvSpPr>
        <p:spPr>
          <a:xfrm>
            <a:off x="131387" y="2060848"/>
            <a:ext cx="2304256" cy="165618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tx1"/>
                </a:solidFill>
              </a:rPr>
              <a:t>Analicemos la información de las placas tectónicas </a:t>
            </a:r>
          </a:p>
        </p:txBody>
      </p:sp>
      <p:pic>
        <p:nvPicPr>
          <p:cNvPr id="7" name="Picture 2" descr="▷ Libros: Imágenes Animadas, Gifs y Animaciones ¡100% GRATIS!"/>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387" y="143676"/>
            <a:ext cx="1146220" cy="1381604"/>
          </a:xfrm>
          <a:prstGeom prst="rect">
            <a:avLst/>
          </a:prstGeom>
          <a:noFill/>
          <a:extLst>
            <a:ext uri="{909E8E84-426E-40DD-AFC4-6F175D3DCCD1}">
              <a14:hiddenFill xmlns:a14="http://schemas.microsoft.com/office/drawing/2010/main">
                <a:solidFill>
                  <a:srgbClr val="FFFFFF"/>
                </a:solidFill>
              </a14:hiddenFill>
            </a:ext>
          </a:extLst>
        </p:spPr>
      </p:pic>
      <p:sp>
        <p:nvSpPr>
          <p:cNvPr id="2" name="Elipse 1"/>
          <p:cNvSpPr/>
          <p:nvPr/>
        </p:nvSpPr>
        <p:spPr>
          <a:xfrm>
            <a:off x="1414826" y="475109"/>
            <a:ext cx="812611" cy="7187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215</a:t>
            </a:r>
          </a:p>
        </p:txBody>
      </p:sp>
      <p:pic>
        <p:nvPicPr>
          <p:cNvPr id="3" name="Imagen 2"/>
          <p:cNvPicPr>
            <a:picLocks noChangeAspect="1"/>
          </p:cNvPicPr>
          <p:nvPr/>
        </p:nvPicPr>
        <p:blipFill>
          <a:blip r:embed="rId3"/>
          <a:stretch>
            <a:fillRect/>
          </a:stretch>
        </p:blipFill>
        <p:spPr>
          <a:xfrm>
            <a:off x="2843807" y="-7806"/>
            <a:ext cx="5974455" cy="6865805"/>
          </a:xfrm>
          <a:prstGeom prst="rect">
            <a:avLst/>
          </a:prstGeom>
        </p:spPr>
      </p:pic>
      <p:sp>
        <p:nvSpPr>
          <p:cNvPr id="4" name="Rectángulo 3"/>
          <p:cNvSpPr/>
          <p:nvPr/>
        </p:nvSpPr>
        <p:spPr>
          <a:xfrm>
            <a:off x="131387" y="4293096"/>
            <a:ext cx="2496397" cy="2376264"/>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CL" dirty="0"/>
              <a:t>Responde: </a:t>
            </a:r>
          </a:p>
          <a:p>
            <a:pPr marL="342900" indent="-342900" algn="just">
              <a:buAutoNum type="arabicPeriod"/>
            </a:pPr>
            <a:r>
              <a:rPr lang="es-CL" dirty="0"/>
              <a:t>¿Por qué se dice que  Chile es un país sísmico?</a:t>
            </a:r>
          </a:p>
          <a:p>
            <a:pPr marL="342900" indent="-342900" algn="just">
              <a:buAutoNum type="arabicPeriod"/>
            </a:pPr>
            <a:r>
              <a:rPr lang="es-CL" dirty="0"/>
              <a:t>¿Tendrán relación las placas tectónicas con los temblores? Explica </a:t>
            </a:r>
          </a:p>
        </p:txBody>
      </p:sp>
    </p:spTree>
    <p:extLst>
      <p:ext uri="{BB962C8B-B14F-4D97-AF65-F5344CB8AC3E}">
        <p14:creationId xmlns:p14="http://schemas.microsoft.com/office/powerpoint/2010/main" val="2380309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2226475" y="380010"/>
            <a:ext cx="4392488" cy="57606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tx1"/>
                </a:solidFill>
              </a:rPr>
              <a:t>ACTIVIDAD</a:t>
            </a:r>
          </a:p>
        </p:txBody>
      </p:sp>
      <p:sp>
        <p:nvSpPr>
          <p:cNvPr id="5" name="Flecha abajo 4"/>
          <p:cNvSpPr/>
          <p:nvPr/>
        </p:nvSpPr>
        <p:spPr>
          <a:xfrm>
            <a:off x="4067944" y="1159480"/>
            <a:ext cx="504056" cy="685343"/>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Elipse 6"/>
          <p:cNvSpPr/>
          <p:nvPr/>
        </p:nvSpPr>
        <p:spPr>
          <a:xfrm>
            <a:off x="6876256" y="260648"/>
            <a:ext cx="2016224"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COMPLETA EL CUADRO..</a:t>
            </a:r>
          </a:p>
          <a:p>
            <a:pPr algn="ctr"/>
            <a:r>
              <a:rPr lang="es-CL" dirty="0"/>
              <a:t>PAG. 215</a:t>
            </a:r>
          </a:p>
        </p:txBody>
      </p:sp>
      <p:graphicFrame>
        <p:nvGraphicFramePr>
          <p:cNvPr id="8" name="Tabla 7"/>
          <p:cNvGraphicFramePr>
            <a:graphicFrameLocks noGrp="1"/>
          </p:cNvGraphicFramePr>
          <p:nvPr>
            <p:extLst>
              <p:ext uri="{D42A27DB-BD31-4B8C-83A1-F6EECF244321}">
                <p14:modId xmlns:p14="http://schemas.microsoft.com/office/powerpoint/2010/main" val="3923693468"/>
              </p:ext>
            </p:extLst>
          </p:nvPr>
        </p:nvGraphicFramePr>
        <p:xfrm>
          <a:off x="1115616" y="2204864"/>
          <a:ext cx="6341969" cy="3061691"/>
        </p:xfrm>
        <a:graphic>
          <a:graphicData uri="http://schemas.openxmlformats.org/drawingml/2006/table">
            <a:tbl>
              <a:tblPr firstRow="1" bandRow="1">
                <a:tableStyleId>{21E4AEA4-8DFA-4A89-87EB-49C32662AFE0}</a:tableStyleId>
              </a:tblPr>
              <a:tblGrid>
                <a:gridCol w="1872837">
                  <a:extLst>
                    <a:ext uri="{9D8B030D-6E8A-4147-A177-3AD203B41FA5}">
                      <a16:colId xmlns:a16="http://schemas.microsoft.com/office/drawing/2014/main" val="20000"/>
                    </a:ext>
                  </a:extLst>
                </a:gridCol>
                <a:gridCol w="4469132">
                  <a:extLst>
                    <a:ext uri="{9D8B030D-6E8A-4147-A177-3AD203B41FA5}">
                      <a16:colId xmlns:a16="http://schemas.microsoft.com/office/drawing/2014/main" val="20001"/>
                    </a:ext>
                  </a:extLst>
                </a:gridCol>
              </a:tblGrid>
              <a:tr h="688127">
                <a:tc>
                  <a:txBody>
                    <a:bodyPr/>
                    <a:lstStyle/>
                    <a:p>
                      <a:pPr algn="ctr"/>
                      <a:r>
                        <a:rPr lang="es-CL" dirty="0"/>
                        <a:t>Placas </a:t>
                      </a:r>
                    </a:p>
                  </a:txBody>
                  <a:tcPr/>
                </a:tc>
                <a:tc>
                  <a:txBody>
                    <a:bodyPr/>
                    <a:lstStyle/>
                    <a:p>
                      <a:pPr algn="ctr"/>
                      <a:r>
                        <a:rPr lang="es-CL" dirty="0"/>
                        <a:t>Características </a:t>
                      </a:r>
                    </a:p>
                  </a:txBody>
                  <a:tcPr/>
                </a:tc>
                <a:extLst>
                  <a:ext uri="{0D108BD9-81ED-4DB2-BD59-A6C34878D82A}">
                    <a16:rowId xmlns:a16="http://schemas.microsoft.com/office/drawing/2014/main" val="10000"/>
                  </a:ext>
                </a:extLst>
              </a:tr>
              <a:tr h="1186782">
                <a:tc>
                  <a:txBody>
                    <a:bodyPr/>
                    <a:lstStyle/>
                    <a:p>
                      <a:pPr algn="ctr"/>
                      <a:endParaRPr lang="es-CL" dirty="0"/>
                    </a:p>
                    <a:p>
                      <a:pPr algn="ctr"/>
                      <a:r>
                        <a:rPr lang="es-CL" dirty="0"/>
                        <a:t>Placa Oceánica</a:t>
                      </a:r>
                    </a:p>
                    <a:p>
                      <a:pPr algn="ctr"/>
                      <a:endParaRPr lang="es-CL" dirty="0"/>
                    </a:p>
                  </a:txBody>
                  <a:tcPr/>
                </a:tc>
                <a:tc>
                  <a:txBody>
                    <a:bodyPr/>
                    <a:lstStyle/>
                    <a:p>
                      <a:pPr algn="ctr"/>
                      <a:endParaRPr lang="es-CL" dirty="0"/>
                    </a:p>
                  </a:txBody>
                  <a:tcPr/>
                </a:tc>
                <a:extLst>
                  <a:ext uri="{0D108BD9-81ED-4DB2-BD59-A6C34878D82A}">
                    <a16:rowId xmlns:a16="http://schemas.microsoft.com/office/drawing/2014/main" val="10001"/>
                  </a:ext>
                </a:extLst>
              </a:tr>
              <a:tr h="1186782">
                <a:tc>
                  <a:txBody>
                    <a:bodyPr/>
                    <a:lstStyle/>
                    <a:p>
                      <a:pPr algn="ctr"/>
                      <a:r>
                        <a:rPr lang="es-CL" dirty="0"/>
                        <a:t>Placa</a:t>
                      </a:r>
                      <a:r>
                        <a:rPr lang="es-CL" baseline="0" dirty="0"/>
                        <a:t> Continental</a:t>
                      </a:r>
                      <a:endParaRPr lang="es-CL" dirty="0"/>
                    </a:p>
                  </a:txBody>
                  <a:tcPr/>
                </a:tc>
                <a:tc>
                  <a:txBody>
                    <a:bodyPr/>
                    <a:lstStyle/>
                    <a:p>
                      <a:pPr algn="ctr"/>
                      <a:endParaRPr lang="es-CL"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33788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343397" y="118486"/>
            <a:ext cx="4608512" cy="162408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sz="2000" b="1" dirty="0"/>
              <a:t>TICKET DE SALIDA</a:t>
            </a:r>
          </a:p>
          <a:p>
            <a:pPr algn="ctr"/>
            <a:r>
              <a:rPr lang="es-CL" sz="2000" b="1"/>
              <a:t>ASIGNATURA</a:t>
            </a:r>
            <a:r>
              <a:rPr lang="es-CL" sz="2000" b="1" dirty="0"/>
              <a:t>: CIENCIAS NATURALES 4°</a:t>
            </a:r>
          </a:p>
          <a:p>
            <a:pPr algn="ctr"/>
            <a:r>
              <a:rPr lang="es-CL" sz="2000" b="1"/>
              <a:t>OA16: IE3</a:t>
            </a:r>
          </a:p>
          <a:p>
            <a:pPr algn="ctr"/>
            <a:r>
              <a:rPr lang="es-CL" sz="2000" b="1"/>
              <a:t>SEMANA 34</a:t>
            </a:r>
            <a:endParaRPr lang="es-CL" sz="2000" b="1" dirty="0"/>
          </a:p>
        </p:txBody>
      </p:sp>
      <p:sp>
        <p:nvSpPr>
          <p:cNvPr id="3" name="2 Rectángulo redondeado"/>
          <p:cNvSpPr/>
          <p:nvPr/>
        </p:nvSpPr>
        <p:spPr>
          <a:xfrm>
            <a:off x="382634" y="1817885"/>
            <a:ext cx="6408712"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dirty="0"/>
              <a:t>Nombre: _______________________________________</a:t>
            </a:r>
          </a:p>
        </p:txBody>
      </p:sp>
      <p:pic>
        <p:nvPicPr>
          <p:cNvPr id="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256194" y="186602"/>
            <a:ext cx="1254953" cy="108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153914" y="476672"/>
            <a:ext cx="1944216" cy="794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t>CIERRE</a:t>
            </a:r>
          </a:p>
        </p:txBody>
      </p:sp>
      <p:sp>
        <p:nvSpPr>
          <p:cNvPr id="8" name="4 Rectángulo redondeado"/>
          <p:cNvSpPr/>
          <p:nvPr/>
        </p:nvSpPr>
        <p:spPr>
          <a:xfrm>
            <a:off x="3784247" y="5876083"/>
            <a:ext cx="5274989" cy="96187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L" dirty="0"/>
              <a:t>Enviar fotografía de las respuestas al: </a:t>
            </a:r>
          </a:p>
          <a:p>
            <a:pPr algn="ctr"/>
            <a:r>
              <a:rPr lang="es-CL" dirty="0"/>
              <a:t>Correo: </a:t>
            </a:r>
            <a:r>
              <a:rPr lang="es-CL" b="1" dirty="0"/>
              <a:t>adelina.elgueta@colegio-jeanpiaget.cl</a:t>
            </a:r>
          </a:p>
          <a:p>
            <a:pPr algn="ctr"/>
            <a:r>
              <a:rPr lang="es-CL" dirty="0"/>
              <a:t>Celular:  </a:t>
            </a:r>
            <a:r>
              <a:rPr lang="es-CL" b="1" dirty="0"/>
              <a:t>+56933639868</a:t>
            </a:r>
          </a:p>
        </p:txBody>
      </p:sp>
      <p:pic>
        <p:nvPicPr>
          <p:cNvPr id="10" name="Picture 8" descr="Film Camera Sticker by Martina Martian for iOS &amp; Android | GIPH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647623" y="494381"/>
            <a:ext cx="2496377" cy="24963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appy Dance Sticker by Ofix for iOS &amp; Android | GIPHY"/>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71800" y="5448124"/>
            <a:ext cx="1187624" cy="140987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5" name="Rectángulo 4"/>
          <p:cNvSpPr/>
          <p:nvPr/>
        </p:nvSpPr>
        <p:spPr>
          <a:xfrm>
            <a:off x="183464" y="2461957"/>
            <a:ext cx="8644575" cy="1169551"/>
          </a:xfrm>
          <a:prstGeom prst="rect">
            <a:avLst/>
          </a:prstGeom>
        </p:spPr>
        <p:txBody>
          <a:bodyPr wrap="square">
            <a:spAutoFit/>
          </a:bodyPr>
          <a:lstStyle/>
          <a:p>
            <a:pPr marL="228600" lvl="0" indent="-228600" algn="just">
              <a:spcAft>
                <a:spcPts val="0"/>
              </a:spcAft>
              <a:buAutoNum type="arabicPeriod"/>
            </a:pPr>
            <a:r>
              <a:rPr lang="es-ES" sz="1400" b="1" dirty="0">
                <a:latin typeface="Arial" panose="020B0604020202020204" pitchFamily="34" charset="0"/>
                <a:ea typeface="Calibri" panose="020F0502020204030204" pitchFamily="34" charset="0"/>
                <a:cs typeface="Times New Roman" panose="02020603050405020304" pitchFamily="18" charset="0"/>
              </a:rPr>
              <a:t>¿Cuáles son las placas tectónicas que se encuentran cerca de Chile?</a:t>
            </a:r>
          </a:p>
          <a:p>
            <a:pPr marL="228600" lvl="0" indent="-228600" algn="just">
              <a:spcAft>
                <a:spcPts val="0"/>
              </a:spcAft>
              <a:buAutoNum type="arabicPeriod"/>
            </a:pPr>
            <a:endParaRPr lang="es-ES" sz="1400" b="1" dirty="0">
              <a:latin typeface="Arial" panose="020B0604020202020204" pitchFamily="34" charset="0"/>
              <a:ea typeface="Calibri" panose="020F0502020204030204" pitchFamily="34" charset="0"/>
              <a:cs typeface="Times New Roman" panose="02020603050405020304" pitchFamily="18" charset="0"/>
            </a:endParaRPr>
          </a:p>
          <a:p>
            <a:pPr marL="228600" lvl="0" indent="-228600" algn="just">
              <a:spcAft>
                <a:spcPts val="0"/>
              </a:spcAft>
              <a:buAutoNum type="arabicPeriod"/>
            </a:pPr>
            <a:endParaRPr lang="es-ES" sz="1400" b="1" dirty="0">
              <a:latin typeface="Arial" panose="020B0604020202020204" pitchFamily="34" charset="0"/>
              <a:ea typeface="Calibri" panose="020F0502020204030204" pitchFamily="34" charset="0"/>
              <a:cs typeface="Times New Roman" panose="02020603050405020304" pitchFamily="18" charset="0"/>
            </a:endParaRPr>
          </a:p>
          <a:p>
            <a:pPr lvl="0" algn="just">
              <a:spcAft>
                <a:spcPts val="0"/>
              </a:spcAft>
            </a:pPr>
            <a:endParaRPr lang="es-ES" sz="1400" b="1" dirty="0">
              <a:latin typeface="Arial" panose="020B0604020202020204" pitchFamily="34" charset="0"/>
              <a:ea typeface="Calibri" panose="020F0502020204030204" pitchFamily="34" charset="0"/>
              <a:cs typeface="Times New Roman" panose="02020603050405020304" pitchFamily="18" charset="0"/>
            </a:endParaRPr>
          </a:p>
          <a:p>
            <a:pPr lvl="0" algn="just">
              <a:spcAft>
                <a:spcPts val="0"/>
              </a:spcAft>
            </a:pPr>
            <a:r>
              <a:rPr lang="es-ES" sz="1400" b="1" dirty="0">
                <a:latin typeface="Arial" panose="020B0604020202020204" pitchFamily="34" charset="0"/>
                <a:ea typeface="Calibri" panose="020F0502020204030204" pitchFamily="34" charset="0"/>
                <a:cs typeface="Times New Roman" panose="02020603050405020304" pitchFamily="18" charset="0"/>
              </a:rPr>
              <a:t>2. Escribe las características de las placas tectónicas </a:t>
            </a:r>
            <a:endParaRPr lang="es-ES" sz="1200" b="1"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8096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3122975867"/>
              </p:ext>
            </p:extLst>
          </p:nvPr>
        </p:nvGraphicFramePr>
        <p:xfrm>
          <a:off x="251520" y="332656"/>
          <a:ext cx="8518237" cy="5215888"/>
        </p:xfrm>
        <a:graphic>
          <a:graphicData uri="http://schemas.openxmlformats.org/drawingml/2006/table">
            <a:tbl>
              <a:tblPr firstRow="1" firstCol="1" bandRow="1"/>
              <a:tblGrid>
                <a:gridCol w="2696296">
                  <a:extLst>
                    <a:ext uri="{9D8B030D-6E8A-4147-A177-3AD203B41FA5}">
                      <a16:colId xmlns:a16="http://schemas.microsoft.com/office/drawing/2014/main" val="20000"/>
                    </a:ext>
                  </a:extLst>
                </a:gridCol>
                <a:gridCol w="5821941">
                  <a:extLst>
                    <a:ext uri="{9D8B030D-6E8A-4147-A177-3AD203B41FA5}">
                      <a16:colId xmlns:a16="http://schemas.microsoft.com/office/drawing/2014/main" val="20001"/>
                    </a:ext>
                  </a:extLst>
                </a:gridCol>
              </a:tblGrid>
              <a:tr h="360873">
                <a:tc>
                  <a:txBody>
                    <a:bodyPr/>
                    <a:lstStyle/>
                    <a:p>
                      <a:pPr algn="just">
                        <a:spcAft>
                          <a:spcPts val="0"/>
                        </a:spcAft>
                      </a:pPr>
                      <a:r>
                        <a:rPr lang="es-ES_tradnl" sz="1400" b="1" dirty="0">
                          <a:effectLst/>
                          <a:latin typeface="Arial" panose="020B0604020202020204" pitchFamily="34" charset="0"/>
                          <a:ea typeface="Calibri"/>
                          <a:cs typeface="Arial" panose="020B0604020202020204" pitchFamily="34" charset="0"/>
                        </a:rPr>
                        <a:t>ASIGNATURA /CURSO</a:t>
                      </a:r>
                      <a:endParaRPr lang="es-CL" sz="1400" dirty="0">
                        <a:effectLst/>
                        <a:latin typeface="Arial" panose="020B0604020202020204" pitchFamily="34" charset="0"/>
                        <a:ea typeface="Calibri"/>
                        <a:cs typeface="Arial" panose="020B0604020202020204" pitchFamily="34" charset="0"/>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tabLst>
                          <a:tab pos="2276475" algn="l"/>
                        </a:tabLst>
                      </a:pPr>
                      <a:r>
                        <a:rPr lang="es-CL" sz="1400" dirty="0">
                          <a:effectLst/>
                          <a:latin typeface="Arial" panose="020B0604020202020204" pitchFamily="34" charset="0"/>
                          <a:ea typeface="Calibri"/>
                          <a:cs typeface="Arial" panose="020B0604020202020204" pitchFamily="34" charset="0"/>
                        </a:rPr>
                        <a:t>Ciencias Naturales / 4° Año Básico</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5607">
                <a:tc>
                  <a:txBody>
                    <a:bodyPr/>
                    <a:lstStyle/>
                    <a:p>
                      <a:pPr algn="just">
                        <a:spcAft>
                          <a:spcPts val="0"/>
                        </a:spcAft>
                      </a:pPr>
                      <a:r>
                        <a:rPr lang="es-ES_tradnl" sz="1400" b="1" dirty="0">
                          <a:effectLst/>
                          <a:latin typeface="Arial" panose="020B0604020202020204" pitchFamily="34" charset="0"/>
                          <a:ea typeface="Calibri"/>
                          <a:cs typeface="Arial" panose="020B0604020202020204" pitchFamily="34" charset="0"/>
                        </a:rPr>
                        <a:t>NOMBRE DEL PROFESOR/A</a:t>
                      </a:r>
                      <a:endParaRPr lang="es-CL" sz="1400" dirty="0">
                        <a:effectLst/>
                        <a:latin typeface="Arial" panose="020B0604020202020204" pitchFamily="34" charset="0"/>
                        <a:ea typeface="Calibri"/>
                        <a:cs typeface="Arial" panose="020B0604020202020204" pitchFamily="34" charset="0"/>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a:effectLst/>
                          <a:latin typeface="Arial" panose="020B0604020202020204" pitchFamily="34" charset="0"/>
                          <a:ea typeface="Calibri"/>
                          <a:cs typeface="Arial" panose="020B0604020202020204" pitchFamily="34" charset="0"/>
                        </a:rPr>
                        <a:t>Adelina Elgueta</a:t>
                      </a:r>
                      <a:r>
                        <a:rPr lang="es-CL" sz="1400" baseline="0" dirty="0">
                          <a:effectLst/>
                          <a:latin typeface="Arial" panose="020B0604020202020204" pitchFamily="34" charset="0"/>
                          <a:ea typeface="Calibri"/>
                          <a:cs typeface="Arial" panose="020B0604020202020204" pitchFamily="34" charset="0"/>
                        </a:rPr>
                        <a:t> Cornejo</a:t>
                      </a:r>
                      <a:endParaRPr lang="es-CL" sz="1400" dirty="0">
                        <a:effectLst/>
                        <a:latin typeface="Arial" panose="020B0604020202020204" pitchFamily="34" charset="0"/>
                        <a:ea typeface="Calibri"/>
                        <a:cs typeface="Arial" panose="020B0604020202020204" pitchFamily="34" charset="0"/>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40554">
                <a:tc>
                  <a:txBody>
                    <a:bodyPr/>
                    <a:lstStyle/>
                    <a:p>
                      <a:pPr algn="just">
                        <a:spcAft>
                          <a:spcPts val="0"/>
                        </a:spcAft>
                      </a:pPr>
                      <a:r>
                        <a:rPr lang="es-ES_tradnl" sz="1400" b="1" dirty="0">
                          <a:effectLst/>
                          <a:latin typeface="Arial" panose="020B0604020202020204" pitchFamily="34" charset="0"/>
                          <a:ea typeface="Calibri"/>
                          <a:cs typeface="Arial" panose="020B0604020202020204" pitchFamily="34" charset="0"/>
                        </a:rPr>
                        <a:t>OBJETIVO DE APRENDIZAJE PRIORIZACIÓN NIVEL 1</a:t>
                      </a:r>
                      <a:endParaRPr lang="es-CL" sz="1400" dirty="0">
                        <a:effectLst/>
                        <a:latin typeface="Arial" panose="020B0604020202020204" pitchFamily="34" charset="0"/>
                        <a:ea typeface="Calibri"/>
                        <a:cs typeface="Arial" panose="020B0604020202020204" pitchFamily="34" charset="0"/>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15000"/>
                        </a:lnSpc>
                        <a:spcAft>
                          <a:spcPts val="0"/>
                        </a:spcAft>
                      </a:pPr>
                      <a:r>
                        <a:rPr lang="es-ES" sz="1400" dirty="0">
                          <a:effectLst/>
                          <a:latin typeface="Arial" panose="020B0604020202020204" pitchFamily="34" charset="0"/>
                          <a:ea typeface="Calibri" panose="020F0502020204030204" pitchFamily="34" charset="0"/>
                          <a:cs typeface="Arial" panose="020B0604020202020204" pitchFamily="34" charset="0"/>
                        </a:rPr>
                        <a:t>OA 16. Explicar los cambios de la superficie de la Tierra a partir de la interacción de sus capas y los movimientos de las placas tectónicas (sismos, tsunamis y erupciones volcánicas).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4324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_tradnl" sz="1400" b="1" dirty="0">
                          <a:effectLst/>
                          <a:latin typeface="Arial" panose="020B0604020202020204" pitchFamily="34" charset="0"/>
                          <a:ea typeface="Calibri"/>
                          <a:cs typeface="Arial" panose="020B0604020202020204" pitchFamily="34" charset="0"/>
                        </a:rPr>
                        <a:t>INDICADORES DE EVALUACIÓN PARA OA</a:t>
                      </a:r>
                      <a:endParaRPr lang="es-CL" sz="1400" dirty="0">
                        <a:effectLst/>
                        <a:latin typeface="Arial" panose="020B0604020202020204" pitchFamily="34" charset="0"/>
                        <a:ea typeface="Calibri"/>
                        <a:cs typeface="Arial" panose="020B0604020202020204" pitchFamily="34" charset="0"/>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15000"/>
                        </a:lnSpc>
                        <a:spcAft>
                          <a:spcPts val="0"/>
                        </a:spcAft>
                      </a:pPr>
                      <a:r>
                        <a:rPr lang="es-ES" sz="1400" dirty="0">
                          <a:effectLst/>
                          <a:latin typeface="Arial" panose="020B0604020202020204" pitchFamily="34" charset="0"/>
                          <a:ea typeface="Calibri" panose="020F0502020204030204" pitchFamily="34" charset="0"/>
                          <a:cs typeface="Arial" panose="020B0604020202020204" pitchFamily="34" charset="0"/>
                        </a:rPr>
                        <a:t>IE3:</a:t>
                      </a:r>
                      <a:r>
                        <a:rPr lang="es-ES" sz="1400" baseline="0" dirty="0">
                          <a:effectLst/>
                          <a:latin typeface="Arial" panose="020B0604020202020204" pitchFamily="34" charset="0"/>
                          <a:ea typeface="Calibri" panose="020F0502020204030204" pitchFamily="34" charset="0"/>
                          <a:cs typeface="Arial" panose="020B0604020202020204" pitchFamily="34" charset="0"/>
                        </a:rPr>
                        <a:t> </a:t>
                      </a:r>
                      <a:r>
                        <a:rPr lang="es-ES" sz="1400" dirty="0">
                          <a:effectLst/>
                          <a:latin typeface="Arial" panose="020B0604020202020204" pitchFamily="34" charset="0"/>
                          <a:ea typeface="Calibri" panose="020F0502020204030204" pitchFamily="34" charset="0"/>
                          <a:cs typeface="Arial" panose="020B0604020202020204" pitchFamily="34" charset="0"/>
                        </a:rPr>
                        <a:t>Explican cómo se producen los sismos y tsunamis a partir del movimiento de placas tectónicas y los cambios en la topografía superficial de la Tierra.</a:t>
                      </a:r>
                    </a:p>
                    <a:p>
                      <a:pPr algn="just">
                        <a:lnSpc>
                          <a:spcPct val="115000"/>
                        </a:lnSpc>
                        <a:spcAft>
                          <a:spcPts val="0"/>
                        </a:spcAft>
                      </a:pPr>
                      <a:r>
                        <a:rPr lang="es-ES" sz="1400" dirty="0">
                          <a:effectLst/>
                          <a:latin typeface="Arial" panose="020B0604020202020204" pitchFamily="34" charset="0"/>
                          <a:ea typeface="Calibri" panose="020F0502020204030204" pitchFamily="34" charset="0"/>
                          <a:cs typeface="Arial" panose="020B0604020202020204" pitchFamily="34" charset="0"/>
                        </a:rPr>
                        <a:t>IE6:</a:t>
                      </a:r>
                      <a:r>
                        <a:rPr lang="es-ES" sz="1400" baseline="0" dirty="0">
                          <a:effectLst/>
                          <a:latin typeface="Arial" panose="020B0604020202020204" pitchFamily="34" charset="0"/>
                          <a:ea typeface="Calibri" panose="020F0502020204030204" pitchFamily="34" charset="0"/>
                          <a:cs typeface="Arial" panose="020B0604020202020204" pitchFamily="34" charset="0"/>
                        </a:rPr>
                        <a:t> </a:t>
                      </a:r>
                      <a:r>
                        <a:rPr lang="es-ES" sz="1400" dirty="0">
                          <a:effectLst/>
                          <a:latin typeface="Arial" panose="020B0604020202020204" pitchFamily="34" charset="0"/>
                          <a:ea typeface="Calibri" panose="020F0502020204030204" pitchFamily="34" charset="0"/>
                          <a:cs typeface="Arial" panose="020B0604020202020204" pitchFamily="34" charset="0"/>
                        </a:rPr>
                        <a:t>Comparan las causas, efectos y magnitudes de terremotos, tsunamis y erupciones volcánicas ocurridas en Chile por medio de una investigación.</a:t>
                      </a:r>
                      <a:endParaRPr lang="es-CL"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70923">
                <a:tc>
                  <a:txBody>
                    <a:bodyPr/>
                    <a:lstStyle/>
                    <a:p>
                      <a:pPr algn="just">
                        <a:spcAft>
                          <a:spcPts val="0"/>
                        </a:spcAft>
                      </a:pPr>
                      <a:r>
                        <a:rPr lang="es-ES_tradnl" sz="1400" b="1" dirty="0">
                          <a:effectLst/>
                          <a:latin typeface="Arial" panose="020B0604020202020204" pitchFamily="34" charset="0"/>
                          <a:ea typeface="Calibri"/>
                          <a:cs typeface="Arial" panose="020B0604020202020204" pitchFamily="34" charset="0"/>
                        </a:rPr>
                        <a:t>CONTENIDO /HABILIDADES</a:t>
                      </a:r>
                      <a:endParaRPr lang="es-CL" sz="1400" dirty="0">
                        <a:effectLst/>
                        <a:latin typeface="Arial" panose="020B0604020202020204" pitchFamily="34" charset="0"/>
                        <a:ea typeface="Calibri"/>
                        <a:cs typeface="Arial" panose="020B0604020202020204" pitchFamily="34" charset="0"/>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15000"/>
                        </a:lnSpc>
                        <a:spcAft>
                          <a:spcPts val="0"/>
                        </a:spcAft>
                      </a:pPr>
                      <a:r>
                        <a:rPr lang="es-ES" sz="1400" dirty="0">
                          <a:effectLst/>
                          <a:latin typeface="Arial" panose="020B0604020202020204" pitchFamily="34" charset="0"/>
                          <a:ea typeface="Calibri" panose="020F0502020204030204" pitchFamily="34" charset="0"/>
                          <a:cs typeface="Arial" panose="020B0604020202020204" pitchFamily="34" charset="0"/>
                        </a:rPr>
                        <a:t>Estructuras del cuerpo humano que participan en el movimiento</a:t>
                      </a:r>
                    </a:p>
                    <a:p>
                      <a:pPr algn="just">
                        <a:lnSpc>
                          <a:spcPct val="115000"/>
                        </a:lnSpc>
                        <a:spcAft>
                          <a:spcPts val="0"/>
                        </a:spcAft>
                      </a:pPr>
                      <a:r>
                        <a:rPr lang="es-ES_tradnl" sz="1400" dirty="0">
                          <a:effectLst/>
                          <a:latin typeface="Arial" panose="020B0604020202020204" pitchFamily="34" charset="0"/>
                          <a:ea typeface="Calibri" panose="020F0502020204030204" pitchFamily="34" charset="0"/>
                          <a:cs typeface="Arial" panose="020B0604020202020204" pitchFamily="34" charset="0"/>
                        </a:rPr>
                        <a:t>Habilidades:</a:t>
                      </a:r>
                      <a:r>
                        <a:rPr lang="es-ES_tradnl" sz="1400" baseline="0" dirty="0">
                          <a:effectLst/>
                          <a:latin typeface="Arial" panose="020B0604020202020204" pitchFamily="34" charset="0"/>
                          <a:ea typeface="Calibri" panose="020F0502020204030204" pitchFamily="34" charset="0"/>
                          <a:cs typeface="Arial" panose="020B0604020202020204" pitchFamily="34" charset="0"/>
                        </a:rPr>
                        <a:t> Identifican - Describen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08526">
                <a:tc>
                  <a:txBody>
                    <a:bodyPr/>
                    <a:lstStyle/>
                    <a:p>
                      <a:pPr algn="just">
                        <a:spcAft>
                          <a:spcPts val="0"/>
                        </a:spcAft>
                      </a:pPr>
                      <a:r>
                        <a:rPr lang="es-ES_tradnl" sz="1400" b="1">
                          <a:effectLst/>
                          <a:latin typeface="Arial" panose="020B0604020202020204" pitchFamily="34" charset="0"/>
                          <a:ea typeface="Calibri"/>
                          <a:cs typeface="Arial" panose="020B0604020202020204" pitchFamily="34" charset="0"/>
                        </a:rPr>
                        <a:t>OBJETIVO DE LA CLASE</a:t>
                      </a:r>
                      <a:endParaRPr lang="es-CL" sz="1400">
                        <a:effectLst/>
                        <a:latin typeface="Arial" panose="020B0604020202020204" pitchFamily="34" charset="0"/>
                        <a:ea typeface="Calibri"/>
                        <a:cs typeface="Arial" panose="020B0604020202020204" pitchFamily="34" charset="0"/>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15000"/>
                        </a:lnSpc>
                        <a:spcAft>
                          <a:spcPts val="0"/>
                        </a:spcAft>
                      </a:pPr>
                      <a:r>
                        <a:rPr lang="es-ES" sz="1400" dirty="0">
                          <a:effectLst/>
                          <a:latin typeface="Arial" panose="020B0604020202020204" pitchFamily="34" charset="0"/>
                          <a:ea typeface="Calibri" panose="020F0502020204030204" pitchFamily="34" charset="0"/>
                          <a:cs typeface="Arial" panose="020B0604020202020204" pitchFamily="34" charset="0"/>
                        </a:rPr>
                        <a:t>Explicar</a:t>
                      </a:r>
                      <a:r>
                        <a:rPr lang="es-ES" sz="1400" baseline="0" dirty="0">
                          <a:effectLst/>
                          <a:latin typeface="Arial" panose="020B0604020202020204" pitchFamily="34" charset="0"/>
                          <a:ea typeface="Calibri" panose="020F0502020204030204" pitchFamily="34" charset="0"/>
                          <a:cs typeface="Arial" panose="020B0604020202020204" pitchFamily="34" charset="0"/>
                        </a:rPr>
                        <a:t> como se producen los sismos y tsunamis a partir del movimiento de placas tectónicas. </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008112">
                <a:tc>
                  <a:txBody>
                    <a:bodyPr/>
                    <a:lstStyle/>
                    <a:p>
                      <a:pPr marL="0" marR="0" algn="just">
                        <a:spcBef>
                          <a:spcPts val="0"/>
                        </a:spcBef>
                        <a:spcAft>
                          <a:spcPts val="0"/>
                        </a:spcAft>
                      </a:pPr>
                      <a:r>
                        <a:rPr lang="es-CL" sz="1400" b="1" dirty="0">
                          <a:effectLst/>
                          <a:latin typeface="Arial" panose="020B0604020202020204" pitchFamily="34" charset="0"/>
                          <a:cs typeface="Arial" panose="020B0604020202020204" pitchFamily="34" charset="0"/>
                        </a:rPr>
                        <a:t>EVALUACIÓN</a:t>
                      </a:r>
                      <a:endParaRPr lang="es-CL" sz="1400" dirty="0">
                        <a:effectLst/>
                        <a:latin typeface="Arial" panose="020B0604020202020204" pitchFamily="34" charset="0"/>
                        <a:cs typeface="Arial" panose="020B0604020202020204" pitchFamily="34" charset="0"/>
                      </a:endParaRPr>
                    </a:p>
                    <a:p>
                      <a:pPr marL="0" marR="0" algn="just">
                        <a:spcBef>
                          <a:spcPts val="0"/>
                        </a:spcBef>
                        <a:spcAft>
                          <a:spcPts val="0"/>
                        </a:spcAft>
                      </a:pPr>
                      <a:r>
                        <a:rPr lang="es-CL" sz="1400" b="1" dirty="0">
                          <a:effectLst/>
                          <a:latin typeface="Arial" panose="020B0604020202020204" pitchFamily="34" charset="0"/>
                          <a:cs typeface="Arial" panose="020B0604020202020204" pitchFamily="34" charset="0"/>
                        </a:rPr>
                        <a:t> </a:t>
                      </a:r>
                      <a:endParaRPr lang="es-CL" sz="1400" dirty="0">
                        <a:effectLst/>
                        <a:latin typeface="Arial" panose="020B0604020202020204" pitchFamily="34" charset="0"/>
                        <a:cs typeface="Arial" panose="020B0604020202020204" pitchFamily="34" charset="0"/>
                      </a:endParaRP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15000"/>
                        </a:lnSpc>
                        <a:spcAft>
                          <a:spcPts val="0"/>
                        </a:spcAft>
                      </a:pPr>
                      <a:r>
                        <a:rPr lang="es-ES" sz="1400" b="1" dirty="0">
                          <a:effectLst/>
                          <a:latin typeface="Arial" panose="020B0604020202020204" pitchFamily="34" charset="0"/>
                          <a:ea typeface="Calibri" panose="020F0502020204030204" pitchFamily="34" charset="0"/>
                          <a:cs typeface="Arial" panose="020B0604020202020204" pitchFamily="34" charset="0"/>
                        </a:rPr>
                        <a:t>Se evaluará a través de Ticket de Salida:</a:t>
                      </a:r>
                      <a:r>
                        <a:rPr lang="es-ES" sz="1400" b="1" baseline="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15000"/>
                        </a:lnSpc>
                        <a:spcAft>
                          <a:spcPts val="0"/>
                        </a:spcAft>
                      </a:pPr>
                      <a:r>
                        <a:rPr lang="es-ES" sz="1400" b="1" baseline="0" dirty="0">
                          <a:effectLst/>
                          <a:latin typeface="Arial" panose="020B0604020202020204" pitchFamily="34" charset="0"/>
                          <a:ea typeface="Calibri" panose="020F0502020204030204" pitchFamily="34" charset="0"/>
                          <a:cs typeface="Arial" panose="020B0604020202020204" pitchFamily="34" charset="0"/>
                        </a:rPr>
                        <a:t>IE3: Explican cómo se producen los sismos y tsunamis a partir del movimiento de placas tectónicas y los cambios en la topografía superficial de la Tierra.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524328" y="112557"/>
            <a:ext cx="986819" cy="85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9933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65983"/>
            <a:ext cx="8229600" cy="922114"/>
          </a:xfrm>
        </p:spPr>
        <p:txBody>
          <a:bodyPr/>
          <a:lstStyle/>
          <a:p>
            <a:r>
              <a:rPr lang="es-CL" dirty="0">
                <a:latin typeface="Brush Script MT" panose="03060802040406070304" pitchFamily="66" charset="0"/>
              </a:rPr>
              <a:t>Reglas clases virtuales</a:t>
            </a:r>
          </a:p>
        </p:txBody>
      </p:sp>
      <p:sp>
        <p:nvSpPr>
          <p:cNvPr id="6" name="Marcador de contenido 2"/>
          <p:cNvSpPr txBox="1">
            <a:spLocks noGrp="1"/>
          </p:cNvSpPr>
          <p:nvPr>
            <p:ph idx="1"/>
          </p:nvPr>
        </p:nvSpPr>
        <p:spPr>
          <a:xfrm>
            <a:off x="251520" y="1052736"/>
            <a:ext cx="8640960" cy="566124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65760" marR="0" lvl="0" indent="-283464" algn="just" defTabSz="914400" rtl="0" eaLnBrk="1" fontAlgn="auto" latinLnBrk="0" hangingPunct="1">
              <a:lnSpc>
                <a:spcPct val="100000"/>
              </a:lnSpc>
              <a:spcBef>
                <a:spcPts val="600"/>
              </a:spcBef>
              <a:spcAft>
                <a:spcPts val="0"/>
              </a:spcAft>
              <a:buClr>
                <a:srgbClr val="3891A7"/>
              </a:buClr>
              <a:buSzPct val="80000"/>
              <a:buFont typeface="Wingdings 2"/>
              <a:buChar char=""/>
              <a:tabLst/>
              <a:defRPr/>
            </a:pPr>
            <a:r>
              <a:rPr kumimoji="0" lang="es-MX" sz="3200" b="0" i="0" u="none" strike="noStrike" kern="1200" cap="none" spc="0" normalizeH="0" baseline="0" noProof="0" dirty="0">
                <a:ln>
                  <a:noFill/>
                </a:ln>
                <a:solidFill>
                  <a:srgbClr val="002060"/>
                </a:solidFill>
                <a:effectLst/>
                <a:uLnTx/>
                <a:uFillTx/>
                <a:latin typeface="Brush Script MT" panose="03060802040406070304" pitchFamily="66" charset="0"/>
              </a:rPr>
              <a:t>Cuando inicies sesión debes mantener la cámara encendida.</a:t>
            </a:r>
          </a:p>
          <a:p>
            <a:pPr marL="365760" marR="0" lvl="0" indent="-283464" algn="just" defTabSz="914400" rtl="0" eaLnBrk="1" fontAlgn="auto" latinLnBrk="0" hangingPunct="1">
              <a:lnSpc>
                <a:spcPct val="100000"/>
              </a:lnSpc>
              <a:spcBef>
                <a:spcPts val="600"/>
              </a:spcBef>
              <a:spcAft>
                <a:spcPts val="0"/>
              </a:spcAft>
              <a:buClr>
                <a:srgbClr val="3891A7"/>
              </a:buClr>
              <a:buSzPct val="80000"/>
              <a:buFont typeface="Wingdings 2"/>
              <a:buChar char=""/>
              <a:tabLst/>
              <a:defRPr/>
            </a:pPr>
            <a:r>
              <a:rPr kumimoji="0" lang="es-MX" sz="3200" b="0" i="0" u="none" strike="noStrike" kern="1200" cap="none" spc="0" normalizeH="0" baseline="0" noProof="0" dirty="0">
                <a:ln>
                  <a:noFill/>
                </a:ln>
                <a:solidFill>
                  <a:srgbClr val="002060"/>
                </a:solidFill>
                <a:effectLst/>
                <a:uLnTx/>
                <a:uFillTx/>
                <a:latin typeface="Brush Script MT" panose="03060802040406070304" pitchFamily="66" charset="0"/>
              </a:rPr>
              <a:t>Debes mantener el micrófono apagado y sólo activarlo cuando respondas a la lista, te hagan alguna pregunta o tengas alguna duda. </a:t>
            </a:r>
          </a:p>
          <a:p>
            <a:pPr marL="365760" marR="0" lvl="0" indent="-283464" algn="l" defTabSz="914400" rtl="0" eaLnBrk="1" fontAlgn="auto" latinLnBrk="0" hangingPunct="1">
              <a:lnSpc>
                <a:spcPct val="100000"/>
              </a:lnSpc>
              <a:spcBef>
                <a:spcPts val="600"/>
              </a:spcBef>
              <a:spcAft>
                <a:spcPts val="0"/>
              </a:spcAft>
              <a:buClr>
                <a:srgbClr val="3891A7"/>
              </a:buClr>
              <a:buSzPct val="80000"/>
              <a:buFont typeface="Wingdings 2"/>
              <a:buChar char=""/>
              <a:tabLst/>
              <a:defRPr/>
            </a:pPr>
            <a:r>
              <a:rPr kumimoji="0" lang="es-MX" sz="3200" b="0" i="0" u="none" strike="noStrike" kern="1200" cap="none" spc="0" normalizeH="0" baseline="0" noProof="0" dirty="0">
                <a:ln>
                  <a:noFill/>
                </a:ln>
                <a:solidFill>
                  <a:srgbClr val="002060"/>
                </a:solidFill>
                <a:effectLst/>
                <a:uLnTx/>
                <a:uFillTx/>
                <a:latin typeface="Brush Script MT" panose="03060802040406070304" pitchFamily="66" charset="0"/>
              </a:rPr>
              <a:t>Preséntate con vestimenta adecuada para la clase.</a:t>
            </a:r>
          </a:p>
          <a:p>
            <a:pPr marL="365760" marR="0" lvl="0" indent="-283464" algn="just" defTabSz="914400" rtl="0" eaLnBrk="1" fontAlgn="auto" latinLnBrk="0" hangingPunct="1">
              <a:lnSpc>
                <a:spcPct val="100000"/>
              </a:lnSpc>
              <a:spcBef>
                <a:spcPts val="600"/>
              </a:spcBef>
              <a:spcAft>
                <a:spcPts val="0"/>
              </a:spcAft>
              <a:buClr>
                <a:srgbClr val="3891A7"/>
              </a:buClr>
              <a:buSzPct val="80000"/>
              <a:buFont typeface="Wingdings 2"/>
              <a:buChar char=""/>
              <a:tabLst/>
              <a:defRPr/>
            </a:pPr>
            <a:r>
              <a:rPr kumimoji="0" lang="es-MX" sz="3200" b="0" i="0" u="none" strike="noStrike" kern="1200" cap="none" spc="0" normalizeH="0" baseline="0" noProof="0" dirty="0">
                <a:ln>
                  <a:noFill/>
                </a:ln>
                <a:solidFill>
                  <a:srgbClr val="002060"/>
                </a:solidFill>
                <a:effectLst/>
                <a:uLnTx/>
                <a:uFillTx/>
                <a:latin typeface="Brush Script MT" panose="03060802040406070304" pitchFamily="66" charset="0"/>
              </a:rPr>
              <a:t>El chat es sólo para escribir alguna pregunta o duda que tengas.</a:t>
            </a:r>
          </a:p>
          <a:p>
            <a:pPr marL="365760" marR="0" lvl="0" indent="-283464" algn="l" defTabSz="914400" rtl="0" eaLnBrk="1" fontAlgn="auto" latinLnBrk="0" hangingPunct="1">
              <a:lnSpc>
                <a:spcPct val="100000"/>
              </a:lnSpc>
              <a:spcBef>
                <a:spcPts val="600"/>
              </a:spcBef>
              <a:spcAft>
                <a:spcPts val="0"/>
              </a:spcAft>
              <a:buClr>
                <a:srgbClr val="3891A7"/>
              </a:buClr>
              <a:buSzPct val="80000"/>
              <a:buFont typeface="Wingdings 2"/>
              <a:buChar char=""/>
              <a:tabLst/>
              <a:defRPr/>
            </a:pPr>
            <a:r>
              <a:rPr kumimoji="0" lang="es-MX" sz="3200" b="0" i="0" u="none" strike="noStrike" kern="1200" cap="none" spc="0" normalizeH="0" baseline="0" noProof="0" dirty="0">
                <a:ln>
                  <a:noFill/>
                </a:ln>
                <a:solidFill>
                  <a:srgbClr val="002060"/>
                </a:solidFill>
                <a:effectLst/>
                <a:uLnTx/>
                <a:uFillTx/>
                <a:latin typeface="Brush Script MT" panose="03060802040406070304" pitchFamily="66" charset="0"/>
              </a:rPr>
              <a:t>No consumas alimentos mientras estés en clases</a:t>
            </a:r>
          </a:p>
          <a:p>
            <a:pPr marL="365760" marR="0" lvl="0" indent="-283464" algn="just" defTabSz="914400" rtl="0" eaLnBrk="1" fontAlgn="auto" latinLnBrk="0" hangingPunct="1">
              <a:lnSpc>
                <a:spcPct val="100000"/>
              </a:lnSpc>
              <a:spcBef>
                <a:spcPts val="600"/>
              </a:spcBef>
              <a:spcAft>
                <a:spcPts val="0"/>
              </a:spcAft>
              <a:buClr>
                <a:srgbClr val="3891A7"/>
              </a:buClr>
              <a:buSzPct val="80000"/>
              <a:buFont typeface="Wingdings 2"/>
              <a:buChar char=""/>
              <a:tabLst/>
              <a:defRPr/>
            </a:pPr>
            <a:r>
              <a:rPr kumimoji="0" lang="es-MX" sz="3200" b="0" i="0" u="none" strike="noStrike" kern="1200" cap="none" spc="0" normalizeH="0" baseline="0" noProof="0" dirty="0">
                <a:ln>
                  <a:noFill/>
                </a:ln>
                <a:solidFill>
                  <a:srgbClr val="002060"/>
                </a:solidFill>
                <a:effectLst/>
                <a:uLnTx/>
                <a:uFillTx/>
                <a:latin typeface="Brush Script MT" panose="03060802040406070304" pitchFamily="66" charset="0"/>
              </a:rPr>
              <a:t>El apoderado o adulto puede estar a su lado. Pero no debe interrumpir las clases. </a:t>
            </a:r>
            <a:endParaRPr kumimoji="0" lang="es-MX" sz="3200" b="0" i="0" u="none" strike="noStrike" kern="1200" cap="none" spc="0" normalizeH="0" baseline="0" noProof="0" dirty="0">
              <a:ln>
                <a:noFill/>
              </a:ln>
              <a:solidFill>
                <a:prstClr val="black"/>
              </a:solidFill>
              <a:effectLst/>
              <a:uLnTx/>
              <a:uFillTx/>
              <a:latin typeface="Footlight MT Light" panose="0204060206030A020304" pitchFamily="18" charset="0"/>
              <a:ea typeface="+mn-ea"/>
              <a:cs typeface="+mn-cs"/>
            </a:endParaRPr>
          </a:p>
          <a:p>
            <a:pPr marL="0" marR="0" lvl="0" indent="0" algn="l" defTabSz="457200" rtl="0" eaLnBrk="1" fontAlgn="auto" latinLnBrk="0" hangingPunct="1">
              <a:lnSpc>
                <a:spcPct val="100000"/>
              </a:lnSpc>
              <a:spcBef>
                <a:spcPts val="1000"/>
              </a:spcBef>
              <a:spcAft>
                <a:spcPts val="0"/>
              </a:spcAft>
              <a:buClr>
                <a:srgbClr val="A53010"/>
              </a:buClr>
              <a:buSzTx/>
              <a:buFont typeface="Wingdings 3" charset="2"/>
              <a:buNone/>
              <a:tabLst/>
              <a:defRPr/>
            </a:pPr>
            <a:endParaRPr kumimoji="0" lang="es-CL" sz="1800" b="0" i="0" u="none" strike="noStrike" kern="1200" cap="none" spc="0" normalizeH="0" baseline="0" noProof="0" dirty="0">
              <a:ln>
                <a:noFill/>
              </a:ln>
              <a:solidFill>
                <a:sysClr val="windowText" lastClr="000000">
                  <a:lumMod val="75000"/>
                  <a:lumOff val="25000"/>
                </a:sys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07292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down)">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10852"/>
            <a:ext cx="8229600" cy="1143000"/>
          </a:xfrm>
        </p:spPr>
        <p:txBody>
          <a:bodyPr/>
          <a:lstStyle/>
          <a:p>
            <a:r>
              <a:rPr lang="es-CL" dirty="0"/>
              <a:t>Importante:</a:t>
            </a:r>
          </a:p>
        </p:txBody>
      </p:sp>
      <p:pic>
        <p:nvPicPr>
          <p:cNvPr id="4" name="Picture 2" descr="Happy Dance Sticker by Ofix for iOS &amp; Android |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50768"/>
            <a:ext cx="2160240" cy="2160240"/>
          </a:xfrm>
          <a:prstGeom prst="rect">
            <a:avLst/>
          </a:prstGeom>
          <a:noFill/>
          <a:extLst>
            <a:ext uri="{909E8E84-426E-40DD-AFC4-6F175D3DCCD1}">
              <a14:hiddenFill xmlns:a14="http://schemas.microsoft.com/office/drawing/2010/main">
                <a:solidFill>
                  <a:srgbClr val="FFFFFF"/>
                </a:solidFill>
              </a14:hiddenFill>
            </a:ext>
          </a:extLst>
        </p:spPr>
      </p:pic>
      <p:sp>
        <p:nvSpPr>
          <p:cNvPr id="5" name="4 Llamada de flecha a la izquierda"/>
          <p:cNvSpPr/>
          <p:nvPr/>
        </p:nvSpPr>
        <p:spPr>
          <a:xfrm>
            <a:off x="3607174" y="969177"/>
            <a:ext cx="5429321" cy="1019663"/>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solidFill>
                  <a:prstClr val="black"/>
                </a:solidFill>
              </a:rPr>
              <a:t>Cuándo esté la animación de un lápiz, significa que debes </a:t>
            </a:r>
            <a:r>
              <a:rPr lang="es-CL" b="1" dirty="0">
                <a:solidFill>
                  <a:prstClr val="black"/>
                </a:solidFill>
              </a:rPr>
              <a:t>escribir en tu cuaderno</a:t>
            </a:r>
          </a:p>
        </p:txBody>
      </p:sp>
      <p:pic>
        <p:nvPicPr>
          <p:cNvPr id="6" name="Picture 8" descr="Film Camera Sticker by Martina Martian for iOS &amp; Android | GIPH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451" y="1513729"/>
            <a:ext cx="2496377" cy="2496378"/>
          </a:xfrm>
          <a:prstGeom prst="rect">
            <a:avLst/>
          </a:prstGeom>
          <a:noFill/>
          <a:extLst>
            <a:ext uri="{909E8E84-426E-40DD-AFC4-6F175D3DCCD1}">
              <a14:hiddenFill xmlns:a14="http://schemas.microsoft.com/office/drawing/2010/main">
                <a:solidFill>
                  <a:srgbClr val="FFFFFF"/>
                </a:solidFill>
              </a14:hiddenFill>
            </a:ext>
          </a:extLst>
        </p:spPr>
      </p:pic>
      <p:sp>
        <p:nvSpPr>
          <p:cNvPr id="7" name="6 Llamada de flecha a la izquierda"/>
          <p:cNvSpPr/>
          <p:nvPr/>
        </p:nvSpPr>
        <p:spPr>
          <a:xfrm>
            <a:off x="2329287" y="2193993"/>
            <a:ext cx="6660232" cy="1193467"/>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solidFill>
                  <a:prstClr val="black"/>
                </a:solidFill>
              </a:rPr>
              <a:t>Cuándo esté esta animación de una cámara fotográfica, significa que debes mandar </a:t>
            </a:r>
            <a:r>
              <a:rPr lang="es-CL" b="1" dirty="0">
                <a:solidFill>
                  <a:prstClr val="black"/>
                </a:solidFill>
              </a:rPr>
              <a:t>reporte sólo de esa actividad (una foto de la actividad)</a:t>
            </a:r>
          </a:p>
        </p:txBody>
      </p:sp>
      <p:pic>
        <p:nvPicPr>
          <p:cNvPr id="10242" name="Picture 2" descr="▷ Libros: Imágenes Animadas, Gifs y Animaciones ¡100% GRATI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79828" y="3258855"/>
            <a:ext cx="1600200" cy="1928812"/>
          </a:xfrm>
          <a:prstGeom prst="rect">
            <a:avLst/>
          </a:prstGeom>
          <a:noFill/>
          <a:extLst>
            <a:ext uri="{909E8E84-426E-40DD-AFC4-6F175D3DCCD1}">
              <a14:hiddenFill xmlns:a14="http://schemas.microsoft.com/office/drawing/2010/main">
                <a:solidFill>
                  <a:srgbClr val="FFFFFF"/>
                </a:solidFill>
              </a14:hiddenFill>
            </a:ext>
          </a:extLst>
        </p:spPr>
      </p:pic>
      <p:sp>
        <p:nvSpPr>
          <p:cNvPr id="9" name="8 Llamada de flecha a la izquierda"/>
          <p:cNvSpPr/>
          <p:nvPr/>
        </p:nvSpPr>
        <p:spPr>
          <a:xfrm>
            <a:off x="4180027" y="3577363"/>
            <a:ext cx="4809491" cy="1291797"/>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solidFill>
                  <a:prstClr val="black"/>
                </a:solidFill>
              </a:rPr>
              <a:t>Cuándo esté esta animación de un libro, significa que debes </a:t>
            </a:r>
            <a:r>
              <a:rPr lang="es-CL" b="1" dirty="0">
                <a:solidFill>
                  <a:prstClr val="black"/>
                </a:solidFill>
              </a:rPr>
              <a:t>trabajar en tu libro de Ciencias Naturales </a:t>
            </a:r>
          </a:p>
        </p:txBody>
      </p:sp>
      <p:pic>
        <p:nvPicPr>
          <p:cNvPr id="10" name="Picture 6" descr="Signo de Interrogación Animado (con imágenes) | Preguntas al azar ..."/>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11807" y="4223261"/>
            <a:ext cx="1968021" cy="2403799"/>
          </a:xfrm>
          <a:prstGeom prst="rect">
            <a:avLst/>
          </a:prstGeom>
          <a:noFill/>
          <a:extLst>
            <a:ext uri="{909E8E84-426E-40DD-AFC4-6F175D3DCCD1}">
              <a14:hiddenFill xmlns:a14="http://schemas.microsoft.com/office/drawing/2010/main">
                <a:solidFill>
                  <a:srgbClr val="FFFFFF"/>
                </a:solidFill>
              </a14:hiddenFill>
            </a:ext>
          </a:extLst>
        </p:spPr>
      </p:pic>
      <p:sp>
        <p:nvSpPr>
          <p:cNvPr id="11" name="10 Llamada de flecha a la izquierda"/>
          <p:cNvSpPr/>
          <p:nvPr/>
        </p:nvSpPr>
        <p:spPr>
          <a:xfrm>
            <a:off x="2195736" y="5187667"/>
            <a:ext cx="6793782" cy="1291797"/>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solidFill>
                  <a:prstClr val="black"/>
                </a:solidFill>
              </a:rPr>
              <a:t>Cuándo esté esta animación de un signo de pregunta, significa que debes </a:t>
            </a:r>
            <a:r>
              <a:rPr lang="es-CL" b="1" dirty="0">
                <a:solidFill>
                  <a:prstClr val="black"/>
                </a:solidFill>
              </a:rPr>
              <a:t>pensar y analizar, sin escribir en tu cuaderno. Responder de forma oral.</a:t>
            </a:r>
          </a:p>
        </p:txBody>
      </p:sp>
      <p:pic>
        <p:nvPicPr>
          <p:cNvPr id="12" name="Picture 2"/>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524328" y="112557"/>
            <a:ext cx="986819" cy="85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0723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695878" y="404664"/>
            <a:ext cx="7344816" cy="79208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dirty="0">
                <a:solidFill>
                  <a:srgbClr val="4F81BD">
                    <a:lumMod val="50000"/>
                  </a:srgbClr>
                </a:solidFill>
              </a:rPr>
              <a:t>Objetivo de la clase: </a:t>
            </a:r>
          </a:p>
        </p:txBody>
      </p:sp>
      <p:sp>
        <p:nvSpPr>
          <p:cNvPr id="5" name="Elipse 4"/>
          <p:cNvSpPr/>
          <p:nvPr/>
        </p:nvSpPr>
        <p:spPr>
          <a:xfrm>
            <a:off x="695878" y="2276872"/>
            <a:ext cx="7344816" cy="2592288"/>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s-ES" sz="2000">
                <a:solidFill>
                  <a:prstClr val="black"/>
                </a:solidFill>
                <a:latin typeface="Arial" panose="020B0604020202020204" pitchFamily="34" charset="0"/>
                <a:ea typeface="Calibri" panose="020F0502020204030204" pitchFamily="34" charset="0"/>
                <a:cs typeface="Arial" panose="020B0604020202020204" pitchFamily="34" charset="0"/>
              </a:rPr>
              <a:t>Explicar como se producen los sismos y tsunamis a partir del movimiento de placas tectónicas. </a:t>
            </a:r>
            <a:endParaRPr lang="es-ES" sz="2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66117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78874" y="113085"/>
            <a:ext cx="8278635" cy="1058099"/>
          </a:xfrm>
        </p:spPr>
        <p:txBody>
          <a:bodyPr>
            <a:normAutofit fontScale="90000"/>
          </a:bodyPr>
          <a:lstStyle/>
          <a:p>
            <a:r>
              <a:rPr lang="es-CL" dirty="0"/>
              <a:t>Inicio</a:t>
            </a:r>
            <a:br>
              <a:rPr lang="es-CL" dirty="0"/>
            </a:br>
            <a:r>
              <a:rPr lang="es-CL" dirty="0"/>
              <a:t>Activación Conocimientos Previos</a:t>
            </a:r>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862983" y="132355"/>
            <a:ext cx="1283515" cy="110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ángulo redondeado 4"/>
          <p:cNvSpPr/>
          <p:nvPr/>
        </p:nvSpPr>
        <p:spPr>
          <a:xfrm>
            <a:off x="389404" y="2636912"/>
            <a:ext cx="8052267" cy="129614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chemeClr val="tx1"/>
                </a:solidFill>
              </a:rPr>
              <a:t>Nombra las capas de las tierra y realiza una breve descripción de cada una de ellas</a:t>
            </a:r>
          </a:p>
        </p:txBody>
      </p:sp>
      <p:pic>
        <p:nvPicPr>
          <p:cNvPr id="6" name="Picture 6" descr="Signo de Interrogación Animado (con imágenes) | Preguntas al azar ..."/>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47623" y="4391490"/>
            <a:ext cx="1968021" cy="2403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645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5616" y="188640"/>
            <a:ext cx="6696744" cy="1143000"/>
          </a:xfrm>
        </p:spPr>
        <p:txBody>
          <a:bodyPr/>
          <a:lstStyle/>
          <a:p>
            <a:r>
              <a:rPr lang="es-CL" dirty="0"/>
              <a:t>Motivación </a:t>
            </a:r>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886127" y="188640"/>
            <a:ext cx="1283515" cy="110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ángulo 4"/>
          <p:cNvSpPr/>
          <p:nvPr/>
        </p:nvSpPr>
        <p:spPr>
          <a:xfrm>
            <a:off x="275746" y="3212976"/>
            <a:ext cx="8376483" cy="523220"/>
          </a:xfrm>
          <a:prstGeom prst="rect">
            <a:avLst/>
          </a:prstGeom>
        </p:spPr>
        <p:txBody>
          <a:bodyPr wrap="square">
            <a:spAutoFit/>
          </a:bodyPr>
          <a:lstStyle/>
          <a:p>
            <a:pPr algn="ctr"/>
            <a:r>
              <a:rPr lang="es-CL" sz="2800" dirty="0">
                <a:solidFill>
                  <a:srgbClr val="FF0000"/>
                </a:solidFill>
              </a:rPr>
              <a:t>https://www.youtube.com/watch?v=_G0bGDB-MU4</a:t>
            </a:r>
          </a:p>
        </p:txBody>
      </p:sp>
      <p:sp>
        <p:nvSpPr>
          <p:cNvPr id="6" name="CuadroTexto 5"/>
          <p:cNvSpPr txBox="1"/>
          <p:nvPr/>
        </p:nvSpPr>
        <p:spPr>
          <a:xfrm>
            <a:off x="584482" y="1556792"/>
            <a:ext cx="7759010" cy="954107"/>
          </a:xfrm>
          <a:prstGeom prst="rect">
            <a:avLst/>
          </a:prstGeom>
          <a:noFill/>
        </p:spPr>
        <p:txBody>
          <a:bodyPr wrap="square" rtlCol="0">
            <a:spAutoFit/>
          </a:bodyPr>
          <a:lstStyle/>
          <a:p>
            <a:pPr algn="ctr"/>
            <a:r>
              <a:rPr lang="es-CL" sz="2800" dirty="0">
                <a:solidFill>
                  <a:prstClr val="black"/>
                </a:solidFill>
              </a:rPr>
              <a:t>Ahora… Te invito a ver un video de </a:t>
            </a:r>
          </a:p>
          <a:p>
            <a:pPr algn="ctr"/>
            <a:r>
              <a:rPr lang="es-CL" sz="2800" b="1" dirty="0">
                <a:solidFill>
                  <a:prstClr val="black"/>
                </a:solidFill>
              </a:rPr>
              <a:t>Placas tectónicas </a:t>
            </a:r>
          </a:p>
        </p:txBody>
      </p:sp>
      <p:pic>
        <p:nvPicPr>
          <p:cNvPr id="2050" name="Picture 2" descr="8 trucos con los enlaces de YouTube que deberías conocer - Lanzaware"/>
          <p:cNvPicPr>
            <a:picLocks noChangeAspect="1" noChangeArrowheads="1" noCrop="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9792" y="4221088"/>
            <a:ext cx="3192289" cy="1915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789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251520" y="980728"/>
            <a:ext cx="8496944" cy="2016224"/>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bg1">
                    <a:lumMod val="95000"/>
                  </a:schemeClr>
                </a:solidFill>
              </a:rPr>
              <a:t>Una de las características de la CORTEZA es que es discontinua, es decir, está dividida en grandes segmentos de rocas llamados </a:t>
            </a:r>
            <a:r>
              <a:rPr lang="es-ES" b="1" dirty="0">
                <a:solidFill>
                  <a:schemeClr val="bg1">
                    <a:lumMod val="95000"/>
                  </a:schemeClr>
                </a:solidFill>
              </a:rPr>
              <a:t>placas tectónicas.</a:t>
            </a:r>
          </a:p>
          <a:p>
            <a:pPr algn="ctr"/>
            <a:endParaRPr lang="es-ES" b="1" dirty="0">
              <a:solidFill>
                <a:schemeClr val="bg1">
                  <a:lumMod val="95000"/>
                </a:schemeClr>
              </a:solidFill>
            </a:endParaRPr>
          </a:p>
          <a:p>
            <a:pPr algn="ctr"/>
            <a:r>
              <a:rPr lang="es-ES" dirty="0">
                <a:solidFill>
                  <a:schemeClr val="bg1">
                    <a:lumMod val="95000"/>
                  </a:schemeClr>
                </a:solidFill>
              </a:rPr>
              <a:t>Las placas tectónicas se localizan sobre una delgada capa del  manto superior, la que está formada por material rocoso fundido, llamado magma. El movimiento de este material hace que las placas tectónicas se desplacen</a:t>
            </a:r>
            <a:endParaRPr lang="es-CL" dirty="0">
              <a:solidFill>
                <a:schemeClr val="bg1">
                  <a:lumMod val="95000"/>
                </a:schemeClr>
              </a:solidFill>
            </a:endParaRPr>
          </a:p>
        </p:txBody>
      </p:sp>
      <p:sp>
        <p:nvSpPr>
          <p:cNvPr id="5" name="2 Título"/>
          <p:cNvSpPr txBox="1">
            <a:spLocks/>
          </p:cNvSpPr>
          <p:nvPr/>
        </p:nvSpPr>
        <p:spPr>
          <a:xfrm>
            <a:off x="1979712" y="-16495"/>
            <a:ext cx="5760640" cy="7811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s-MX" dirty="0">
                <a:solidFill>
                  <a:sysClr val="windowText" lastClr="000000"/>
                </a:solidFill>
              </a:rPr>
              <a:t>Desarrollo de la clase</a:t>
            </a:r>
          </a:p>
        </p:txBody>
      </p:sp>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34732" y="-19827"/>
            <a:ext cx="1283515" cy="110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ángulo redondeado 6"/>
          <p:cNvSpPr/>
          <p:nvPr/>
        </p:nvSpPr>
        <p:spPr>
          <a:xfrm>
            <a:off x="1248783" y="3717032"/>
            <a:ext cx="6491569" cy="1008112"/>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La corteza terrestre se divide en trece placas tectónicas principales.</a:t>
            </a:r>
          </a:p>
          <a:p>
            <a:pPr algn="ctr"/>
            <a:r>
              <a:rPr lang="es-ES" dirty="0">
                <a:solidFill>
                  <a:schemeClr val="tx1"/>
                </a:solidFill>
              </a:rPr>
              <a:t>Sin embargo, hay una gran cantidad de placas de menor tamaño.</a:t>
            </a:r>
            <a:endParaRPr lang="es-CL" dirty="0">
              <a:solidFill>
                <a:schemeClr val="tx1"/>
              </a:solidFill>
            </a:endParaRPr>
          </a:p>
        </p:txBody>
      </p:sp>
      <p:sp>
        <p:nvSpPr>
          <p:cNvPr id="8" name="Flecha abajo 7"/>
          <p:cNvSpPr/>
          <p:nvPr/>
        </p:nvSpPr>
        <p:spPr>
          <a:xfrm>
            <a:off x="4211960" y="3140968"/>
            <a:ext cx="504056" cy="432048"/>
          </a:xfrm>
          <a:prstGeom prst="down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Elipse 8"/>
          <p:cNvSpPr/>
          <p:nvPr/>
        </p:nvSpPr>
        <p:spPr>
          <a:xfrm>
            <a:off x="4463988" y="5661248"/>
            <a:ext cx="3528392" cy="1080120"/>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tx1"/>
                </a:solidFill>
              </a:rPr>
              <a:t>Observemos y analicemos las placas en la siguiente diapositiva</a:t>
            </a:r>
          </a:p>
        </p:txBody>
      </p:sp>
      <p:sp>
        <p:nvSpPr>
          <p:cNvPr id="10" name="Flecha derecha 9"/>
          <p:cNvSpPr/>
          <p:nvPr/>
        </p:nvSpPr>
        <p:spPr>
          <a:xfrm>
            <a:off x="8100392" y="6057292"/>
            <a:ext cx="936104" cy="288032"/>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650079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685" y="188640"/>
            <a:ext cx="9107883" cy="6669360"/>
          </a:xfrm>
          <a:prstGeom prst="rect">
            <a:avLst/>
          </a:prstGeom>
        </p:spPr>
      </p:pic>
    </p:spTree>
    <p:extLst>
      <p:ext uri="{BB962C8B-B14F-4D97-AF65-F5344CB8AC3E}">
        <p14:creationId xmlns:p14="http://schemas.microsoft.com/office/powerpoint/2010/main" val="382903658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5153</TotalTime>
  <Words>671</Words>
  <Application>Microsoft Office PowerPoint</Application>
  <PresentationFormat>Presentación en pantalla (4:3)</PresentationFormat>
  <Paragraphs>76</Paragraphs>
  <Slides>12</Slides>
  <Notes>1</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12</vt:i4>
      </vt:variant>
    </vt:vector>
  </HeadingPairs>
  <TitlesOfParts>
    <vt:vector size="22" baseType="lpstr">
      <vt:lpstr>Arial</vt:lpstr>
      <vt:lpstr>Brush Script MT</vt:lpstr>
      <vt:lpstr>Calibri</vt:lpstr>
      <vt:lpstr>Century Gothic</vt:lpstr>
      <vt:lpstr>Footlight MT Light</vt:lpstr>
      <vt:lpstr>Times New Roman</vt:lpstr>
      <vt:lpstr>Wingdings 2</vt:lpstr>
      <vt:lpstr>Wingdings 3</vt:lpstr>
      <vt:lpstr>Tema de Office</vt:lpstr>
      <vt:lpstr>1_Tema de Office</vt:lpstr>
      <vt:lpstr>PLANIFICACIÓN  CLASES VIRTUALES CIENCIAS NATURALES 4° AÑO BÁSICO SEMANA N° 35 FECHA : 25-11-2020</vt:lpstr>
      <vt:lpstr>Presentación de PowerPoint</vt:lpstr>
      <vt:lpstr>Reglas clases virtuales</vt:lpstr>
      <vt:lpstr>Importante:</vt:lpstr>
      <vt:lpstr>Presentación de PowerPoint</vt:lpstr>
      <vt:lpstr>Inicio Activación Conocimientos Previos</vt:lpstr>
      <vt:lpstr>Motivación </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Equipo Jean Piaget</dc:creator>
  <cp:lastModifiedBy>Coordinación JP</cp:lastModifiedBy>
  <cp:revision>185</cp:revision>
  <dcterms:created xsi:type="dcterms:W3CDTF">2020-07-06T03:06:52Z</dcterms:created>
  <dcterms:modified xsi:type="dcterms:W3CDTF">2020-11-18T15:25:12Z</dcterms:modified>
</cp:coreProperties>
</file>