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56" r:id="rId3"/>
    <p:sldId id="295" r:id="rId4"/>
    <p:sldId id="294" r:id="rId5"/>
    <p:sldId id="323" r:id="rId6"/>
    <p:sldId id="322" r:id="rId7"/>
    <p:sldId id="328" r:id="rId8"/>
    <p:sldId id="324" r:id="rId9"/>
    <p:sldId id="325" r:id="rId10"/>
    <p:sldId id="347" r:id="rId11"/>
    <p:sldId id="344" r:id="rId12"/>
    <p:sldId id="350" r:id="rId13"/>
    <p:sldId id="329" r:id="rId14"/>
    <p:sldId id="330" r:id="rId15"/>
    <p:sldId id="331" r:id="rId16"/>
    <p:sldId id="332" r:id="rId17"/>
    <p:sldId id="333" r:id="rId18"/>
    <p:sldId id="345" r:id="rId19"/>
    <p:sldId id="335" r:id="rId20"/>
    <p:sldId id="349" r:id="rId21"/>
    <p:sldId id="348" r:id="rId22"/>
    <p:sldId id="338" r:id="rId23"/>
    <p:sldId id="339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86460" autoAdjust="0"/>
  </p:normalViewPr>
  <p:slideViewPr>
    <p:cSldViewPr>
      <p:cViewPr>
        <p:scale>
          <a:sx n="80" d="100"/>
          <a:sy n="80" d="100"/>
        </p:scale>
        <p:origin x="-121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CLASE N°1</a:t>
            </a:r>
            <a:br>
              <a:rPr lang="es-CL" sz="2400" dirty="0" smtClean="0"/>
            </a:br>
            <a:r>
              <a:rPr lang="es-CL" sz="2400" dirty="0"/>
              <a:t>4</a:t>
            </a:r>
            <a:r>
              <a:rPr lang="es-CL" sz="2400" dirty="0" smtClean="0"/>
              <a:t>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  23 de Noviembre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1680"/>
            <a:ext cx="6084676" cy="214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179577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1600" dirty="0" smtClean="0"/>
          </a:p>
          <a:p>
            <a:pPr algn="just"/>
            <a:r>
              <a:rPr lang="es-CL" sz="1600" dirty="0"/>
              <a:t>3. Describe en tu cuaderno cuál y cómo es tu lugar escogido, qué características tiene</a:t>
            </a:r>
            <a:r>
              <a:rPr lang="es-CL" sz="1600" dirty="0" smtClean="0"/>
              <a:t>.</a:t>
            </a:r>
          </a:p>
          <a:p>
            <a:pPr algn="just"/>
            <a:r>
              <a:rPr lang="es-CL" sz="1600" dirty="0"/>
              <a:t> </a:t>
            </a:r>
            <a:r>
              <a:rPr lang="es-CL" sz="1600" dirty="0" smtClean="0"/>
              <a:t>  </a:t>
            </a:r>
            <a:endParaRPr lang="es-CL" sz="1600" dirty="0"/>
          </a:p>
          <a:p>
            <a:pPr algn="just"/>
            <a:r>
              <a:rPr lang="es-CL" sz="1600" dirty="0" smtClean="0"/>
              <a:t>4</a:t>
            </a:r>
            <a:r>
              <a:rPr lang="es-CL" sz="1600" dirty="0"/>
              <a:t>. Piensa en una historia que comience siendo realista, y acabe siendo fantástica, con el fin de explicar cómo se originó el lugar que escogiste. Generalmente, las leyendas se sustentan en historias de personajes pertenecientes a pueblos indígenas reales</a:t>
            </a:r>
            <a:endParaRPr lang="es-CL" sz="1600" dirty="0" smtClean="0"/>
          </a:p>
          <a:p>
            <a:pPr algn="just"/>
            <a:endParaRPr lang="es-CL" sz="1600" dirty="0"/>
          </a:p>
          <a:p>
            <a:pPr algn="just"/>
            <a:r>
              <a:rPr lang="es-CL" sz="1600" dirty="0" smtClean="0"/>
              <a:t>5</a:t>
            </a:r>
            <a:r>
              <a:rPr lang="es-CL" sz="1600" dirty="0"/>
              <a:t>. Completa en tu cuaderno la siguiente tabla con las ideas que tienes para </a:t>
            </a:r>
            <a:r>
              <a:rPr lang="es-CL" sz="1600" dirty="0" smtClean="0"/>
              <a:t>tu cuento</a:t>
            </a:r>
            <a:r>
              <a:rPr lang="es-CL" sz="1600" dirty="0"/>
              <a:t>: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4813994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/>
              <a:t>6</a:t>
            </a:r>
            <a:r>
              <a:rPr lang="es-CL" sz="1600" dirty="0"/>
              <a:t>. En la etapa de escritura, escribe en tu cuaderno un borrador de la leyenda. Cuida </a:t>
            </a:r>
            <a:r>
              <a:rPr lang="es-CL" sz="1600" dirty="0" smtClean="0"/>
              <a:t>el uso </a:t>
            </a:r>
            <a:r>
              <a:rPr lang="es-CL" sz="1600" dirty="0"/>
              <a:t>de mayúsculas y puntos</a:t>
            </a:r>
            <a:r>
              <a:rPr lang="es-CL" sz="1600" dirty="0" smtClean="0"/>
              <a:t>.</a:t>
            </a:r>
          </a:p>
          <a:p>
            <a:endParaRPr lang="es-CL" sz="1600" dirty="0" smtClean="0"/>
          </a:p>
          <a:p>
            <a:r>
              <a:rPr lang="es-CL" sz="1600" dirty="0" smtClean="0"/>
              <a:t>7.-¿Cómo evaluarías el trabajo realizado por ti? Argumenta tu respuesta</a:t>
            </a:r>
          </a:p>
          <a:p>
            <a:endParaRPr lang="es-CL" sz="1600" dirty="0"/>
          </a:p>
          <a:p>
            <a:r>
              <a:rPr lang="es-CL" sz="1600" dirty="0" smtClean="0"/>
              <a:t>8.- ¿En qué te fijaste para la elección del lugar geográfico?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3392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37828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23528" y="112474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/>
              <a:t>Evaluación de la clase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2575"/>
            <a:ext cx="6912768" cy="78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57954"/>
              </p:ext>
            </p:extLst>
          </p:nvPr>
        </p:nvGraphicFramePr>
        <p:xfrm>
          <a:off x="755576" y="2564904"/>
          <a:ext cx="691276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1512168"/>
              </a:tblGrid>
              <a:tr h="392763">
                <a:tc>
                  <a:txBody>
                    <a:bodyPr/>
                    <a:lstStyle/>
                    <a:p>
                      <a:r>
                        <a:rPr lang="es-CL" sz="1600" b="0" dirty="0" smtClean="0">
                          <a:solidFill>
                            <a:schemeClr val="tx1"/>
                          </a:solidFill>
                        </a:rPr>
                        <a:t>En el inicio se presentan los personajes, el ambiente</a:t>
                      </a:r>
                    </a:p>
                    <a:p>
                      <a:r>
                        <a:rPr lang="es-CL" sz="1600" b="0" dirty="0" smtClean="0">
                          <a:solidFill>
                            <a:schemeClr val="tx1"/>
                          </a:solidFill>
                        </a:rPr>
                        <a:t>y la relación inicial de los personajes. </a:t>
                      </a:r>
                      <a:endParaRPr lang="es-C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En el desarrollo se relatan los problemas que deben</a:t>
                      </a:r>
                    </a:p>
                    <a:p>
                      <a:r>
                        <a:rPr lang="es-CL" sz="1600" dirty="0" smtClean="0"/>
                        <a:t>enfrentar los personajes.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En el final se narra cómo el problema de los personajes se soluciona, y cómo se origina el fenómeno</a:t>
                      </a:r>
                    </a:p>
                    <a:p>
                      <a:r>
                        <a:rPr lang="es-CL" sz="1600" dirty="0" smtClean="0"/>
                        <a:t>natural.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El relato comienza siendo realista, y se torna ficticio</a:t>
                      </a:r>
                    </a:p>
                    <a:p>
                      <a:r>
                        <a:rPr lang="es-CL" sz="1600" dirty="0" smtClean="0"/>
                        <a:t>hacia el desenlace.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Se distingue claramente el inicio, el desarrollo y el</a:t>
                      </a:r>
                    </a:p>
                    <a:p>
                      <a:r>
                        <a:rPr lang="es-CL" sz="1600" dirty="0" smtClean="0"/>
                        <a:t>desenlace de la historia.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8529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628800"/>
            <a:ext cx="82448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1.-¿Se te ocurre una forma original de transformar una leyenda en otro tipo de texto?¿Cuál sería este ? Comenta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2.- ¿Qué pasaría si los textos leídos , no expresaran ningún tipo de emociones o sentimientos? Comenta 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</a:t>
            </a:r>
          </a:p>
          <a:p>
            <a:r>
              <a:rPr lang="es-CL" dirty="0" smtClean="0"/>
              <a:t>______________________________________________________________________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4" y="620688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19675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4 año A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</a:t>
            </a:r>
            <a:r>
              <a:rPr lang="es-CL" sz="2800" dirty="0"/>
              <a:t> </a:t>
            </a:r>
            <a:r>
              <a:rPr lang="es-CL" sz="2800" dirty="0" smtClean="0"/>
              <a:t>26 Noviembre </a:t>
            </a:r>
            <a:r>
              <a:rPr lang="es-CL" sz="2800" dirty="0"/>
              <a:t>del  2020</a:t>
            </a:r>
            <a:r>
              <a:rPr lang="es-C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81399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3578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7607"/>
              </p:ext>
            </p:extLst>
          </p:nvPr>
        </p:nvGraphicFramePr>
        <p:xfrm>
          <a:off x="27112" y="892797"/>
          <a:ext cx="9116888" cy="5398913"/>
        </p:xfrm>
        <a:graphic>
          <a:graphicData uri="http://schemas.openxmlformats.org/drawingml/2006/table">
            <a:tbl>
              <a:tblPr firstRow="1" firstCol="1" bandRow="1"/>
              <a:tblGrid>
                <a:gridCol w="2206411"/>
                <a:gridCol w="6910477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su comprensión de las narraciones leídas: extrayendo información explícita e implícita.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Aluden, en sus comentarios orales y escritos, a información explícita de un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Contestan, oralmente o por escrito, preguntas que aluden a información implícita del texto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Lectora/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aluden. Describen.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Recrean.contestran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en la comprensión de narraciones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leídas, extrayendo información explícita e implícita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22/10/20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98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8682"/>
            <a:ext cx="720080" cy="6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20907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0648"/>
            <a:ext cx="2378075" cy="29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3780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359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2497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36" y="2120083"/>
            <a:ext cx="6553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" y="476672"/>
            <a:ext cx="192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07704" y="1196753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Te invito a conocer curiosidades de la Isla De Pascua lugar lleno de Mitos</a:t>
            </a:r>
          </a:p>
          <a:p>
            <a:r>
              <a:rPr lang="es-CL" dirty="0" smtClean="0"/>
              <a:t>https</a:t>
            </a:r>
            <a:r>
              <a:rPr lang="es-CL" dirty="0"/>
              <a:t>://www.youtube.com/watch?v=IuRpyjJ7vhw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4501"/>
            <a:ext cx="2965053" cy="16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332657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Inicio</a:t>
            </a:r>
            <a:br>
              <a:rPr lang="es-CL" sz="3200" b="1" dirty="0"/>
            </a:br>
            <a:r>
              <a:rPr lang="es-CL" sz="3200" b="1" dirty="0"/>
              <a:t>Activación Conocimientos Previos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066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99841"/>
            <a:ext cx="14446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2586" y="1556792"/>
            <a:ext cx="7753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L" dirty="0" smtClean="0"/>
              <a:t>Revisa </a:t>
            </a:r>
            <a:r>
              <a:rPr lang="es-CL" dirty="0"/>
              <a:t>la clase </a:t>
            </a:r>
            <a:r>
              <a:rPr lang="es-CL" dirty="0" smtClean="0"/>
              <a:t>de la semana pasada y </a:t>
            </a:r>
            <a:r>
              <a:rPr lang="es-CL" dirty="0"/>
              <a:t>recapitula en tu cuaderno el mito “</a:t>
            </a:r>
            <a:r>
              <a:rPr lang="es-CL" dirty="0" err="1"/>
              <a:t>Make-Make</a:t>
            </a:r>
            <a:r>
              <a:rPr lang="es-CL" dirty="0"/>
              <a:t>, el creador del mundo</a:t>
            </a:r>
            <a:r>
              <a:rPr lang="es-CL" dirty="0" smtClean="0"/>
              <a:t>”, que </a:t>
            </a:r>
            <a:r>
              <a:rPr lang="es-CL" dirty="0"/>
              <a:t>se encuentra en las </a:t>
            </a:r>
            <a:r>
              <a:rPr lang="es-CL" b="1" dirty="0"/>
              <a:t>páginas 144 y 145</a:t>
            </a:r>
            <a:r>
              <a:rPr lang="es-CL" dirty="0"/>
              <a:t> de tu libro de Lenguaje. </a:t>
            </a:r>
            <a:endParaRPr lang="es-CL" dirty="0" smtClean="0"/>
          </a:p>
          <a:p>
            <a:pPr marL="342900" indent="-342900" algn="just">
              <a:buAutoNum type="arabicPeriod"/>
            </a:pPr>
            <a:endParaRPr lang="es-CL" dirty="0" smtClean="0"/>
          </a:p>
          <a:p>
            <a:pPr marL="342900" indent="-342900">
              <a:buAutoNum type="arabicPeriod"/>
            </a:pPr>
            <a:r>
              <a:rPr lang="es-CL" dirty="0" smtClean="0"/>
              <a:t>¿</a:t>
            </a:r>
            <a:r>
              <a:rPr lang="es-CL" dirty="0"/>
              <a:t>De qué se trata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</a:t>
            </a:r>
          </a:p>
          <a:p>
            <a:r>
              <a:rPr lang="es-CL" dirty="0" smtClean="0"/>
              <a:t>3.- ¿a qué fenómeno </a:t>
            </a:r>
            <a:r>
              <a:rPr lang="es-CL" dirty="0"/>
              <a:t>da explicación</a:t>
            </a:r>
            <a:r>
              <a:rPr lang="es-CL" dirty="0" smtClean="0"/>
              <a:t>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95736" y="2828836"/>
            <a:ext cx="466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OBJETIVO DE LA CLASE</a:t>
            </a:r>
          </a:p>
          <a:p>
            <a:r>
              <a:rPr lang="es-CL" dirty="0" smtClean="0"/>
              <a:t>En </a:t>
            </a:r>
            <a:r>
              <a:rPr lang="es-CL" dirty="0"/>
              <a:t>esta clase aprenderás a profundizar en la comprensión de </a:t>
            </a:r>
            <a:r>
              <a:rPr lang="es-CL" dirty="0" smtClean="0"/>
              <a:t>narraciones leídas</a:t>
            </a:r>
            <a:r>
              <a:rPr lang="es-CL" dirty="0"/>
              <a:t>, extrayendo información explícita e implícita</a:t>
            </a:r>
          </a:p>
        </p:txBody>
      </p:sp>
    </p:spTree>
    <p:extLst>
      <p:ext uri="{BB962C8B-B14F-4D97-AF65-F5344CB8AC3E}">
        <p14:creationId xmlns:p14="http://schemas.microsoft.com/office/powerpoint/2010/main" val="14833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Actividad: Lee </a:t>
            </a:r>
            <a:r>
              <a:rPr lang="es-CL" b="1" dirty="0"/>
              <a:t>y resuelve en tu cuaderno, cada una de las siguientes actividades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DESARROLLO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1566085"/>
            <a:ext cx="8352928" cy="12148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1. Comienza a leer el mito mapuche “La creación del mundo”, según la versión de</a:t>
            </a:r>
          </a:p>
          <a:p>
            <a:pPr algn="just"/>
            <a:r>
              <a:rPr lang="es-CL" dirty="0" err="1"/>
              <a:t>Oreste</a:t>
            </a:r>
            <a:r>
              <a:rPr lang="es-CL" dirty="0"/>
              <a:t> </a:t>
            </a:r>
            <a:r>
              <a:rPr lang="es-CL" dirty="0" err="1"/>
              <a:t>Plath</a:t>
            </a:r>
            <a:r>
              <a:rPr lang="es-CL" dirty="0"/>
              <a:t>, en las páginas 146 y 147 de tu libro de Lenguaje. A medida que vayas</a:t>
            </a:r>
          </a:p>
          <a:p>
            <a:pPr algn="just"/>
            <a:r>
              <a:rPr lang="es-CL" dirty="0"/>
              <a:t>leyendo, subraya aquellas ideas que te parezcan interesantes.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3" y="2780928"/>
            <a:ext cx="401796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72000" y="3140968"/>
            <a:ext cx="4176464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ANTES DE LEER</a:t>
            </a:r>
          </a:p>
          <a:p>
            <a:r>
              <a:rPr lang="es-CL" dirty="0" smtClean="0"/>
              <a:t>1.- ¿DE QUÉ CREES QUE SE TRATARÁ ESTA LEYENDA?</a:t>
            </a:r>
          </a:p>
          <a:p>
            <a:r>
              <a:rPr lang="es-CL" dirty="0" smtClean="0"/>
              <a:t>2.- ¿QUIÉNES CREES TU SERÁN SUS PROTAGONISTAS?</a:t>
            </a:r>
          </a:p>
        </p:txBody>
      </p:sp>
    </p:spTree>
    <p:extLst>
      <p:ext uri="{BB962C8B-B14F-4D97-AF65-F5344CB8AC3E}">
        <p14:creationId xmlns:p14="http://schemas.microsoft.com/office/powerpoint/2010/main" val="47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8810"/>
              </p:ext>
            </p:extLst>
          </p:nvPr>
        </p:nvGraphicFramePr>
        <p:xfrm>
          <a:off x="179512" y="1052736"/>
          <a:ext cx="8856984" cy="4434906"/>
        </p:xfrm>
        <a:graphic>
          <a:graphicData uri="http://schemas.openxmlformats.org/drawingml/2006/table">
            <a:tbl>
              <a:tblPr firstRow="1" firstCol="1" bandRow="1"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11 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frecuentemente, para desarrollar la creatividad y expresar sus ideas, textos como poemas, diarios de vida, cuentos, anécdotas, cartas, comentarios sobre sus lecturas, noticias, etc.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s-CL" sz="1100" b="0" i="0" dirty="0" smtClean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_</a:t>
                      </a:r>
                      <a:r>
                        <a:rPr lang="es-CL" sz="1100" b="0" i="0" baseline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 </a:t>
                      </a:r>
                      <a:r>
                        <a:rPr lang="es-CL" sz="11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Escriben para expresar lo que han descubierto en los textos leídos, ya sea emulando estilos de escritura, comentando la información o comentando los recuerdos o las emociones que les gatillan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Escritura Creativa /Planifican, escriben , revisan ,corrigen 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</a:t>
                      </a:r>
                      <a:r>
                        <a:rPr lang="es-ES_tradn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una leyenda para desarrollar tu creatividad,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siguiendo una secuencia lógica de acontecimientos e incluyendo una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descripción de personajes y ambientes.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1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1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100" b="1" baseline="0" dirty="0" smtClean="0">
                          <a:effectLst/>
                          <a:latin typeface="+mn-lt"/>
                        </a:rPr>
                        <a:t>19/10/20</a:t>
                      </a:r>
                      <a:endParaRPr lang="es-CL" sz="11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96752"/>
            <a:ext cx="8280920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Después de leer </a:t>
            </a:r>
            <a:r>
              <a:rPr lang="es-CL" b="1" dirty="0" err="1">
                <a:solidFill>
                  <a:schemeClr val="tx1"/>
                </a:solidFill>
              </a:rPr>
              <a:t>Make-Make</a:t>
            </a:r>
            <a:r>
              <a:rPr lang="es-CL" b="1" dirty="0">
                <a:solidFill>
                  <a:schemeClr val="tx1"/>
                </a:solidFill>
              </a:rPr>
              <a:t>, el creador del </a:t>
            </a:r>
            <a:r>
              <a:rPr lang="es-CL" b="1" dirty="0" smtClean="0">
                <a:solidFill>
                  <a:schemeClr val="tx1"/>
                </a:solidFill>
              </a:rPr>
              <a:t>mundo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Responde en tu cuaderno.</a:t>
            </a:r>
          </a:p>
          <a:p>
            <a:endParaRPr lang="es-CL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¿</a:t>
            </a:r>
            <a:r>
              <a:rPr lang="es-CL" dirty="0">
                <a:solidFill>
                  <a:schemeClr val="tx1"/>
                </a:solidFill>
              </a:rPr>
              <a:t>Por qué </a:t>
            </a:r>
            <a:r>
              <a:rPr lang="es-CL" dirty="0" err="1">
                <a:solidFill>
                  <a:schemeClr val="tx1"/>
                </a:solidFill>
              </a:rPr>
              <a:t>Make-Make</a:t>
            </a:r>
            <a:r>
              <a:rPr lang="es-CL" dirty="0">
                <a:solidFill>
                  <a:schemeClr val="tx1"/>
                </a:solidFill>
              </a:rPr>
              <a:t> se encontraba solo y aburrido al principio del relato</a:t>
            </a:r>
            <a:r>
              <a:rPr lang="es-CL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¿Estás de acuerdo con que </a:t>
            </a:r>
            <a:r>
              <a:rPr lang="es-CL" dirty="0" err="1" smtClean="0">
                <a:solidFill>
                  <a:schemeClr val="tx1"/>
                </a:solidFill>
              </a:rPr>
              <a:t>Make</a:t>
            </a:r>
            <a:r>
              <a:rPr lang="es-CL" dirty="0" smtClean="0">
                <a:solidFill>
                  <a:schemeClr val="tx1"/>
                </a:solidFill>
              </a:rPr>
              <a:t>-  </a:t>
            </a:r>
            <a:r>
              <a:rPr lang="es-CL" dirty="0" err="1" smtClean="0">
                <a:solidFill>
                  <a:schemeClr val="tx1"/>
                </a:solidFill>
              </a:rPr>
              <a:t>Make</a:t>
            </a:r>
            <a:r>
              <a:rPr lang="es-CL" dirty="0" smtClean="0">
                <a:solidFill>
                  <a:schemeClr val="tx1"/>
                </a:solidFill>
              </a:rPr>
              <a:t> haya creado al hombre primero antes de la mujer? Justifica tu respuesta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3.-  ¿Qué importancia tendrá para los pascuense este mito de la creación?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4.- ¿Qué  relación existe entre  el mito de la creación con lo que sabes tú de la creación del mundo?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5.- ¿Cómo podrías explicar la existencia de </a:t>
            </a:r>
            <a:r>
              <a:rPr lang="es-CL" dirty="0" err="1" smtClean="0">
                <a:solidFill>
                  <a:schemeClr val="tx1"/>
                </a:solidFill>
              </a:rPr>
              <a:t>Make.Make</a:t>
            </a:r>
            <a:r>
              <a:rPr lang="es-CL" dirty="0" smtClean="0">
                <a:solidFill>
                  <a:schemeClr val="tx1"/>
                </a:solidFill>
              </a:rPr>
              <a:t>?</a:t>
            </a: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.</a:t>
            </a:r>
            <a:endParaRPr lang="es-CL" dirty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8720"/>
            <a:ext cx="7920880" cy="151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Lectura 2</a:t>
            </a:r>
          </a:p>
          <a:p>
            <a:r>
              <a:rPr lang="es-CL" dirty="0">
                <a:solidFill>
                  <a:schemeClr val="tx1"/>
                </a:solidFill>
              </a:rPr>
              <a:t>• ¿Cómo será el mito mapuche de la creación del mundo?, </a:t>
            </a:r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   ¿</a:t>
            </a:r>
            <a:r>
              <a:rPr lang="es-CL" dirty="0">
                <a:solidFill>
                  <a:schemeClr val="tx1"/>
                </a:solidFill>
              </a:rPr>
              <a:t>parecido o </a:t>
            </a:r>
            <a:r>
              <a:rPr lang="es-CL" dirty="0" smtClean="0">
                <a:solidFill>
                  <a:schemeClr val="tx1"/>
                </a:solidFill>
              </a:rPr>
              <a:t>distinto al </a:t>
            </a:r>
            <a:r>
              <a:rPr lang="es-CL" dirty="0">
                <a:solidFill>
                  <a:schemeClr val="tx1"/>
                </a:solidFill>
              </a:rPr>
              <a:t>rapa </a:t>
            </a:r>
            <a:r>
              <a:rPr lang="es-CL" dirty="0" err="1">
                <a:solidFill>
                  <a:schemeClr val="tx1"/>
                </a:solidFill>
              </a:rPr>
              <a:t>nui</a:t>
            </a:r>
            <a:r>
              <a:rPr lang="es-CL" dirty="0">
                <a:solidFill>
                  <a:schemeClr val="tx1"/>
                </a:solidFill>
              </a:rPr>
              <a:t>?, ¿por qué? </a:t>
            </a:r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   Comenta </a:t>
            </a:r>
            <a:r>
              <a:rPr lang="es-CL" dirty="0">
                <a:solidFill>
                  <a:schemeClr val="tx1"/>
                </a:solidFill>
              </a:rPr>
              <a:t>con tu curso y después lee.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6" y="2564904"/>
            <a:ext cx="42005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76056" y="2690336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Después de leer La creación del mundo</a:t>
            </a:r>
          </a:p>
          <a:p>
            <a:endParaRPr lang="es-CL" dirty="0" smtClean="0"/>
          </a:p>
          <a:p>
            <a:r>
              <a:rPr lang="es-CL" dirty="0" smtClean="0"/>
              <a:t>1</a:t>
            </a:r>
            <a:r>
              <a:rPr lang="es-CL" dirty="0"/>
              <a:t>. ¿Quiénes fueron los primeros habitantes de la Tierra y quién los creó?</a:t>
            </a:r>
          </a:p>
          <a:p>
            <a:endParaRPr lang="es-CL" dirty="0" smtClean="0"/>
          </a:p>
          <a:p>
            <a:r>
              <a:rPr lang="es-CL" dirty="0" smtClean="0"/>
              <a:t>2</a:t>
            </a:r>
            <a:r>
              <a:rPr lang="es-CL" dirty="0"/>
              <a:t>. Relee el mito e identifica cómo se formaron los siguientes elementos de la naturaleza</a:t>
            </a:r>
            <a:r>
              <a:rPr lang="es-CL" dirty="0" smtClean="0"/>
              <a:t>:</a:t>
            </a:r>
          </a:p>
          <a:p>
            <a:pPr marL="342900" indent="-342900">
              <a:buAutoNum type="alphaLcParenR"/>
            </a:pPr>
            <a:r>
              <a:rPr lang="es-CL" dirty="0" smtClean="0"/>
              <a:t>las montañas. </a:t>
            </a:r>
          </a:p>
          <a:p>
            <a:pPr marL="342900" indent="-342900">
              <a:buAutoNum type="alphaLcParenR"/>
            </a:pPr>
            <a:r>
              <a:rPr lang="es-CL" dirty="0" smtClean="0"/>
              <a:t>los volcanes 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smtClean="0"/>
              <a:t>las  estrellas.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87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Evaluación de la clase</a:t>
            </a:r>
          </a:p>
          <a:p>
            <a:r>
              <a:rPr lang="es-CL" sz="1600" dirty="0"/>
              <a:t>Relee el texto central de la clase y responde las preguntas anotando las alternativas correctas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26356" y="1458392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/>
              <a:t>El poderoso transformó a los rebeldes en montañas como forma de:</a:t>
            </a:r>
          </a:p>
          <a:p>
            <a:pPr algn="just"/>
            <a:r>
              <a:rPr lang="es-CL" sz="1600" dirty="0"/>
              <a:t>A) ayuda.</a:t>
            </a:r>
          </a:p>
          <a:p>
            <a:pPr algn="just"/>
            <a:r>
              <a:rPr lang="es-CL" sz="1600" dirty="0"/>
              <a:t>B) premio.</a:t>
            </a:r>
          </a:p>
          <a:p>
            <a:pPr algn="just"/>
            <a:r>
              <a:rPr lang="es-CL" sz="1600" dirty="0"/>
              <a:t>C) castigo.</a:t>
            </a:r>
          </a:p>
          <a:p>
            <a:pPr algn="just"/>
            <a:r>
              <a:rPr lang="es-CL" sz="1600" dirty="0"/>
              <a:t>D) reconocimiento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3068960"/>
            <a:ext cx="7992888" cy="158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¿</a:t>
            </a:r>
            <a:r>
              <a:rPr lang="es-CL" sz="1600" b="1" dirty="0"/>
              <a:t>Qué sucedió con las flores y hierbas del suelo?</a:t>
            </a:r>
          </a:p>
          <a:p>
            <a:pPr algn="just"/>
            <a:r>
              <a:rPr lang="es-CL" sz="1600" dirty="0"/>
              <a:t>A) Se convertían en selva gigantesca.</a:t>
            </a:r>
          </a:p>
          <a:p>
            <a:pPr algn="just"/>
            <a:r>
              <a:rPr lang="es-CL" sz="1600" dirty="0"/>
              <a:t>B) Se transformaban en niñas pequeñas.</a:t>
            </a:r>
          </a:p>
          <a:p>
            <a:pPr algn="just"/>
            <a:r>
              <a:rPr lang="es-CL" sz="1600" dirty="0"/>
              <a:t>C) La mujer las transformó en aves y mariposas.</a:t>
            </a:r>
          </a:p>
          <a:p>
            <a:pPr algn="just"/>
            <a:r>
              <a:rPr lang="es-CL" sz="1600" dirty="0"/>
              <a:t>D) Alternativas a y c son correctas.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483624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/>
              <a:t>Este mito explica el origen de:</a:t>
            </a:r>
          </a:p>
          <a:p>
            <a:pPr algn="just"/>
            <a:r>
              <a:rPr lang="es-CL" sz="1600" dirty="0"/>
              <a:t>A) el día y la noche.</a:t>
            </a:r>
          </a:p>
          <a:p>
            <a:pPr algn="just"/>
            <a:r>
              <a:rPr lang="es-CL" sz="1600" dirty="0"/>
              <a:t>B) el hombre y la mujer.</a:t>
            </a:r>
          </a:p>
          <a:p>
            <a:pPr algn="just"/>
            <a:r>
              <a:rPr lang="es-CL" sz="1600" dirty="0"/>
              <a:t>C) elementos de la naturaleza.</a:t>
            </a:r>
          </a:p>
          <a:p>
            <a:pPr algn="just"/>
            <a:r>
              <a:rPr lang="es-CL" sz="1600" dirty="0"/>
              <a:t>D) todas las alternativas son correctas</a:t>
            </a:r>
          </a:p>
        </p:txBody>
      </p:sp>
    </p:spTree>
    <p:extLst>
      <p:ext uri="{BB962C8B-B14F-4D97-AF65-F5344CB8AC3E}">
        <p14:creationId xmlns:p14="http://schemas.microsoft.com/office/powerpoint/2010/main" val="456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" y="364406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406"/>
            <a:ext cx="987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2551836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484620" y="1663932"/>
            <a:ext cx="8064896" cy="47894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solidFill>
                  <a:schemeClr val="tx1"/>
                </a:solidFill>
              </a:rPr>
              <a:t>1-  </a:t>
            </a:r>
            <a:r>
              <a:rPr lang="es-CL" sz="1200" b="1" dirty="0" smtClean="0">
                <a:solidFill>
                  <a:schemeClr val="tx1"/>
                </a:solidFill>
              </a:rPr>
              <a:t>Lee </a:t>
            </a:r>
            <a:r>
              <a:rPr lang="es-CL" sz="1200" b="1" dirty="0" smtClean="0">
                <a:solidFill>
                  <a:schemeClr val="tx1"/>
                </a:solidFill>
              </a:rPr>
              <a:t>el siguiente fragmento del mito </a:t>
            </a:r>
            <a:r>
              <a:rPr lang="es-CL" sz="1200" b="1" dirty="0" err="1" smtClean="0">
                <a:solidFill>
                  <a:schemeClr val="tx1"/>
                </a:solidFill>
              </a:rPr>
              <a:t>Make-Make</a:t>
            </a:r>
            <a:r>
              <a:rPr lang="es-CL" sz="1200" b="1" dirty="0" smtClean="0">
                <a:solidFill>
                  <a:schemeClr val="tx1"/>
                </a:solidFill>
              </a:rPr>
              <a:t> y luego responde la pregunta ¿Quién por casualidad tomo una calabaza que estaba llena de agua</a:t>
            </a:r>
            <a:r>
              <a:rPr lang="es-CL" sz="12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CL" sz="12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sz="1200" b="1" dirty="0" smtClean="0">
              <a:solidFill>
                <a:schemeClr val="tx1"/>
              </a:solidFill>
            </a:endParaRPr>
          </a:p>
          <a:p>
            <a:r>
              <a:rPr lang="es-CL" sz="1200" b="1" dirty="0" smtClean="0">
                <a:solidFill>
                  <a:schemeClr val="tx1"/>
                </a:solidFill>
              </a:rPr>
              <a:t>2</a:t>
            </a:r>
            <a:r>
              <a:rPr lang="es-CL" sz="1200" b="1" dirty="0" smtClean="0">
                <a:solidFill>
                  <a:schemeClr val="tx1"/>
                </a:solidFill>
              </a:rPr>
              <a:t>.-¿ Por qué se </a:t>
            </a:r>
            <a:r>
              <a:rPr lang="es-CL" sz="1200" b="1" dirty="0">
                <a:solidFill>
                  <a:schemeClr val="tx1"/>
                </a:solidFill>
              </a:rPr>
              <a:t> </a:t>
            </a:r>
            <a:r>
              <a:rPr lang="es-CL" sz="1200" b="1" dirty="0" smtClean="0">
                <a:solidFill>
                  <a:schemeClr val="tx1"/>
                </a:solidFill>
              </a:rPr>
              <a:t>encontraba solitario y aburrido </a:t>
            </a:r>
            <a:r>
              <a:rPr lang="es-CL" sz="1200" b="1" dirty="0" err="1" smtClean="0">
                <a:solidFill>
                  <a:schemeClr val="tx1"/>
                </a:solidFill>
              </a:rPr>
              <a:t>Make-Make</a:t>
            </a:r>
            <a:r>
              <a:rPr lang="es-CL" sz="1200" b="1" dirty="0" smtClean="0">
                <a:solidFill>
                  <a:schemeClr val="tx1"/>
                </a:solidFill>
              </a:rPr>
              <a:t> ? </a:t>
            </a:r>
            <a:endParaRPr lang="es-CL" sz="1200" b="1" dirty="0" smtClean="0">
              <a:solidFill>
                <a:schemeClr val="tx1"/>
              </a:solidFill>
            </a:endParaRPr>
          </a:p>
          <a:p>
            <a:r>
              <a:rPr lang="es-CL" sz="1200" b="1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sz="1200" b="1" dirty="0" smtClean="0">
              <a:solidFill>
                <a:schemeClr val="tx1"/>
              </a:solidFill>
            </a:endParaRPr>
          </a:p>
          <a:p>
            <a:r>
              <a:rPr lang="es-CL" sz="1200" b="1" dirty="0" smtClean="0">
                <a:solidFill>
                  <a:schemeClr val="tx1"/>
                </a:solidFill>
              </a:rPr>
              <a:t>3-¿Qué </a:t>
            </a:r>
            <a:r>
              <a:rPr lang="es-CL" sz="1200" b="1" dirty="0" smtClean="0">
                <a:solidFill>
                  <a:schemeClr val="tx1"/>
                </a:solidFill>
              </a:rPr>
              <a:t>no había en el lugar donde vivía ?</a:t>
            </a:r>
          </a:p>
          <a:p>
            <a:r>
              <a:rPr lang="es-CL" sz="12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sz="12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374650"/>
            <a:ext cx="4852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772816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«</a:t>
            </a:r>
            <a:r>
              <a:rPr lang="es-CL" sz="1600" dirty="0" err="1" smtClean="0"/>
              <a:t>Make-Make</a:t>
            </a:r>
            <a:r>
              <a:rPr lang="es-CL" sz="1600" dirty="0" smtClean="0"/>
              <a:t> </a:t>
            </a:r>
            <a:r>
              <a:rPr lang="es-CL" sz="1600" dirty="0"/>
              <a:t>se encontraba solitario y aburrido; veía </a:t>
            </a:r>
            <a:r>
              <a:rPr lang="es-CL" sz="1600" dirty="0" smtClean="0"/>
              <a:t>la tierra </a:t>
            </a:r>
            <a:r>
              <a:rPr lang="es-CL" sz="1600" dirty="0"/>
              <a:t>que había creado, llena de plantas y </a:t>
            </a:r>
            <a:r>
              <a:rPr lang="es-CL" sz="1600" dirty="0" smtClean="0"/>
              <a:t>animales, pero </a:t>
            </a:r>
            <a:r>
              <a:rPr lang="es-CL" sz="1600" dirty="0"/>
              <a:t>sentía que faltaba </a:t>
            </a:r>
            <a:r>
              <a:rPr lang="es-CL" sz="1600" dirty="0" smtClean="0"/>
              <a:t>algo. Cierto </a:t>
            </a:r>
            <a:r>
              <a:rPr lang="es-CL" sz="1600" dirty="0"/>
              <a:t>día tomó por casualidad una calabaza </a:t>
            </a:r>
            <a:r>
              <a:rPr lang="es-CL" sz="1600" dirty="0" smtClean="0"/>
              <a:t>que </a:t>
            </a:r>
            <a:r>
              <a:rPr lang="es-CL" sz="1600" dirty="0" smtClean="0"/>
              <a:t>estaba </a:t>
            </a:r>
            <a:r>
              <a:rPr lang="es-CL" sz="1600" dirty="0"/>
              <a:t>llena de agua, y al mirar dentro de ella, </a:t>
            </a:r>
            <a:r>
              <a:rPr lang="es-CL" sz="1600" dirty="0" smtClean="0"/>
              <a:t>vio con </a:t>
            </a:r>
            <a:r>
              <a:rPr lang="es-CL" sz="1600" dirty="0"/>
              <a:t>asombro que se reflejaba su rostro </a:t>
            </a:r>
            <a:r>
              <a:rPr lang="es-CL" sz="1600" dirty="0" smtClean="0"/>
              <a:t>en el agua..»</a:t>
            </a:r>
          </a:p>
          <a:p>
            <a:endParaRPr lang="es-CL" sz="1600" dirty="0"/>
          </a:p>
          <a:p>
            <a:endParaRPr lang="es-CL" sz="1600" dirty="0" smtClean="0"/>
          </a:p>
          <a:p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119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327" y="1916832"/>
            <a:ext cx="6552729" cy="4393966"/>
          </a:xfrm>
          <a:prstGeom prst="rect">
            <a:avLst/>
          </a:prstGeom>
        </p:spPr>
      </p:pic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93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10284" y="292494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63688" y="1115783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Te invito a ver una hermosa leyenda</a:t>
            </a:r>
          </a:p>
          <a:p>
            <a:r>
              <a:rPr lang="es-CL" dirty="0" smtClean="0"/>
              <a:t>https</a:t>
            </a:r>
            <a:r>
              <a:rPr lang="es-CL" dirty="0"/>
              <a:t>://www.youtube.com/watch?v=7z0MAd-AFLM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42680"/>
            <a:ext cx="3024336" cy="15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38563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307271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42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564904"/>
            <a:ext cx="6336703" cy="235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9633" y="144995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Observa </a:t>
            </a:r>
            <a:r>
              <a:rPr lang="es-CL" dirty="0"/>
              <a:t>detenidamente los siguientes lugares de Chile. Identifica qué </a:t>
            </a:r>
            <a:r>
              <a:rPr lang="es-CL" dirty="0" smtClean="0"/>
              <a:t>características tienen</a:t>
            </a:r>
            <a:r>
              <a:rPr lang="es-CL" dirty="0"/>
              <a:t>, y relaciónalas con su nombre. </a:t>
            </a:r>
            <a:endParaRPr lang="es-CL" dirty="0" smtClean="0"/>
          </a:p>
          <a:p>
            <a:pPr marL="342900" indent="-342900">
              <a:buAutoNum type="arabicPeriod"/>
            </a:pPr>
            <a:r>
              <a:rPr lang="es-CL" dirty="0" smtClean="0"/>
              <a:t>Escribe </a:t>
            </a:r>
            <a:r>
              <a:rPr lang="es-CL" dirty="0"/>
              <a:t>tus comentarios en tu cuaderno.</a:t>
            </a:r>
          </a:p>
        </p:txBody>
      </p:sp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" y="-99392"/>
            <a:ext cx="4017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6" y="-812800"/>
            <a:ext cx="5064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4139952" y="548680"/>
            <a:ext cx="4824536" cy="34563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OBJETIVO DE LA CLASE</a:t>
            </a:r>
          </a:p>
          <a:p>
            <a:pPr algn="ctr"/>
            <a:r>
              <a:rPr lang="es-CL" dirty="0" smtClean="0"/>
              <a:t>Escribir </a:t>
            </a:r>
            <a:r>
              <a:rPr lang="es-CL" dirty="0"/>
              <a:t>una leyenda para desarrollar tu creatividad, siguiendo una secuencia </a:t>
            </a:r>
            <a:r>
              <a:rPr lang="es-CL" dirty="0" smtClean="0"/>
              <a:t>lógica de </a:t>
            </a:r>
            <a:r>
              <a:rPr lang="es-CL" dirty="0"/>
              <a:t>acontecimientos e incluyendo una</a:t>
            </a:r>
          </a:p>
          <a:p>
            <a:pPr algn="ctr"/>
            <a:r>
              <a:rPr lang="es-CL" dirty="0"/>
              <a:t>descripción de personajes y ambientes.</a:t>
            </a:r>
          </a:p>
        </p:txBody>
      </p:sp>
    </p:spTree>
    <p:extLst>
      <p:ext uri="{BB962C8B-B14F-4D97-AF65-F5344CB8AC3E}">
        <p14:creationId xmlns:p14="http://schemas.microsoft.com/office/powerpoint/2010/main" val="1588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3259" y="836712"/>
            <a:ext cx="7765433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Profundicemos nuestros conocimientos</a:t>
            </a:r>
          </a:p>
          <a:p>
            <a:pPr algn="ctr"/>
            <a:r>
              <a:rPr lang="es-CL" sz="2400" b="1" dirty="0" smtClean="0"/>
              <a:t>MITOS Y LEYENDAS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3259" y="1988840"/>
            <a:ext cx="7765433" cy="3960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 smtClean="0"/>
              <a:t>Los </a:t>
            </a:r>
            <a:r>
              <a:rPr lang="es-CL" b="1" dirty="0" smtClean="0"/>
              <a:t>mitos </a:t>
            </a:r>
            <a:r>
              <a:rPr lang="es-CL" dirty="0" smtClean="0"/>
              <a:t>y las</a:t>
            </a:r>
            <a:r>
              <a:rPr lang="es-CL" b="1" dirty="0" smtClean="0"/>
              <a:t> leyendas </a:t>
            </a:r>
            <a:r>
              <a:rPr lang="es-CL" dirty="0" smtClean="0"/>
              <a:t>son narraciones que en sus orígenes se transmitían de una generación a otra de forma oral: los mayores se las contaban a los niños y estos crecían escuchando distintas versiones, que luego, cuando eran adultos, contaban a los más jóvenes.</a:t>
            </a:r>
          </a:p>
          <a:p>
            <a:pPr algn="just"/>
            <a:endParaRPr lang="es-CL" dirty="0" smtClean="0"/>
          </a:p>
          <a:p>
            <a:pPr algn="just"/>
            <a:r>
              <a:rPr lang="es-CL" b="1" dirty="0" smtClean="0"/>
              <a:t>• Los mitos </a:t>
            </a:r>
            <a:r>
              <a:rPr lang="es-CL" dirty="0" smtClean="0"/>
              <a:t>son relatos originariamente sagrados que comunican la manera en que los pueblos entendían su existencia y la del mundo en que habitaban.</a:t>
            </a:r>
          </a:p>
          <a:p>
            <a:pPr algn="just"/>
            <a:endParaRPr lang="es-CL" dirty="0" smtClean="0"/>
          </a:p>
          <a:p>
            <a:pPr algn="just"/>
            <a:r>
              <a:rPr lang="es-CL" b="1" dirty="0" smtClean="0"/>
              <a:t>• Las leyendas</a:t>
            </a:r>
            <a:r>
              <a:rPr lang="es-CL" dirty="0" smtClean="0"/>
              <a:t>, por su parte, se refieren a sucesos particulares de una localidad, su geografía o sus tradiciones. Se basan en hechos verídicos o históricos a los cuales se les agregan elementos imaginados.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34076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620688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31540" y="1767665"/>
            <a:ext cx="7920880" cy="102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1. En esta clase </a:t>
            </a:r>
            <a:r>
              <a:rPr lang="es-CL" dirty="0" smtClean="0"/>
              <a:t>planificarás la escritura de  </a:t>
            </a:r>
            <a:r>
              <a:rPr lang="es-CL" dirty="0"/>
              <a:t>una leyenda que explique el origen de uno de los lugares </a:t>
            </a:r>
            <a:r>
              <a:rPr lang="es-CL" dirty="0" smtClean="0"/>
              <a:t>de las </a:t>
            </a:r>
            <a:r>
              <a:rPr lang="es-CL" dirty="0"/>
              <a:t>fotos anteriores</a:t>
            </a:r>
          </a:p>
        </p:txBody>
      </p:sp>
      <p:sp>
        <p:nvSpPr>
          <p:cNvPr id="7" name="6 Explosión 1"/>
          <p:cNvSpPr/>
          <p:nvPr/>
        </p:nvSpPr>
        <p:spPr>
          <a:xfrm>
            <a:off x="-252536" y="646903"/>
            <a:ext cx="3384376" cy="10801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FF00"/>
                </a:solidFill>
              </a:rPr>
              <a:t>HORA DE ESCRIBIR </a:t>
            </a:r>
            <a:endParaRPr lang="es-CL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3" y="3009092"/>
            <a:ext cx="7920881" cy="9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32849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2.- Para </a:t>
            </a:r>
            <a:r>
              <a:rPr lang="es-CL" dirty="0"/>
              <a:t>comenzar, debes planificar tu escritura. </a:t>
            </a:r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     Para </a:t>
            </a:r>
            <a:r>
              <a:rPr lang="es-CL" dirty="0"/>
              <a:t>ello, </a:t>
            </a:r>
            <a:r>
              <a:rPr lang="es-CL" dirty="0" smtClean="0"/>
              <a:t>piensa y </a:t>
            </a:r>
            <a:r>
              <a:rPr lang="es-CL" dirty="0"/>
              <a:t>escribe en tu cuaderno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1" y="4221088"/>
            <a:ext cx="7828739" cy="1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3681" y="5589240"/>
            <a:ext cx="779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RECUERDA QUE ESTARÉ CONSTANTEMENTE MONITOREANDO TU TRABAJO. POR LO QUE DEBES ESTAR ATENTO  CUANDO TE PIDA QUE MUESTRES Y COMENTES LO REALIZADO.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1460</Words>
  <Application>Microsoft Office PowerPoint</Application>
  <PresentationFormat>Presentación en pantalla 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PLANIFICACIÓN  CLASES VIRTUALES SEMANA N° 35 CLASE N°1 4 año A FECHA :  23 de Noviembre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243</cp:revision>
  <dcterms:created xsi:type="dcterms:W3CDTF">2020-07-06T03:06:52Z</dcterms:created>
  <dcterms:modified xsi:type="dcterms:W3CDTF">2020-11-20T01:30:48Z</dcterms:modified>
</cp:coreProperties>
</file>