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345" r:id="rId4"/>
    <p:sldId id="295" r:id="rId5"/>
    <p:sldId id="317" r:id="rId6"/>
    <p:sldId id="318" r:id="rId7"/>
    <p:sldId id="337" r:id="rId8"/>
    <p:sldId id="304" r:id="rId9"/>
    <p:sldId id="309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29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09-12-2020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  <a:latin typeface="Google Sans"/>
              </a:rPr>
              <a:t>4. ¿En la cercanía de cuáles de las siguientes placas tectónicas se encuentra Chile</a:t>
            </a:r>
            <a:r>
              <a:rPr lang="es-ES" dirty="0" smtClean="0">
                <a:solidFill>
                  <a:srgbClr val="C00000"/>
                </a:solidFill>
                <a:latin typeface="Google Sans"/>
              </a:rPr>
              <a:t>?					</a:t>
            </a:r>
            <a:r>
              <a:rPr lang="es-ES" b="1" dirty="0" smtClean="0">
                <a:solidFill>
                  <a:srgbClr val="C00000"/>
                </a:solidFill>
                <a:latin typeface="Google Sans"/>
              </a:rPr>
              <a:t>          </a:t>
            </a:r>
            <a:r>
              <a:rPr lang="es-ES" b="1" dirty="0" smtClean="0">
                <a:solidFill>
                  <a:srgbClr val="C00000"/>
                </a:solidFill>
                <a:latin typeface="Roboto"/>
              </a:rPr>
              <a:t>18 </a:t>
            </a:r>
            <a:r>
              <a:rPr lang="es-ES" b="1" dirty="0">
                <a:solidFill>
                  <a:srgbClr val="C00000"/>
                </a:solidFill>
                <a:latin typeface="Roboto"/>
              </a:rPr>
              <a:t>de 31 respuestas correctas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1755" y="324604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Google Sans"/>
              </a:rPr>
              <a:t>5. ¿En qué tipo de límite entre placas se puede generar el proceso de subducción</a:t>
            </a:r>
            <a:r>
              <a:rPr lang="es-ES" dirty="0" smtClean="0">
                <a:latin typeface="Google Sans"/>
              </a:rPr>
              <a:t>?</a:t>
            </a:r>
          </a:p>
          <a:p>
            <a:pPr algn="just"/>
            <a:r>
              <a:rPr lang="es-ES" dirty="0">
                <a:latin typeface="Google Sans"/>
              </a:rPr>
              <a:t>	</a:t>
            </a:r>
            <a:r>
              <a:rPr lang="es-ES" dirty="0" smtClean="0">
                <a:latin typeface="Google Sans"/>
              </a:rPr>
              <a:t>				</a:t>
            </a:r>
            <a:r>
              <a:rPr lang="es-ES" b="1" dirty="0" smtClean="0">
                <a:latin typeface="Google Sans"/>
              </a:rPr>
              <a:t>           </a:t>
            </a:r>
            <a:r>
              <a:rPr lang="es-ES" b="1" dirty="0" smtClean="0">
                <a:latin typeface="Roboto"/>
              </a:rPr>
              <a:t>21 </a:t>
            </a:r>
            <a:r>
              <a:rPr lang="es-ES" b="1" dirty="0">
                <a:latin typeface="Roboto"/>
              </a:rPr>
              <a:t>de 31 respuestas correctas</a:t>
            </a:r>
            <a:endParaRPr lang="es-CL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867016"/>
            <a:ext cx="4803576" cy="2333625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847506" y="1915962"/>
            <a:ext cx="1804613" cy="93610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680157"/>
            <a:ext cx="5040560" cy="317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434" y="260648"/>
            <a:ext cx="900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  <a:latin typeface="Google Sans"/>
              </a:rPr>
              <a:t>6. A la región en la que una placa tectónica se mueve de forma paralela respecto de otra se la </a:t>
            </a:r>
            <a:r>
              <a:rPr lang="es-ES" dirty="0" smtClean="0">
                <a:solidFill>
                  <a:srgbClr val="C00000"/>
                </a:solidFill>
                <a:latin typeface="Google Sans"/>
              </a:rPr>
              <a:t>denomina:                                                   </a:t>
            </a:r>
            <a:r>
              <a:rPr lang="es-ES" b="1" dirty="0" smtClean="0">
                <a:solidFill>
                  <a:srgbClr val="C00000"/>
                </a:solidFill>
                <a:latin typeface="Roboto"/>
              </a:rPr>
              <a:t>17 </a:t>
            </a:r>
            <a:r>
              <a:rPr lang="es-ES" b="1" dirty="0">
                <a:solidFill>
                  <a:srgbClr val="C00000"/>
                </a:solidFill>
                <a:latin typeface="Roboto"/>
              </a:rPr>
              <a:t>de </a:t>
            </a:r>
            <a:r>
              <a:rPr lang="es-ES" b="1" dirty="0" smtClean="0">
                <a:solidFill>
                  <a:srgbClr val="C00000"/>
                </a:solidFill>
                <a:latin typeface="Roboto"/>
              </a:rPr>
              <a:t>31 </a:t>
            </a:r>
            <a:r>
              <a:rPr lang="es-ES" b="1" dirty="0">
                <a:solidFill>
                  <a:srgbClr val="C00000"/>
                </a:solidFill>
                <a:latin typeface="Roboto"/>
              </a:rPr>
              <a:t>respuestas correctas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68" y="906979"/>
            <a:ext cx="5688632" cy="26660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434" y="3717032"/>
            <a:ext cx="910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C00000"/>
                </a:solidFill>
                <a:latin typeface="Google Sans"/>
              </a:rPr>
              <a:t>7. Cuándo dos placas se separan, se les denomina</a:t>
            </a:r>
            <a:r>
              <a:rPr lang="es-CL" dirty="0" smtClean="0">
                <a:solidFill>
                  <a:srgbClr val="C00000"/>
                </a:solidFill>
                <a:latin typeface="Google Sans"/>
              </a:rPr>
              <a:t>:    </a:t>
            </a:r>
            <a:r>
              <a:rPr lang="es-CL" b="1" dirty="0" smtClean="0">
                <a:solidFill>
                  <a:srgbClr val="C00000"/>
                </a:solidFill>
                <a:latin typeface="Roboto"/>
              </a:rPr>
              <a:t>19 </a:t>
            </a:r>
            <a:r>
              <a:rPr lang="es-CL" b="1" dirty="0">
                <a:solidFill>
                  <a:srgbClr val="C00000"/>
                </a:solidFill>
                <a:latin typeface="Roboto"/>
              </a:rPr>
              <a:t>de 31 respuestas </a:t>
            </a:r>
            <a:r>
              <a:rPr lang="es-CL" b="1" dirty="0" smtClean="0">
                <a:solidFill>
                  <a:srgbClr val="C00000"/>
                </a:solidFill>
                <a:latin typeface="Roboto"/>
              </a:rPr>
              <a:t>correctas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54" y="4081476"/>
            <a:ext cx="5439559" cy="2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8864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202124"/>
                </a:solidFill>
                <a:latin typeface="Google Sans"/>
              </a:rPr>
              <a:t>8. Explica las características de las placas </a:t>
            </a:r>
            <a:r>
              <a:rPr lang="es-CL" dirty="0" smtClean="0">
                <a:solidFill>
                  <a:srgbClr val="202124"/>
                </a:solidFill>
                <a:latin typeface="Google Sans"/>
              </a:rPr>
              <a:t>tectónicas:  </a:t>
            </a:r>
            <a:r>
              <a:rPr lang="es-CL" b="1" dirty="0" smtClean="0">
                <a:solidFill>
                  <a:srgbClr val="202124"/>
                </a:solidFill>
                <a:latin typeface="Google Sans"/>
              </a:rPr>
              <a:t>27 de 31 respuestas correctas</a:t>
            </a:r>
            <a:endParaRPr lang="es-CL" dirty="0"/>
          </a:p>
        </p:txBody>
      </p:sp>
      <p:sp>
        <p:nvSpPr>
          <p:cNvPr id="6" name="Elipse 5"/>
          <p:cNvSpPr/>
          <p:nvPr/>
        </p:nvSpPr>
        <p:spPr>
          <a:xfrm>
            <a:off x="3707904" y="4437112"/>
            <a:ext cx="36004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 continuación analizaremos esta respuesta: </a:t>
            </a:r>
            <a:endParaRPr lang="es-CL" dirty="0"/>
          </a:p>
        </p:txBody>
      </p:sp>
      <p:sp>
        <p:nvSpPr>
          <p:cNvPr id="7" name="Flecha derecha 6"/>
          <p:cNvSpPr/>
          <p:nvPr/>
        </p:nvSpPr>
        <p:spPr>
          <a:xfrm>
            <a:off x="7524328" y="4869160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6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51520" y="980728"/>
            <a:ext cx="8496944" cy="20162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Una de las características de la CORTEZA es que es </a:t>
            </a:r>
            <a:r>
              <a:rPr lang="es-ES" dirty="0">
                <a:solidFill>
                  <a:schemeClr val="tx1"/>
                </a:solidFill>
              </a:rPr>
              <a:t>discontinua, es decir, está dividida en grandes segmentos </a:t>
            </a:r>
            <a:r>
              <a:rPr lang="es-ES" dirty="0" smtClean="0">
                <a:solidFill>
                  <a:schemeClr val="tx1"/>
                </a:solidFill>
              </a:rPr>
              <a:t>de rocas </a:t>
            </a:r>
            <a:r>
              <a:rPr lang="es-ES" dirty="0">
                <a:solidFill>
                  <a:schemeClr val="tx1"/>
                </a:solidFill>
              </a:rPr>
              <a:t>llamados </a:t>
            </a:r>
            <a:r>
              <a:rPr lang="es-ES" b="1" dirty="0">
                <a:solidFill>
                  <a:schemeClr val="tx1"/>
                </a:solidFill>
              </a:rPr>
              <a:t>placas tectónicas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Las placas tectónicas se localizan sobre una delgada capa </a:t>
            </a:r>
            <a:r>
              <a:rPr lang="es-ES" dirty="0" smtClean="0">
                <a:solidFill>
                  <a:schemeClr val="tx1"/>
                </a:solidFill>
              </a:rPr>
              <a:t>del  manto </a:t>
            </a:r>
            <a:r>
              <a:rPr lang="es-ES" dirty="0">
                <a:solidFill>
                  <a:schemeClr val="tx1"/>
                </a:solidFill>
              </a:rPr>
              <a:t>superior, la que está formada por material rocoso fundido</a:t>
            </a:r>
            <a:r>
              <a:rPr lang="es-ES" dirty="0" smtClean="0">
                <a:solidFill>
                  <a:schemeClr val="tx1"/>
                </a:solidFill>
              </a:rPr>
              <a:t>, llamado </a:t>
            </a:r>
            <a:r>
              <a:rPr lang="es-ES" dirty="0">
                <a:solidFill>
                  <a:schemeClr val="tx1"/>
                </a:solidFill>
              </a:rPr>
              <a:t>magma. El movimiento de este material hace que las </a:t>
            </a:r>
            <a:r>
              <a:rPr lang="es-ES" dirty="0" smtClean="0">
                <a:solidFill>
                  <a:schemeClr val="tx1"/>
                </a:solidFill>
              </a:rPr>
              <a:t>placas tectónicas </a:t>
            </a:r>
            <a:r>
              <a:rPr lang="es-ES" dirty="0">
                <a:solidFill>
                  <a:schemeClr val="tx1"/>
                </a:solidFill>
              </a:rPr>
              <a:t>se desplacen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979712" y="-16495"/>
            <a:ext cx="5760640" cy="781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2" y="-1982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1248783" y="3717032"/>
            <a:ext cx="6491569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La corteza terrestre se divide en trece placas tectónicas principales.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Sin embargo, hay una gran cantidad de placas de menor tamaño.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211960" y="3140968"/>
            <a:ext cx="504056" cy="432048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2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6632"/>
            <a:ext cx="6306441" cy="6741368"/>
          </a:xfrm>
          <a:prstGeom prst="rect">
            <a:avLst/>
          </a:prstGeom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8566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8028384" y="404664"/>
            <a:ext cx="8640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216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6732240" y="2780928"/>
            <a:ext cx="2304256" cy="1728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Nombra las diferencias entre los límites divergentes y convergentes.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1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6294090" cy="6624736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1146220" cy="13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7884368" y="404664"/>
            <a:ext cx="108012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217</a:t>
            </a:r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4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 </a:t>
            </a:r>
          </a:p>
          <a:p>
            <a:pPr algn="ctr"/>
            <a:r>
              <a:rPr lang="es-CL" sz="2000" b="1" dirty="0" smtClean="0"/>
              <a:t>EVALUACIÓN FORMATIVA OA16: IE3</a:t>
            </a:r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algn="ctr"/>
            <a:r>
              <a:rPr lang="es-CL" sz="2000" b="1" dirty="0" smtClean="0"/>
              <a:t>SEMANA 37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84247" y="5876083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48124"/>
            <a:ext cx="1187624" cy="14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9712" y="2484892"/>
            <a:ext cx="86445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 la cercanía de cuáles de las siguientes placas tectónicas se encuentra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Chile?</a:t>
            </a:r>
          </a:p>
          <a:p>
            <a:pPr marL="228600" indent="-228600">
              <a:buAutoNum type="alphaUcPeriod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placa Pacífica y la placa Sudamericana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AutoNum type="alphaUcPeriod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placa de Nazca y la placa Pacífica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AutoNum type="alphaUcPeriod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placa de Nazca y la placa Sudamericana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AutoNum type="alphaUcPeriod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placa Pacífica y la placa Antártica.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región en la que una placa tectónica se mueve de forma paralela respecto de otra se la denomina: </a:t>
            </a:r>
            <a:endParaRPr lang="es-E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lphaU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Convergente</a:t>
            </a:r>
          </a:p>
          <a:p>
            <a:pPr marL="228600" indent="-228600">
              <a:buAutoNum type="alphaU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Divergente</a:t>
            </a:r>
          </a:p>
          <a:p>
            <a:pPr marL="228600" indent="-228600">
              <a:buAutoNum type="alphaU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Transformante</a:t>
            </a:r>
          </a:p>
          <a:p>
            <a:pPr marL="228600" indent="-228600">
              <a:buAutoNum type="alphaU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Transferible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39552" y="5085184"/>
            <a:ext cx="1803845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Online </a:t>
            </a:r>
            <a:endParaRPr lang="es-CL" dirty="0"/>
          </a:p>
        </p:txBody>
      </p:sp>
      <p:sp>
        <p:nvSpPr>
          <p:cNvPr id="13" name="Flecha derecha 12"/>
          <p:cNvSpPr/>
          <p:nvPr/>
        </p:nvSpPr>
        <p:spPr>
          <a:xfrm>
            <a:off x="2627784" y="5085184"/>
            <a:ext cx="593812" cy="268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3707904" y="4948770"/>
            <a:ext cx="400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https://forms.gle/gaYto7GCEBMhW2T26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85346"/>
              </p:ext>
            </p:extLst>
          </p:nvPr>
        </p:nvGraphicFramePr>
        <p:xfrm>
          <a:off x="374243" y="774375"/>
          <a:ext cx="8136904" cy="4706941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6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16. Explicar los cambios de la superficie de la Tierra a partir de la interacción de sus capas y los movimientos de las placas tectónicas (sismos, tsunamis y erupciones </a:t>
                      </a:r>
                      <a:r>
                        <a:rPr lang="es-E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volcánicas).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Explican cómo se producen los sismos y tsunamis a partir del movimiento de placas tectónicas y los cambios en la topografía superficial de la Tierra.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Estructuras del cuerpo humano que participan en el movimiento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Identifican - Describen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logrados relacionados con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IE3: Explican cómo se producen los sismos y tsunamis a partir del movimiento de placas tectónicas y los cambios en la topografía superficial de la Tierra.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6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Salida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Explican cómo se producen los sismos y tsunamis a partir del movimiento de placas tectónicas y los cambios en la topografía superficial de la Tierra.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708188" y="1628800"/>
            <a:ext cx="7344816" cy="4725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Retroalimentar aprendizajes logrados relacionados con IE3: Explican cómo se producen los sismos y tsunamis a partir del movimiento de placas tectónicas y los cambios en la topografía superficial de la Tierra.</a:t>
            </a: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92696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RESULTADOS AL </a:t>
            </a:r>
            <a:r>
              <a:rPr lang="es-CL" sz="3200" dirty="0" smtClean="0"/>
              <a:t>02-12-2020</a:t>
            </a:r>
            <a:r>
              <a:rPr lang="es-CL" sz="3200" dirty="0" smtClean="0"/>
              <a:t/>
            </a:r>
            <a:br>
              <a:rPr lang="es-CL" sz="3200" dirty="0" smtClean="0"/>
            </a:br>
            <a:r>
              <a:rPr lang="es-CL" sz="3200" dirty="0" smtClean="0"/>
              <a:t>Evaluados 31 estudiantes</a:t>
            </a:r>
            <a:endParaRPr lang="es-CL" sz="32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17195"/>
              </p:ext>
            </p:extLst>
          </p:nvPr>
        </p:nvGraphicFramePr>
        <p:xfrm>
          <a:off x="1475656" y="1743158"/>
          <a:ext cx="6408712" cy="15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350"/>
                <a:gridCol w="3300447"/>
                <a:gridCol w="1559915"/>
              </a:tblGrid>
              <a:tr h="376348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6348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61%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6348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29%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6348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87624" y="4543960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>
                <a:solidFill>
                  <a:prstClr val="black"/>
                </a:solidFill>
              </a:rPr>
              <a:t>Contenidos más bajos: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prstClr val="black"/>
                </a:solidFill>
              </a:rPr>
              <a:t>Nombre de las placas tectónicas que están alrededor de nuestro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prstClr val="black"/>
                </a:solidFill>
              </a:rPr>
              <a:t>Limite transformante y sus características </a:t>
            </a:r>
            <a:r>
              <a:rPr lang="es-ES" i="1" dirty="0">
                <a:solidFill>
                  <a:prstClr val="black"/>
                </a:solidFill>
              </a:rPr>
              <a:t>	</a:t>
            </a:r>
            <a:endParaRPr lang="es-ES" i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prstClr val="black"/>
                </a:solidFill>
              </a:rPr>
              <a:t>Limite divergente y sus características </a:t>
            </a:r>
            <a:r>
              <a:rPr lang="es-ES" i="1" dirty="0">
                <a:solidFill>
                  <a:prstClr val="black"/>
                </a:solidFill>
              </a:rPr>
              <a:t>	</a:t>
            </a:r>
            <a:endParaRPr lang="es-CL" i="1" dirty="0">
              <a:solidFill>
                <a:prstClr val="black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619672" y="1340768"/>
            <a:ext cx="60023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OA16: IE3 Movimientos de placas tectónicas 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028384" y="2081413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80%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241828" y="2560754"/>
            <a:ext cx="6552728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Nombra las capas de la tierra desde la más superficial a la más interna.</a:t>
            </a:r>
            <a:endParaRPr lang="es-ES" sz="3200" dirty="0"/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230425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CL" dirty="0" smtClean="0"/>
              <a:t>A continuación, analizaremos las preguntas de la evaluación formativa realizada la semana anterior, dando énfasis a aquellas</a:t>
            </a:r>
            <a:r>
              <a:rPr lang="es-ES" dirty="0" smtClean="0"/>
              <a:t> </a:t>
            </a:r>
            <a:r>
              <a:rPr lang="es-ES" dirty="0"/>
              <a:t>preguntas con resultados </a:t>
            </a:r>
            <a:r>
              <a:rPr lang="es-ES" dirty="0" smtClean="0"/>
              <a:t>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1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02124"/>
                </a:solidFill>
                <a:latin typeface="Google Sans"/>
              </a:rPr>
              <a:t>1. ¿Cuál es el orden correcto de las capas de la 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geósfera</a:t>
            </a:r>
            <a:r>
              <a:rPr lang="es-ES" dirty="0">
                <a:solidFill>
                  <a:srgbClr val="202124"/>
                </a:solidFill>
                <a:latin typeface="Google Sans"/>
              </a:rPr>
              <a:t>, desde la más superficial hasta la de mayor profundidad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?		</a:t>
            </a:r>
            <a:r>
              <a:rPr lang="es-ES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          </a:t>
            </a:r>
            <a:r>
              <a:rPr lang="es-ES" b="1" dirty="0" smtClean="0">
                <a:latin typeface="Roboto"/>
              </a:rPr>
              <a:t>25 </a:t>
            </a:r>
            <a:r>
              <a:rPr lang="es-ES" b="1" dirty="0">
                <a:latin typeface="Roboto"/>
              </a:rPr>
              <a:t>de 31 respuestas correctas</a:t>
            </a:r>
            <a:endParaRPr lang="es-CL" b="1" dirty="0"/>
          </a:p>
        </p:txBody>
      </p:sp>
      <p:sp>
        <p:nvSpPr>
          <p:cNvPr id="5" name="Elipse 4"/>
          <p:cNvSpPr/>
          <p:nvPr/>
        </p:nvSpPr>
        <p:spPr>
          <a:xfrm>
            <a:off x="1187624" y="980728"/>
            <a:ext cx="59766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Corteza – </a:t>
            </a:r>
            <a:r>
              <a:rPr lang="es-CL" dirty="0"/>
              <a:t>M</a:t>
            </a:r>
            <a:r>
              <a:rPr lang="es-CL" dirty="0" smtClean="0"/>
              <a:t>anto – Núcleo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259626" y="1700808"/>
            <a:ext cx="8776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02124"/>
                </a:solidFill>
                <a:latin typeface="Google Sans"/>
              </a:rPr>
              <a:t>2. ¿Cuál es la capa más externa de la 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geósfera?      </a:t>
            </a:r>
            <a:r>
              <a:rPr lang="es-ES" b="1" dirty="0" smtClean="0">
                <a:solidFill>
                  <a:srgbClr val="202124"/>
                </a:solidFill>
                <a:latin typeface="Roboto"/>
              </a:rPr>
              <a:t>25 </a:t>
            </a:r>
            <a:r>
              <a:rPr lang="es-ES" b="1" dirty="0">
                <a:solidFill>
                  <a:srgbClr val="202124"/>
                </a:solidFill>
                <a:latin typeface="Roboto"/>
              </a:rPr>
              <a:t>de 31 respuestas correctas</a:t>
            </a:r>
            <a:endParaRPr lang="es-CL" b="1" dirty="0"/>
          </a:p>
        </p:txBody>
      </p:sp>
      <p:sp>
        <p:nvSpPr>
          <p:cNvPr id="7" name="Elipse 6"/>
          <p:cNvSpPr/>
          <p:nvPr/>
        </p:nvSpPr>
        <p:spPr>
          <a:xfrm>
            <a:off x="2051720" y="2273008"/>
            <a:ext cx="45365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Corteza 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59625" y="3068960"/>
            <a:ext cx="877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02124"/>
                </a:solidFill>
                <a:latin typeface="Google Sans"/>
              </a:rPr>
              <a:t>3. Observa nuevamente las capas de la tierra, y ubica el número representado y el nombre ella</a:t>
            </a:r>
            <a:r>
              <a:rPr lang="es-ES" dirty="0" smtClean="0">
                <a:solidFill>
                  <a:srgbClr val="202124"/>
                </a:solidFill>
                <a:latin typeface="Google Sans"/>
              </a:rPr>
              <a:t>:			            </a:t>
            </a:r>
            <a:r>
              <a:rPr lang="es-ES" b="1" dirty="0" smtClean="0">
                <a:solidFill>
                  <a:srgbClr val="202124"/>
                </a:solidFill>
                <a:latin typeface="Google Sans"/>
              </a:rPr>
              <a:t>              </a:t>
            </a:r>
            <a:r>
              <a:rPr lang="es-ES" b="1" dirty="0" smtClean="0">
                <a:solidFill>
                  <a:srgbClr val="202124"/>
                </a:solidFill>
                <a:latin typeface="Roboto"/>
              </a:rPr>
              <a:t>28 </a:t>
            </a:r>
            <a:r>
              <a:rPr lang="es-ES" b="1" dirty="0">
                <a:solidFill>
                  <a:srgbClr val="202124"/>
                </a:solidFill>
                <a:latin typeface="Roboto"/>
              </a:rPr>
              <a:t>de 31 respuestas correctas</a:t>
            </a:r>
            <a:endParaRPr lang="es-CL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789040"/>
            <a:ext cx="6614204" cy="2438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121"/>
            <a:ext cx="2666036" cy="1655621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444208" y="477189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8028384" y="53012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/>
          <p:cNvSpPr/>
          <p:nvPr/>
        </p:nvSpPr>
        <p:spPr>
          <a:xfrm>
            <a:off x="4934650" y="5702188"/>
            <a:ext cx="286292" cy="3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83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4884</TotalTime>
  <Words>862</Words>
  <Application>Microsoft Office PowerPoint</Application>
  <PresentationFormat>Presentación en pantalla (4:3)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Brush Script MT</vt:lpstr>
      <vt:lpstr>Calibri</vt:lpstr>
      <vt:lpstr>Century Gothic</vt:lpstr>
      <vt:lpstr>Footlight MT Light</vt:lpstr>
      <vt:lpstr>Google Sans</vt:lpstr>
      <vt:lpstr>Roboto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CIENCIAS NATURALES 4° AÑO BÁSICO SEMANA N° 37 FECHA : 09-12-2020</vt:lpstr>
      <vt:lpstr>Presentación de PowerPoint</vt:lpstr>
      <vt:lpstr>Reglas clases virtuales</vt:lpstr>
      <vt:lpstr>Importante:</vt:lpstr>
      <vt:lpstr>Presentación de PowerPoint</vt:lpstr>
      <vt:lpstr>RESULTADOS AL 02-12-2020 Evaluados 31 estudiantes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172</cp:revision>
  <dcterms:created xsi:type="dcterms:W3CDTF">2020-07-06T03:06:52Z</dcterms:created>
  <dcterms:modified xsi:type="dcterms:W3CDTF">2020-12-03T04:19:21Z</dcterms:modified>
</cp:coreProperties>
</file>