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688" r:id="rId2"/>
    <p:sldMasterId id="2147483700" r:id="rId3"/>
    <p:sldMasterId id="2147483712" r:id="rId4"/>
    <p:sldMasterId id="2147483724" r:id="rId5"/>
  </p:sldMasterIdLst>
  <p:notesMasterIdLst>
    <p:notesMasterId r:id="rId57"/>
  </p:notesMasterIdLst>
  <p:sldIdLst>
    <p:sldId id="388" r:id="rId6"/>
    <p:sldId id="389" r:id="rId7"/>
    <p:sldId id="390" r:id="rId8"/>
    <p:sldId id="391" r:id="rId9"/>
    <p:sldId id="333" r:id="rId10"/>
    <p:sldId id="393" r:id="rId11"/>
    <p:sldId id="334" r:id="rId12"/>
    <p:sldId id="335" r:id="rId13"/>
    <p:sldId id="336" r:id="rId14"/>
    <p:sldId id="337" r:id="rId15"/>
    <p:sldId id="396" r:id="rId16"/>
    <p:sldId id="397" r:id="rId17"/>
    <p:sldId id="340" r:id="rId18"/>
    <p:sldId id="382" r:id="rId19"/>
    <p:sldId id="383" r:id="rId20"/>
    <p:sldId id="364" r:id="rId21"/>
    <p:sldId id="365" r:id="rId22"/>
    <p:sldId id="366" r:id="rId23"/>
    <p:sldId id="379" r:id="rId24"/>
    <p:sldId id="380" r:id="rId25"/>
    <p:sldId id="381" r:id="rId26"/>
    <p:sldId id="398" r:id="rId27"/>
    <p:sldId id="399" r:id="rId28"/>
    <p:sldId id="400" r:id="rId29"/>
    <p:sldId id="401" r:id="rId30"/>
    <p:sldId id="402" r:id="rId31"/>
    <p:sldId id="403" r:id="rId32"/>
    <p:sldId id="424" r:id="rId33"/>
    <p:sldId id="404" r:id="rId34"/>
    <p:sldId id="407" r:id="rId35"/>
    <p:sldId id="410" r:id="rId36"/>
    <p:sldId id="405" r:id="rId37"/>
    <p:sldId id="408" r:id="rId38"/>
    <p:sldId id="411" r:id="rId39"/>
    <p:sldId id="406" r:id="rId40"/>
    <p:sldId id="409" r:id="rId41"/>
    <p:sldId id="412" r:id="rId42"/>
    <p:sldId id="416" r:id="rId43"/>
    <p:sldId id="417" r:id="rId44"/>
    <p:sldId id="418" r:id="rId45"/>
    <p:sldId id="426" r:id="rId46"/>
    <p:sldId id="431" r:id="rId47"/>
    <p:sldId id="427" r:id="rId48"/>
    <p:sldId id="429" r:id="rId49"/>
    <p:sldId id="428" r:id="rId50"/>
    <p:sldId id="432" r:id="rId51"/>
    <p:sldId id="433" r:id="rId52"/>
    <p:sldId id="419" r:id="rId53"/>
    <p:sldId id="420" r:id="rId54"/>
    <p:sldId id="423" r:id="rId55"/>
    <p:sldId id="414" r:id="rId5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5D"/>
    <a:srgbClr val="70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0586"/>
  </p:normalViewPr>
  <p:slideViewPr>
    <p:cSldViewPr snapToGrid="0" snapToObjects="1">
      <p:cViewPr>
        <p:scale>
          <a:sx n="60" d="100"/>
          <a:sy n="60" d="100"/>
        </p:scale>
        <p:origin x="-104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48042-CB33-004B-8EAC-5107B6E7E1F3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5914B-33F9-CC4C-8833-35A3CBAD55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0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009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517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40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0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9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4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3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780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0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5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13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1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43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0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8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5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838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98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71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76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8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82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26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03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5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5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115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4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35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3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01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58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99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6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8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8791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41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2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9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0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4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4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26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696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3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6B7B-A0B6-724C-85F0-CE1A64C5F8B4}" type="datetimeFigureOut">
              <a:rPr lang="es-ES_tradnl" smtClean="0"/>
              <a:t>07/12/2020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03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microsoft.com/office/2007/relationships/hdphoto" Target="../media/hdphoto2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31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RETROALIMENTACIÓN 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5196" y="5900082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19" y="3933057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20 gifs y fotos animadas de Navidad realmente gracio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42" y="3705391"/>
            <a:ext cx="2437195" cy="15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Porque querían que todos conocieran su palacio</a:t>
            </a:r>
            <a:endParaRPr lang="es-ES_tradnl"/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Bisel 5">
            <a:hlinkClick r:id="rId3" action="ppaction://hlinksldjump"/>
          </p:cNvPr>
          <p:cNvSpPr/>
          <p:nvPr/>
        </p:nvSpPr>
        <p:spPr>
          <a:xfrm>
            <a:off x="1009650" y="1593389"/>
            <a:ext cx="804863" cy="90497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5" name="Flecha derecha 14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8614" y="661996"/>
            <a:ext cx="14186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.- El abuelo confundió al lobo, primero con: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isel 18">
            <a:hlinkClick r:id="rId5" action="ppaction://hlinksldjump"/>
          </p:cNvPr>
          <p:cNvSpPr/>
          <p:nvPr/>
        </p:nvSpPr>
        <p:spPr>
          <a:xfrm>
            <a:off x="1038225" y="4106582"/>
            <a:ext cx="804863" cy="90249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1023937" y="2888508"/>
            <a:ext cx="833438" cy="79643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43163" y="1728788"/>
            <a:ext cx="718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Un </a:t>
            </a:r>
            <a:r>
              <a:rPr lang="es-CL" sz="3200" dirty="0"/>
              <a:t>caballo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95537" y="2933924"/>
            <a:ext cx="782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Una </a:t>
            </a:r>
            <a:r>
              <a:rPr lang="es-CL" sz="3200" dirty="0"/>
              <a:t>jirafa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57426" y="4265441"/>
            <a:ext cx="885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Tía </a:t>
            </a:r>
            <a:r>
              <a:rPr lang="es-CL" sz="3200" dirty="0" err="1"/>
              <a:t>Diomira</a:t>
            </a:r>
            <a:endParaRPr lang="es-CL" sz="3200" dirty="0"/>
          </a:p>
        </p:txBody>
      </p:sp>
      <p:sp>
        <p:nvSpPr>
          <p:cNvPr id="14" name="Bisel 13">
            <a:hlinkClick r:id="rId3" action="ppaction://hlinksldjump"/>
          </p:cNvPr>
          <p:cNvSpPr/>
          <p:nvPr/>
        </p:nvSpPr>
        <p:spPr>
          <a:xfrm>
            <a:off x="1009650" y="5493421"/>
            <a:ext cx="833438" cy="79643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95537" y="5315499"/>
            <a:ext cx="829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Caperucita </a:t>
            </a:r>
            <a:r>
              <a:rPr lang="es-CL" sz="3200" dirty="0"/>
              <a:t>Negra</a:t>
            </a:r>
          </a:p>
        </p:txBody>
      </p:sp>
    </p:spTree>
    <p:extLst>
      <p:ext uri="{BB962C8B-B14F-4D97-AF65-F5344CB8AC3E}">
        <p14:creationId xmlns:p14="http://schemas.microsoft.com/office/powerpoint/2010/main" val="17965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Click r:id="rId2" action="ppaction://hlinksldjump"/>
          </p:cNvPr>
          <p:cNvSpPr/>
          <p:nvPr/>
        </p:nvSpPr>
        <p:spPr>
          <a:xfrm>
            <a:off x="-5715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581025" y="2883877"/>
            <a:ext cx="680854" cy="830873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3" name="Bisel 12">
            <a:hlinkClick r:id="rId4" action="ppaction://hlinksldjump"/>
          </p:cNvPr>
          <p:cNvSpPr/>
          <p:nvPr/>
        </p:nvSpPr>
        <p:spPr>
          <a:xfrm>
            <a:off x="581025" y="4268656"/>
            <a:ext cx="680854" cy="707834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5" name="Flecha derecha 14">
            <a:hlinkClick r:id="rId5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304800" y="251529"/>
            <a:ext cx="1171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 3.-En el texto leído, ¿quién dice “cuánto es seis por ocho”?                                            </a:t>
            </a:r>
          </a:p>
        </p:txBody>
      </p:sp>
      <p:sp>
        <p:nvSpPr>
          <p:cNvPr id="21" name="Bisel 20">
            <a:hlinkClick r:id="rId3" action="ppaction://hlinksldjump"/>
          </p:cNvPr>
          <p:cNvSpPr/>
          <p:nvPr/>
        </p:nvSpPr>
        <p:spPr>
          <a:xfrm>
            <a:off x="581025" y="1544372"/>
            <a:ext cx="680854" cy="78559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57363" y="1622137"/>
            <a:ext cx="530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El </a:t>
            </a:r>
            <a:r>
              <a:rPr lang="es-CL" sz="3200" dirty="0"/>
              <a:t>abuelo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71638" y="2945234"/>
            <a:ext cx="410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Caperucita </a:t>
            </a:r>
            <a:r>
              <a:rPr lang="es-CL" sz="3200" dirty="0"/>
              <a:t>Negra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71638" y="4344350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El </a:t>
            </a:r>
            <a:r>
              <a:rPr lang="es-CL" sz="3200" dirty="0"/>
              <a:t>lobo</a:t>
            </a:r>
          </a:p>
        </p:txBody>
      </p:sp>
      <p:sp>
        <p:nvSpPr>
          <p:cNvPr id="12" name="Bisel 11">
            <a:hlinkClick r:id="rId3" action="ppaction://hlinksldjump"/>
          </p:cNvPr>
          <p:cNvSpPr/>
          <p:nvPr/>
        </p:nvSpPr>
        <p:spPr>
          <a:xfrm>
            <a:off x="581025" y="5608161"/>
            <a:ext cx="680854" cy="78559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71638" y="5708572"/>
            <a:ext cx="677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La </a:t>
            </a:r>
            <a:r>
              <a:rPr lang="es-CL" sz="3200" dirty="0"/>
              <a:t>nieta</a:t>
            </a:r>
          </a:p>
        </p:txBody>
      </p:sp>
    </p:spTree>
    <p:extLst>
      <p:ext uri="{BB962C8B-B14F-4D97-AF65-F5344CB8AC3E}">
        <p14:creationId xmlns:p14="http://schemas.microsoft.com/office/powerpoint/2010/main" val="116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9224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Porque no le gustaba por su color</a:t>
            </a:r>
            <a:endParaRPr lang="es-ES_tradnl"/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Bisel 5">
            <a:hlinkClick r:id="rId2" action="ppaction://hlinksldjump"/>
          </p:cNvPr>
          <p:cNvSpPr/>
          <p:nvPr/>
        </p:nvSpPr>
        <p:spPr>
          <a:xfrm>
            <a:off x="1133476" y="3022826"/>
            <a:ext cx="759802" cy="80739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1154723" y="1489835"/>
            <a:ext cx="738555" cy="85505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527789" y="1917361"/>
            <a:ext cx="7302011" cy="137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27789" y="3481754"/>
            <a:ext cx="6563457" cy="9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/>
          </a:p>
        </p:txBody>
      </p:sp>
      <p:sp>
        <p:nvSpPr>
          <p:cNvPr id="13" name="Bisel 12">
            <a:hlinkClick r:id="rId2" action="ppaction://hlinksldjump"/>
          </p:cNvPr>
          <p:cNvSpPr/>
          <p:nvPr/>
        </p:nvSpPr>
        <p:spPr>
          <a:xfrm>
            <a:off x="1154723" y="4361878"/>
            <a:ext cx="738555" cy="872836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27788" y="4992108"/>
            <a:ext cx="6563458" cy="905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/>
          </a:p>
        </p:txBody>
      </p:sp>
      <p:sp>
        <p:nvSpPr>
          <p:cNvPr id="15" name="Flecha derecha 14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5"/>
          <p:cNvSpPr txBox="1">
            <a:spLocks noGrp="1"/>
          </p:cNvSpPr>
          <p:nvPr>
            <p:ph type="title"/>
          </p:nvPr>
        </p:nvSpPr>
        <p:spPr>
          <a:xfrm>
            <a:off x="551717" y="297600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4.-“A enredar los cuentos” se trata de un abuelo que le cuenta a su nieta: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71137" y="1623356"/>
            <a:ext cx="821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historia de Caperucita Amarilla que va a la casa de tía </a:t>
            </a:r>
            <a:r>
              <a:rPr lang="es-CL" sz="3600" dirty="0" err="1"/>
              <a:t>Diomira</a:t>
            </a:r>
            <a:r>
              <a:rPr lang="es-CL" sz="3600" dirty="0"/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71137" y="3103359"/>
            <a:ext cx="921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historia de Caperucita Negra que va al mercado a comprar salsa de tomate.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71137" y="4422407"/>
            <a:ext cx="862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historia de Caperucita Roja, pero su nieta lo interrumpe continuamente.</a:t>
            </a:r>
          </a:p>
        </p:txBody>
      </p:sp>
      <p:sp>
        <p:nvSpPr>
          <p:cNvPr id="17" name="Bisel 16">
            <a:hlinkClick r:id="rId2" action="ppaction://hlinksldjump"/>
          </p:cNvPr>
          <p:cNvSpPr/>
          <p:nvPr/>
        </p:nvSpPr>
        <p:spPr>
          <a:xfrm>
            <a:off x="1133476" y="5639551"/>
            <a:ext cx="738555" cy="872836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75532" y="5718155"/>
            <a:ext cx="8210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historia de Caperucita Roja, pero confunde todo</a:t>
            </a:r>
          </a:p>
        </p:txBody>
      </p:sp>
    </p:spTree>
    <p:extLst>
      <p:ext uri="{BB962C8B-B14F-4D97-AF65-F5344CB8AC3E}">
        <p14:creationId xmlns:p14="http://schemas.microsoft.com/office/powerpoint/2010/main" val="7655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>
            <a:noAutofit/>
          </a:bodyPr>
          <a:lstStyle/>
          <a:p>
            <a:r>
              <a:rPr lang="es-CL" sz="3600" dirty="0"/>
              <a:t>5.- La nieta corrige al abuelo porque:</a:t>
            </a:r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85825" y="4335770"/>
            <a:ext cx="761326" cy="79003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9" name="Bisel 8">
            <a:hlinkClick r:id="rId3" action="ppaction://hlinksldjump"/>
          </p:cNvPr>
          <p:cNvSpPr/>
          <p:nvPr/>
        </p:nvSpPr>
        <p:spPr>
          <a:xfrm>
            <a:off x="838200" y="2703731"/>
            <a:ext cx="761326" cy="82667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885825" y="5583734"/>
            <a:ext cx="761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000250" y="1382494"/>
            <a:ext cx="706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Es </a:t>
            </a:r>
            <a:r>
              <a:rPr lang="es-CL" sz="3600" dirty="0"/>
              <a:t>una niña maleducada.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43125" y="2828201"/>
            <a:ext cx="854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No </a:t>
            </a:r>
            <a:r>
              <a:rPr lang="es-CL" sz="3600" dirty="0"/>
              <a:t>quiere escuchar ese cuento.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000249" y="4273908"/>
            <a:ext cx="802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Conoce </a:t>
            </a:r>
            <a:r>
              <a:rPr lang="es-CL" sz="3600" dirty="0"/>
              <a:t>el cuento verdadero.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838201" y="1308378"/>
            <a:ext cx="761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00249" y="5686425"/>
            <a:ext cx="856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No </a:t>
            </a:r>
            <a:r>
              <a:rPr lang="es-CL" sz="3600" dirty="0"/>
              <a:t>comprende lo que le cuenta el abuelo</a:t>
            </a:r>
          </a:p>
        </p:txBody>
      </p:sp>
    </p:spTree>
    <p:extLst>
      <p:ext uri="{BB962C8B-B14F-4D97-AF65-F5344CB8AC3E}">
        <p14:creationId xmlns:p14="http://schemas.microsoft.com/office/powerpoint/2010/main" val="354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85638"/>
              </p:ext>
            </p:extLst>
          </p:nvPr>
        </p:nvGraphicFramePr>
        <p:xfrm>
          <a:off x="976394" y="592318"/>
          <a:ext cx="10073898" cy="5199286"/>
        </p:xfrm>
        <a:graphic>
          <a:graphicData uri="http://schemas.openxmlformats.org/drawingml/2006/table">
            <a:tbl>
              <a:tblPr firstRow="1" firstCol="1" bandRow="1"/>
              <a:tblGrid>
                <a:gridCol w="3188713"/>
                <a:gridCol w="6885185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4°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04 Profundizar su comprensión de las narraciones leídas: extrayendo información explícita e implícita; expresando opiniones fundamentadas sobre actitudes y acciones de los personajes</a:t>
                      </a:r>
                    </a:p>
                    <a:p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OA6 Leer independientemente y comprender textos no literarios (cartas, biografías, relatos históricos, instrucciones, libros y artículos informativos, noticias, etc.) para ampliar su conocimiento del mundo y formarse una opinión: extrayendo información explícita e implícita</a:t>
                      </a:r>
                    </a:p>
                    <a:p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OA4 : Aluden, en sus comentarios orales y escritos, a información explícita de un texto.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Contestan, oralmente o por escrito, preguntas que aluden a información implícita del texto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 : Aluden a información implícita o explícita de un texto leído al comentar o escribirlo.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la evaluación  - Comprensión Lectora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la evaluación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91" y="39194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2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CL" sz="3600" dirty="0"/>
              <a:t>6.- Al finalizar el cuento, se supone que:</a:t>
            </a:r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762170" y="5335995"/>
            <a:ext cx="714038" cy="677538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9" name="Bisel 8">
            <a:hlinkClick r:id="rId3" action="ppaction://hlinksldjump"/>
          </p:cNvPr>
          <p:cNvSpPr/>
          <p:nvPr/>
        </p:nvSpPr>
        <p:spPr>
          <a:xfrm>
            <a:off x="757575" y="1436307"/>
            <a:ext cx="714038" cy="68246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24574" y="3926319"/>
            <a:ext cx="747039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1928810" y="1177373"/>
            <a:ext cx="9360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nieta sale a comprarse un chocolate y el abuelo se queda dormido.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8812" y="2457415"/>
            <a:ext cx="876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nieta va a buscar el verdadero cuento de la Caperucita Roja para mostrárselo al abuelo.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829896" y="3700665"/>
            <a:ext cx="955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nieta le pide al abuelo que le compre un chicle y van juntos al almacén.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729169" y="2683069"/>
            <a:ext cx="747039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29896" y="5280183"/>
            <a:ext cx="824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La </a:t>
            </a:r>
            <a:r>
              <a:rPr lang="es-CL" sz="3600" dirty="0"/>
              <a:t>nieta va a comprarse un chicle y el abuelo sigue leyendo el diario</a:t>
            </a:r>
          </a:p>
        </p:txBody>
      </p:sp>
    </p:spTree>
    <p:extLst>
      <p:ext uri="{BB962C8B-B14F-4D97-AF65-F5344CB8AC3E}">
        <p14:creationId xmlns:p14="http://schemas.microsoft.com/office/powerpoint/2010/main" val="25468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>7</a:t>
            </a:r>
            <a:r>
              <a:rPr lang="es-CL" sz="3600" dirty="0"/>
              <a:t>.- ¿Por qué crees tú que el abuelo enreda el cuento de la ? Fundamenta tu respuesta.</a:t>
            </a:r>
          </a:p>
        </p:txBody>
      </p:sp>
      <p:sp>
        <p:nvSpPr>
          <p:cNvPr id="14" name="Flecha derecha 13">
            <a:hlinkClick r:id="rId2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90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Lee el siguiente texto y responde las preguntas: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9" name="Picture 3" descr="C:\Users\Rodrigo\Desktop\Captura de pantalla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7"/>
            <a:ext cx="1035531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 </a:t>
            </a:r>
            <a:r>
              <a:rPr lang="es-CL" sz="3600" dirty="0"/>
              <a:t>8.- El texto “El escarabajo rinoceronte” es:</a:t>
            </a:r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757575" y="2772220"/>
            <a:ext cx="756901" cy="820413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757576" y="1458994"/>
            <a:ext cx="756900" cy="82533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24575" y="4137433"/>
            <a:ext cx="789901" cy="8633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000250" y="1445391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Una </a:t>
            </a:r>
            <a:r>
              <a:rPr lang="es-CL" sz="2800" dirty="0"/>
              <a:t>noticia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35944" y="4264198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Un </a:t>
            </a:r>
            <a:r>
              <a:rPr lang="es-CL" sz="2800" dirty="0"/>
              <a:t>texto histórico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000250" y="5465902"/>
            <a:ext cx="898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Un </a:t>
            </a:r>
            <a:r>
              <a:rPr lang="es-CL" sz="2800" dirty="0"/>
              <a:t>texto informativo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00250" y="2950309"/>
            <a:ext cx="741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Un </a:t>
            </a:r>
            <a:r>
              <a:rPr lang="es-CL" sz="2800" dirty="0"/>
              <a:t>cuento</a:t>
            </a:r>
          </a:p>
        </p:txBody>
      </p:sp>
      <p:sp>
        <p:nvSpPr>
          <p:cNvPr id="12" name="Bisel 11">
            <a:hlinkClick r:id="rId2" action="ppaction://hlinksldjump"/>
          </p:cNvPr>
          <p:cNvSpPr/>
          <p:nvPr/>
        </p:nvSpPr>
        <p:spPr>
          <a:xfrm>
            <a:off x="741074" y="5445735"/>
            <a:ext cx="756901" cy="820413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445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1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Normas de la clase virtual </a:t>
            </a:r>
            <a:endParaRPr lang="es-CL" dirty="0"/>
          </a:p>
        </p:txBody>
      </p:sp>
      <p:pic>
        <p:nvPicPr>
          <p:cNvPr id="14" name="Imagen 7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1" t="23101" r="11792" b="66461"/>
          <a:stretch/>
        </p:blipFill>
        <p:spPr>
          <a:xfrm>
            <a:off x="431524" y="2657476"/>
            <a:ext cx="11494493" cy="2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CL" sz="3600" dirty="0" smtClean="0"/>
              <a:t>9</a:t>
            </a:r>
            <a:r>
              <a:rPr lang="es-CL" sz="3600" dirty="0"/>
              <a:t>.- Según el texto leído, el animal que tiene más fuerza en el planeta, en proporción a su propio peso, es:</a:t>
            </a:r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724574" y="1369602"/>
            <a:ext cx="728325" cy="806126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9" name="Bisel 8">
            <a:hlinkClick r:id="rId3" action="ppaction://hlinksldjump"/>
          </p:cNvPr>
          <p:cNvSpPr/>
          <p:nvPr/>
        </p:nvSpPr>
        <p:spPr>
          <a:xfrm>
            <a:off x="705523" y="2544901"/>
            <a:ext cx="728326" cy="774038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05525" y="3875955"/>
            <a:ext cx="728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038350" y="1380989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elefante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28825" y="2675474"/>
            <a:ext cx="98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rinoceronte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028825" y="3927300"/>
            <a:ext cx="892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escarabajo rinoceronte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705524" y="5271367"/>
            <a:ext cx="728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43125" y="5457825"/>
            <a:ext cx="818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oso</a:t>
            </a:r>
          </a:p>
        </p:txBody>
      </p:sp>
    </p:spTree>
    <p:extLst>
      <p:ext uri="{BB962C8B-B14F-4D97-AF65-F5344CB8AC3E}">
        <p14:creationId xmlns:p14="http://schemas.microsoft.com/office/powerpoint/2010/main" val="24610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 </a:t>
            </a:r>
            <a:r>
              <a:rPr lang="es-CL" sz="3600" dirty="0"/>
              <a:t>10.- El propósito del texto que acabas de leer es:</a:t>
            </a:r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14723" y="2484397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838200" y="1246350"/>
            <a:ext cx="685463" cy="72532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95336" y="5290545"/>
            <a:ext cx="708940" cy="75833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1890712" y="2380157"/>
            <a:ext cx="921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Informar </a:t>
            </a:r>
            <a:r>
              <a:rPr lang="es-CL" sz="2800" dirty="0"/>
              <a:t>acerca de un insecto que, en proporción, es el animal que tiene más fuerza de nuestro planeta.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890712" y="3740822"/>
            <a:ext cx="895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Explicar </a:t>
            </a:r>
            <a:r>
              <a:rPr lang="es-CL" sz="2800" dirty="0"/>
              <a:t>por qué los escarabajos rinoceronte son considerados benéficos dentro de la naturaleza.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90712" y="1246350"/>
            <a:ext cx="8215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Describir </a:t>
            </a:r>
            <a:r>
              <a:rPr lang="es-CL" sz="2800" dirty="0"/>
              <a:t>las características de los rinocerontes, que son animales muy forzudos.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90710" y="5408104"/>
            <a:ext cx="853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Aclarar </a:t>
            </a:r>
            <a:r>
              <a:rPr lang="es-CL" sz="2800" dirty="0"/>
              <a:t>por qué el escarabajo rinoceronte se llama así</a:t>
            </a:r>
          </a:p>
        </p:txBody>
      </p:sp>
      <p:sp>
        <p:nvSpPr>
          <p:cNvPr id="16" name="Bisel 15">
            <a:hlinkClick r:id="rId2" action="ppaction://hlinksldjump"/>
          </p:cNvPr>
          <p:cNvSpPr/>
          <p:nvPr/>
        </p:nvSpPr>
        <p:spPr>
          <a:xfrm>
            <a:off x="814723" y="3860228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73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CL" sz="3600" dirty="0"/>
              <a:t>11.- Según el texto, los escarabajos rinocerontes son benéficos porque:</a:t>
            </a:r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14723" y="2484397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838200" y="1246350"/>
            <a:ext cx="685463" cy="72532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2" action="ppaction://hlinksldjump"/>
          </p:cNvPr>
          <p:cNvSpPr/>
          <p:nvPr/>
        </p:nvSpPr>
        <p:spPr>
          <a:xfrm>
            <a:off x="795336" y="3925652"/>
            <a:ext cx="708940" cy="75833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3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1890711" y="2641767"/>
            <a:ext cx="92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Se </a:t>
            </a:r>
            <a:r>
              <a:rPr lang="es-CL" sz="2800" dirty="0"/>
              <a:t>alimentan de insectos perjudiciales para el ser humano.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890711" y="4043211"/>
            <a:ext cx="895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Eliminan </a:t>
            </a:r>
            <a:r>
              <a:rPr lang="es-CL" sz="2800" dirty="0"/>
              <a:t>las plagas que atacan los cultivos.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43113" y="1471613"/>
            <a:ext cx="821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Ayudan </a:t>
            </a:r>
            <a:r>
              <a:rPr lang="es-CL" sz="2800" dirty="0"/>
              <a:t>a fertilizar el suelo.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90711" y="5298278"/>
            <a:ext cx="880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Son </a:t>
            </a:r>
            <a:r>
              <a:rPr lang="es-CL" sz="2800" dirty="0"/>
              <a:t>los polinizadores naturales más importantes </a:t>
            </a:r>
            <a:r>
              <a:rPr lang="es-CL" sz="2800" dirty="0" smtClean="0"/>
              <a:t>del planeta</a:t>
            </a:r>
            <a:r>
              <a:rPr lang="es-CL" sz="2800" dirty="0"/>
              <a:t>.</a:t>
            </a:r>
          </a:p>
        </p:txBody>
      </p:sp>
      <p:sp>
        <p:nvSpPr>
          <p:cNvPr id="16" name="Bisel 15">
            <a:hlinkClick r:id="rId4" action="ppaction://hlinksldjump"/>
          </p:cNvPr>
          <p:cNvSpPr/>
          <p:nvPr/>
        </p:nvSpPr>
        <p:spPr>
          <a:xfrm>
            <a:off x="814723" y="5290545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04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5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5131175" y="969178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52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3853287" y="2193994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5704028" y="3577364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08" y="422326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3719736" y="5187668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1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9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CL" sz="3600" dirty="0"/>
              <a:t>12.- La idea principal del tercer párrafo es</a:t>
            </a:r>
            <a:r>
              <a:rPr lang="es-CL" sz="3600" dirty="0" smtClean="0"/>
              <a:t>: </a:t>
            </a:r>
            <a:r>
              <a:rPr lang="es-CL" sz="1400" b="1" dirty="0" smtClean="0">
                <a:solidFill>
                  <a:srgbClr val="FF0000"/>
                </a:solidFill>
              </a:rPr>
              <a:t>MENOR RENDIMIENTO DEL CURSO</a:t>
            </a:r>
            <a:r>
              <a:rPr lang="es-CL" sz="4000" b="1" dirty="0" smtClean="0">
                <a:solidFill>
                  <a:srgbClr val="FF0000"/>
                </a:solidFill>
              </a:rPr>
              <a:t> 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14723" y="2484397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838200" y="1246350"/>
            <a:ext cx="685463" cy="72532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2" action="ppaction://hlinksldjump"/>
          </p:cNvPr>
          <p:cNvSpPr/>
          <p:nvPr/>
        </p:nvSpPr>
        <p:spPr>
          <a:xfrm>
            <a:off x="795336" y="3925652"/>
            <a:ext cx="708940" cy="75833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3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1890711" y="2493323"/>
            <a:ext cx="921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escarabajo rinoceronte lucha con su contrincante para atraer a la hembra.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890711" y="4043211"/>
            <a:ext cx="895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escarabajo rinoceronte se entierra para escapar de sus depredadores.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90711" y="1347402"/>
            <a:ext cx="821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origen del nombre del escarabajo rinoceronte.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90710" y="5374343"/>
            <a:ext cx="880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Usos </a:t>
            </a:r>
            <a:r>
              <a:rPr lang="es-CL" sz="2800" dirty="0"/>
              <a:t>que el escarabajo rinoceronte da a su cuerno.</a:t>
            </a:r>
          </a:p>
        </p:txBody>
      </p:sp>
      <p:sp>
        <p:nvSpPr>
          <p:cNvPr id="16" name="Bisel 15">
            <a:hlinkClick r:id="rId4" action="ppaction://hlinksldjump"/>
          </p:cNvPr>
          <p:cNvSpPr/>
          <p:nvPr/>
        </p:nvSpPr>
        <p:spPr>
          <a:xfrm>
            <a:off x="814723" y="5290545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564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Veamos el siguiente video de </a:t>
            </a:r>
            <a:br>
              <a:rPr lang="es-CL" dirty="0"/>
            </a:br>
            <a:r>
              <a:rPr lang="es-CL" b="1" dirty="0"/>
              <a:t>PROFUNDIZACIÓN</a:t>
            </a:r>
            <a:r>
              <a:rPr lang="es-CL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/>
              <a:t>https://www.youtube.com/watch?v=u2eFYFQ9_fI&amp;t=9s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76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CL" sz="3600" dirty="0" smtClean="0"/>
              <a:t>13.- De acuerdo al texto, la palabra “dorso” podría ser reemplazada por: </a:t>
            </a:r>
            <a:r>
              <a:rPr lang="es-CL" sz="1400" b="1" dirty="0">
                <a:solidFill>
                  <a:srgbClr val="FF0000"/>
                </a:solidFill>
              </a:rPr>
              <a:t>MENOR RENDIMIENTO DEL CURSO</a:t>
            </a:r>
            <a:r>
              <a:rPr lang="es-CL" sz="4000" b="1" dirty="0">
                <a:solidFill>
                  <a:srgbClr val="FF0000"/>
                </a:solidFill>
              </a:rPr>
              <a:t> 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14723" y="2484397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838200" y="1246350"/>
            <a:ext cx="685463" cy="72532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2" action="ppaction://hlinksldjump"/>
          </p:cNvPr>
          <p:cNvSpPr/>
          <p:nvPr/>
        </p:nvSpPr>
        <p:spPr>
          <a:xfrm>
            <a:off x="795336" y="3925652"/>
            <a:ext cx="708940" cy="75833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3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1890711" y="2493323"/>
            <a:ext cx="92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Espalda</a:t>
            </a:r>
            <a:endParaRPr lang="es-CL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890711" y="4043211"/>
            <a:ext cx="895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Cuerno</a:t>
            </a:r>
            <a:endParaRPr lang="es-C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90711" y="1347402"/>
            <a:ext cx="821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Pecho</a:t>
            </a:r>
            <a:endParaRPr lang="es-CL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90710" y="5374343"/>
            <a:ext cx="880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Cabeza</a:t>
            </a:r>
            <a:endParaRPr lang="es-CL" sz="2800" dirty="0"/>
          </a:p>
        </p:txBody>
      </p:sp>
      <p:sp>
        <p:nvSpPr>
          <p:cNvPr id="16" name="Bisel 15">
            <a:hlinkClick r:id="rId4" action="ppaction://hlinksldjump"/>
          </p:cNvPr>
          <p:cNvSpPr/>
          <p:nvPr/>
        </p:nvSpPr>
        <p:spPr>
          <a:xfrm>
            <a:off x="814723" y="5290545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67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</a:t>
            </a:r>
            <a:r>
              <a:rPr lang="es-CL" dirty="0" smtClean="0"/>
              <a:t>orso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Parte posterior o superior </a:t>
            </a:r>
            <a:r>
              <a:rPr lang="es-CL" dirty="0" smtClean="0"/>
              <a:t>del </a:t>
            </a:r>
            <a:r>
              <a:rPr lang="es-CL" dirty="0"/>
              <a:t>tronco de una persona o de un animal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87" y="2505075"/>
            <a:ext cx="3222502" cy="24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CL" sz="3600" dirty="0"/>
              <a:t>14.- .Según el texto: ¿por qué los escarabajos rinocerontes son benéficos?</a:t>
            </a:r>
          </a:p>
        </p:txBody>
      </p:sp>
      <p:sp>
        <p:nvSpPr>
          <p:cNvPr id="14" name="Flecha derecha 13">
            <a:hlinkClick r:id="rId2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09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PARA COMPRENDER UN TEXTO</a:t>
            </a:r>
            <a:endParaRPr lang="es-C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Tips</a:t>
            </a:r>
            <a:r>
              <a:rPr lang="es-CL" dirty="0" smtClean="0"/>
              <a:t> para mejorar mi comprensión lectora: 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4" y="1825625"/>
            <a:ext cx="765543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5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7" y="183270"/>
            <a:ext cx="9134679" cy="655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6 Rectángulo"/>
          <p:cNvSpPr/>
          <p:nvPr/>
        </p:nvSpPr>
        <p:spPr>
          <a:xfrm>
            <a:off x="2213777" y="1071561"/>
            <a:ext cx="53585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FFFF00"/>
                </a:solidFill>
              </a:rPr>
              <a:t>R E C O R D E M O S:</a:t>
            </a: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rgbClr val="FFFF00"/>
                </a:solidFill>
              </a:rPr>
              <a:t>¿</a:t>
            </a:r>
            <a:r>
              <a:rPr lang="es-CL" b="1" dirty="0">
                <a:solidFill>
                  <a:srgbClr val="FFFF00"/>
                </a:solidFill>
              </a:rPr>
              <a:t>QUÉ ES LA INFORMACIÓN IMPLÍCITA</a:t>
            </a:r>
            <a:r>
              <a:rPr lang="es-CL" b="1" dirty="0" smtClean="0">
                <a:solidFill>
                  <a:srgbClr val="FFFF00"/>
                </a:solidFill>
              </a:rPr>
              <a:t>?</a:t>
            </a: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rgbClr val="FFFF00"/>
                </a:solidFill>
              </a:rPr>
              <a:t>Es la información que NO </a:t>
            </a:r>
            <a:r>
              <a:rPr lang="es-CL" b="1" dirty="0">
                <a:solidFill>
                  <a:srgbClr val="FFFF00"/>
                </a:solidFill>
              </a:rPr>
              <a:t>se expresa </a:t>
            </a:r>
            <a:r>
              <a:rPr lang="es-CL" b="1" dirty="0" smtClean="0">
                <a:solidFill>
                  <a:srgbClr val="FFFF00"/>
                </a:solidFill>
              </a:rPr>
              <a:t>abiertamente </a:t>
            </a:r>
          </a:p>
          <a:p>
            <a:r>
              <a:rPr lang="es-CL" b="1" dirty="0" smtClean="0">
                <a:solidFill>
                  <a:srgbClr val="FFFF00"/>
                </a:solidFill>
              </a:rPr>
              <a:t>en el texto, por </a:t>
            </a:r>
            <a:r>
              <a:rPr lang="es-CL" b="1" dirty="0">
                <a:solidFill>
                  <a:srgbClr val="FFFF00"/>
                </a:solidFill>
              </a:rPr>
              <a:t>lo cual, es necesario leer el texto </a:t>
            </a:r>
            <a:endParaRPr lang="es-CL" b="1" dirty="0" smtClean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rgbClr val="FFFF00"/>
                </a:solidFill>
              </a:rPr>
              <a:t>entre </a:t>
            </a:r>
            <a:r>
              <a:rPr lang="es-CL" b="1" dirty="0">
                <a:solidFill>
                  <a:srgbClr val="FFFF00"/>
                </a:solidFill>
              </a:rPr>
              <a:t>líneas para extraer aquella información</a:t>
            </a:r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chemeClr val="bg2"/>
                </a:solidFill>
              </a:rPr>
              <a:t>¿PARA QUÉ ME SIRVE CONOCER LA INFORMACIÓN </a:t>
            </a:r>
          </a:p>
          <a:p>
            <a:r>
              <a:rPr lang="es-CL" b="1" dirty="0" smtClean="0">
                <a:solidFill>
                  <a:schemeClr val="bg2"/>
                </a:solidFill>
              </a:rPr>
              <a:t>IMPLÍCITA DE UN TEXTO?</a:t>
            </a: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3714826" y="4038749"/>
            <a:ext cx="360040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</a:t>
            </a:r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COMPRENDER</a:t>
            </a:r>
            <a:r>
              <a:rPr lang="es-CL" dirty="0" smtClean="0"/>
              <a:t> lo que leo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73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01006"/>
          </a:xfrm>
        </p:spPr>
        <p:txBody>
          <a:bodyPr/>
          <a:lstStyle/>
          <a:p>
            <a:pPr algn="l"/>
            <a:r>
              <a:rPr lang="es-CL" dirty="0" smtClean="0"/>
              <a:t>Entonces…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1196752"/>
            <a:ext cx="850728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2400" b="1" dirty="0"/>
              <a:t>LA INFORMACIÓN </a:t>
            </a:r>
            <a:r>
              <a:rPr lang="es-CL" sz="2400" b="1" dirty="0">
                <a:solidFill>
                  <a:srgbClr val="FF0000"/>
                </a:solidFill>
              </a:rPr>
              <a:t>IMPLÍCITA</a:t>
            </a:r>
            <a:r>
              <a:rPr lang="es-CL" sz="2400" b="1" dirty="0"/>
              <a:t>:</a:t>
            </a:r>
          </a:p>
          <a:p>
            <a:pPr marL="0" indent="0">
              <a:buNone/>
            </a:pPr>
            <a:endParaRPr lang="es-CL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NO ESTÁ EXPRESADA DIRECTAMENTE EN EL TEXTO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PARA ENCONTRARLA DEBEMOS RECONOCER CLAVES EN EL TEXTO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DEDUCIMOS NUEVA INFORMACIÓN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DEBO SER UN BUEN LECTOR</a:t>
            </a:r>
          </a:p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2400" b="1" dirty="0"/>
              <a:t>Veamos algunos EJEMPLOS de </a:t>
            </a:r>
            <a:r>
              <a:rPr lang="es-CL" sz="2400" b="1" dirty="0">
                <a:solidFill>
                  <a:srgbClr val="FF0000"/>
                </a:solidFill>
              </a:rPr>
              <a:t>INFORMACIÓN IMPLÍCITA </a:t>
            </a:r>
          </a:p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1900" dirty="0"/>
              <a:t>• SI OBSERVO que muchas personas salen con abrigo a la calle INFIERO QUE Hace mucho _________ fuera de la casa.</a:t>
            </a:r>
          </a:p>
          <a:p>
            <a:pPr marL="0" indent="0">
              <a:buNone/>
            </a:pPr>
            <a:endParaRPr lang="es-CL" sz="1900" dirty="0"/>
          </a:p>
          <a:p>
            <a:pPr marL="0" indent="0">
              <a:buNone/>
            </a:pPr>
            <a:r>
              <a:rPr lang="es-CL" sz="1900" dirty="0"/>
              <a:t>• SI OBSERVO una nube gris INFIERO QUE seguramente va a _______________</a:t>
            </a:r>
          </a:p>
          <a:p>
            <a:pPr marL="0" indent="0">
              <a:buNone/>
            </a:pPr>
            <a:endParaRPr lang="es-CL" sz="1900" dirty="0"/>
          </a:p>
          <a:p>
            <a:pPr marL="0" indent="0">
              <a:buNone/>
            </a:pPr>
            <a:r>
              <a:rPr lang="es-CL" sz="1900" dirty="0"/>
              <a:t>• SI OBSERVO que la gente sale llorando del cine INFIERO QUE se trataba de una película __________</a:t>
            </a:r>
          </a:p>
          <a:p>
            <a:pPr marL="0" indent="0">
              <a:buNone/>
            </a:pPr>
            <a:endParaRPr lang="es-CL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764" y="4277889"/>
            <a:ext cx="1020749" cy="8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4941169"/>
            <a:ext cx="9189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75" y="6093298"/>
            <a:ext cx="777555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0200" y="1571625"/>
            <a:ext cx="897255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5400" dirty="0" smtClean="0">
                <a:latin typeface="Footlight MT Light" panose="0204060206030A020304" pitchFamily="18" charset="0"/>
                <a:cs typeface="Arial" panose="020B0604020202020204" pitchFamily="34" charset="0"/>
              </a:rPr>
              <a:t>Comencemos</a:t>
            </a:r>
          </a:p>
          <a:p>
            <a:endParaRPr lang="es-CL" sz="5400" dirty="0" smtClean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es-CL" sz="4400" dirty="0" smtClean="0">
                <a:latin typeface="Footlight MT Light" panose="0204060206030A020304" pitchFamily="18" charset="0"/>
                <a:cs typeface="Arial" panose="020B0604020202020204" pitchFamily="34" charset="0"/>
              </a:rPr>
              <a:t>¡Pongamos mucha atención!</a:t>
            </a:r>
          </a:p>
          <a:p>
            <a:pPr algn="ctr"/>
            <a:r>
              <a:rPr lang="es-CL" sz="4400" dirty="0" smtClean="0">
                <a:latin typeface="Footlight MT Light" panose="0204060206030A020304" pitchFamily="18" charset="0"/>
                <a:cs typeface="Arial" panose="020B0604020202020204" pitchFamily="34" charset="0"/>
              </a:rPr>
              <a:t> </a:t>
            </a:r>
            <a:endParaRPr lang="es-CL" sz="44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Para dar tus respuestas deben recordar la evaluación de la semana anterior </a:t>
            </a:r>
            <a:endParaRPr lang="es-CL" sz="2000" b="1" dirty="0">
              <a:solidFill>
                <a:srgbClr val="FF0000"/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4" descr="Cargando | Autos, Thing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11"/>
            <a:ext cx="3259138" cy="32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istmas Tree GIF by Pepephone - Find &amp; Share on GI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849" y="236483"/>
            <a:ext cx="1402180" cy="182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228601"/>
            <a:ext cx="10515600" cy="533400"/>
          </a:xfrm>
        </p:spPr>
        <p:txBody>
          <a:bodyPr>
            <a:noAutofit/>
          </a:bodyPr>
          <a:lstStyle/>
          <a:p>
            <a:r>
              <a:rPr lang="es-ES" sz="3200" dirty="0" smtClean="0"/>
              <a:t>Ahora te toca a ti </a:t>
            </a:r>
            <a:br>
              <a:rPr lang="es-ES" sz="3200" dirty="0" smtClean="0"/>
            </a:br>
            <a:r>
              <a:rPr lang="es-ES" sz="3200" dirty="0" smtClean="0"/>
              <a:t>Lee el siguiente texto y responde el ticket de salida 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6" y="1471611"/>
            <a:ext cx="6024004" cy="42085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87" y="1785937"/>
            <a:ext cx="27717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28863" y="260648"/>
            <a:ext cx="657225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 </a:t>
            </a:r>
            <a:endParaRPr lang="es-CL" sz="2000" b="1" dirty="0"/>
          </a:p>
          <a:p>
            <a:pPr algn="ctr"/>
            <a:r>
              <a:rPr lang="es-CL" sz="2000" b="1" dirty="0" smtClean="0"/>
              <a:t>SEMANA 37-RETROALIMENTACIÓN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991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91544" y="242088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¿ Cómo era </a:t>
            </a:r>
            <a:r>
              <a:rPr lang="es-CL" dirty="0" err="1" smtClean="0"/>
              <a:t>Percy</a:t>
            </a:r>
            <a:r>
              <a:rPr lang="es-CL" dirty="0" smtClean="0"/>
              <a:t>?</a:t>
            </a:r>
          </a:p>
          <a:p>
            <a:endParaRPr lang="es-ES" dirty="0"/>
          </a:p>
          <a:p>
            <a:endParaRPr lang="es-CL" dirty="0"/>
          </a:p>
          <a:p>
            <a:r>
              <a:rPr lang="es-CL" dirty="0"/>
              <a:t>2</a:t>
            </a:r>
            <a:r>
              <a:rPr lang="es-CL" dirty="0" smtClean="0"/>
              <a:t>) ¿ Qué clima hay en la Isla?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3)¿ Qué titulo le colocarías a esta pequeña historia ?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/>
              <a:t>  https://www.youtube.com/watch?v=u2eFYFQ9_fI&amp;t=9s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95" y="186603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4484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80448" y="179157"/>
            <a:ext cx="1142225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A ENREDAR LOS CUENTOS</a:t>
            </a:r>
          </a:p>
          <a:p>
            <a:r>
              <a:rPr lang="es-CL" sz="1600" dirty="0"/>
              <a:t>Gianni </a:t>
            </a:r>
            <a:r>
              <a:rPr lang="es-CL" sz="1600" dirty="0" err="1"/>
              <a:t>Rodari</a:t>
            </a:r>
            <a:r>
              <a:rPr lang="es-CL" sz="1600" dirty="0"/>
              <a:t>, italiano</a:t>
            </a:r>
          </a:p>
          <a:p>
            <a:r>
              <a:rPr lang="es-CL" sz="1600" dirty="0"/>
              <a:t>	</a:t>
            </a:r>
          </a:p>
          <a:p>
            <a:r>
              <a:rPr lang="es-CL" sz="1600" dirty="0"/>
              <a:t>Una niña que estaba muy aburrida le pidió a su abuelo que le contara el cuento de Caperucita, y entonces el abuelo dejó a un lado el periódico y empezó a contarle el cuento así:</a:t>
            </a:r>
          </a:p>
          <a:p>
            <a:r>
              <a:rPr lang="es-CL" sz="1600" dirty="0"/>
              <a:t>-Érase una vez una niña que se llamaba Caperucita Amarilla.</a:t>
            </a:r>
          </a:p>
          <a:p>
            <a:r>
              <a:rPr lang="es-CL" sz="1600" dirty="0"/>
              <a:t>-¡No, Roja!</a:t>
            </a:r>
          </a:p>
          <a:p>
            <a:r>
              <a:rPr lang="es-CL" sz="1600" dirty="0"/>
              <a:t>-¡Ah!, sí, Caperucita Roja. Su mamá la llamó y le dijo: “Escucha, Caperucita Verde...”.</a:t>
            </a:r>
          </a:p>
          <a:p>
            <a:r>
              <a:rPr lang="es-CL" sz="1600" dirty="0"/>
              <a:t>-¡Que no, Roja!</a:t>
            </a:r>
          </a:p>
          <a:p>
            <a:r>
              <a:rPr lang="es-CL" sz="1600" dirty="0"/>
              <a:t>-¡Ah!, sí, Roja. “Ve a casa de tía </a:t>
            </a:r>
            <a:r>
              <a:rPr lang="es-CL" sz="1600" dirty="0" err="1"/>
              <a:t>Diomira</a:t>
            </a:r>
            <a:r>
              <a:rPr lang="es-CL" sz="1600" dirty="0"/>
              <a:t> a llevarle esta piel de patata”.</a:t>
            </a:r>
          </a:p>
          <a:p>
            <a:r>
              <a:rPr lang="es-CL" sz="1600" dirty="0"/>
              <a:t>-No: “Ve a casa de la abuelita a llevarle este pastel”.</a:t>
            </a:r>
          </a:p>
          <a:p>
            <a:r>
              <a:rPr lang="es-CL" sz="1600" dirty="0"/>
              <a:t>-Bien. La niña se fue al bosque y se encontró una jirafa.</a:t>
            </a:r>
          </a:p>
          <a:p>
            <a:r>
              <a:rPr lang="es-CL" sz="1600" dirty="0"/>
              <a:t>-¡Qué lío! Se encontró al lobo, no una jirafa.</a:t>
            </a:r>
          </a:p>
          <a:p>
            <a:r>
              <a:rPr lang="es-CL" sz="1600" dirty="0"/>
              <a:t>-Y el lobo le preguntó: “¿Cuántas son seis por ocho?”.	</a:t>
            </a:r>
          </a:p>
          <a:p>
            <a:r>
              <a:rPr lang="es-CL" sz="1600" dirty="0"/>
              <a:t>-¡Qué va! El lobo le preguntó: “¿Adónde vas?”.</a:t>
            </a:r>
          </a:p>
          <a:p>
            <a:r>
              <a:rPr lang="es-CL" sz="1600" dirty="0"/>
              <a:t>-Tienes razón. Y Caperucita Negra respondió...</a:t>
            </a:r>
          </a:p>
          <a:p>
            <a:r>
              <a:rPr lang="es-CL" sz="1600" dirty="0"/>
              <a:t>-¡Era Caperucita Roja, Roja, Roja!</a:t>
            </a:r>
          </a:p>
          <a:p>
            <a:r>
              <a:rPr lang="es-CL" sz="1600" dirty="0"/>
              <a:t>-Sí. Y respondió: “Voy al mercado a comprar salsa de tomate”.</a:t>
            </a:r>
          </a:p>
          <a:p>
            <a:r>
              <a:rPr lang="es-CL" sz="1600" dirty="0"/>
              <a:t>-¡Qué va!: “Voy a casa de la abuelita, que está enferma, pero no recuerdo el camino”.</a:t>
            </a:r>
          </a:p>
          <a:p>
            <a:r>
              <a:rPr lang="es-CL" sz="1600" dirty="0"/>
              <a:t>-Exacto. Y el caballo dijo...</a:t>
            </a:r>
          </a:p>
          <a:p>
            <a:r>
              <a:rPr lang="es-CL" sz="1600" dirty="0"/>
              <a:t>-¿Qué caballo? Era un lobo.</a:t>
            </a:r>
          </a:p>
          <a:p>
            <a:r>
              <a:rPr lang="es-CL" sz="1600" dirty="0"/>
              <a:t>-Seguro. Y dijo: “Toma el tranvía número setenta y cinco, baja en la plaza de la Catedral, tuerce a la derecha, y encontrarás tres peldaños y una moneda en el suelo; deja los tres peldaños, recoge la moneda y cómprate un chicle”.</a:t>
            </a:r>
          </a:p>
          <a:p>
            <a:r>
              <a:rPr lang="es-CL" sz="1600" dirty="0"/>
              <a:t>-Tú no sabes contar cuentos en absoluto, abuelo. Los enredas todos. Pero no importa, ¿me compras un chicle?</a:t>
            </a:r>
          </a:p>
          <a:p>
            <a:r>
              <a:rPr lang="es-CL" sz="1600" dirty="0"/>
              <a:t>-Bueno, toma la moneda.</a:t>
            </a:r>
          </a:p>
          <a:p>
            <a:r>
              <a:rPr lang="es-CL" sz="1600" dirty="0"/>
              <a:t>Y el abuelo siguió leyendo el periódico</a:t>
            </a:r>
            <a:r>
              <a:rPr lang="es-CL" sz="1600" dirty="0" smtClean="0"/>
              <a:t>.</a:t>
            </a:r>
            <a:endParaRPr lang="es-CL" sz="1400" dirty="0"/>
          </a:p>
          <a:p>
            <a:r>
              <a:rPr lang="es-CL" sz="1400" dirty="0"/>
              <a:t>Cuentos por teléfono, (1962), Trad. Ramón Prats de </a:t>
            </a:r>
            <a:r>
              <a:rPr lang="es-CL" sz="1400" dirty="0" err="1"/>
              <a:t>Alos</a:t>
            </a:r>
            <a:r>
              <a:rPr lang="es-CL" sz="1400" dirty="0"/>
              <a:t> –Moner, Barcelona, Juventud, 1973, pág. 138</a:t>
            </a:r>
          </a:p>
        </p:txBody>
      </p:sp>
    </p:spTree>
    <p:extLst>
      <p:ext uri="{BB962C8B-B14F-4D97-AF65-F5344CB8AC3E}">
        <p14:creationId xmlns:p14="http://schemas.microsoft.com/office/powerpoint/2010/main" val="31568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Muchísimos dulces</a:t>
            </a:r>
            <a:endParaRPr lang="es-ES_tradnl" dirty="0"/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Bisel 9">
            <a:hlinkClick r:id="rId2" action="ppaction://hlinksldjump"/>
          </p:cNvPr>
          <p:cNvSpPr/>
          <p:nvPr/>
        </p:nvSpPr>
        <p:spPr>
          <a:xfrm>
            <a:off x="932594" y="4001154"/>
            <a:ext cx="762060" cy="776288"/>
          </a:xfrm>
          <a:prstGeom prst="beve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c</a:t>
            </a:r>
            <a:r>
              <a:rPr lang="es-ES_tradnl" sz="2400" dirty="0" smtClean="0"/>
              <a:t>)</a:t>
            </a:r>
            <a:endParaRPr lang="es-ES_tradnl" sz="2400" dirty="0"/>
          </a:p>
        </p:txBody>
      </p:sp>
      <p:sp>
        <p:nvSpPr>
          <p:cNvPr id="13" name="Flecha derecha 12">
            <a:hlinkClick r:id="rId3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.-En este texto, hay un diálogo entre:</a:t>
            </a:r>
          </a:p>
        </p:txBody>
      </p:sp>
      <p:sp>
        <p:nvSpPr>
          <p:cNvPr id="11" name="Bisel 10">
            <a:hlinkClick r:id="" action="ppaction://hlinkshowjump?jump=nextslide"/>
          </p:cNvPr>
          <p:cNvSpPr/>
          <p:nvPr/>
        </p:nvSpPr>
        <p:spPr>
          <a:xfrm>
            <a:off x="943402" y="2842117"/>
            <a:ext cx="762060" cy="81912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b)</a:t>
            </a:r>
            <a:endParaRPr lang="es-ES_tradnl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927957" y="1786126"/>
            <a:ext cx="521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abuelo y Caperucita Amarilla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7957" y="3020174"/>
            <a:ext cx="454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abuelo y la jirafa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13657" y="4254222"/>
            <a:ext cx="54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 </a:t>
            </a:r>
            <a:r>
              <a:rPr lang="es-CL" sz="2800" dirty="0" smtClean="0"/>
              <a:t>El </a:t>
            </a:r>
            <a:r>
              <a:rPr lang="es-CL" sz="2800" dirty="0"/>
              <a:t>abuelo y su nieta</a:t>
            </a:r>
          </a:p>
        </p:txBody>
      </p:sp>
      <p:sp>
        <p:nvSpPr>
          <p:cNvPr id="17" name="Bisel 16">
            <a:hlinkClick r:id="rId2" action="ppaction://hlinksldjump"/>
          </p:cNvPr>
          <p:cNvSpPr/>
          <p:nvPr/>
        </p:nvSpPr>
        <p:spPr>
          <a:xfrm>
            <a:off x="943402" y="1786126"/>
            <a:ext cx="762060" cy="723983"/>
          </a:xfrm>
          <a:prstGeom prst="beve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/>
              <a:t>a</a:t>
            </a:r>
            <a:r>
              <a:rPr lang="es-ES_tradnl" sz="2000" dirty="0" smtClean="0"/>
              <a:t>)</a:t>
            </a:r>
            <a:endParaRPr lang="es-ES_tradnl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927957" y="5572125"/>
            <a:ext cx="344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</a:t>
            </a:r>
            <a:r>
              <a:rPr lang="es-CL" sz="2800" dirty="0"/>
              <a:t>abuelo y el lobo</a:t>
            </a:r>
          </a:p>
        </p:txBody>
      </p:sp>
      <p:sp>
        <p:nvSpPr>
          <p:cNvPr id="16" name="Bisel 15">
            <a:hlinkClick r:id="rId2" action="ppaction://hlinksldjump"/>
          </p:cNvPr>
          <p:cNvSpPr/>
          <p:nvPr/>
        </p:nvSpPr>
        <p:spPr>
          <a:xfrm>
            <a:off x="943402" y="5371362"/>
            <a:ext cx="762060" cy="723983"/>
          </a:xfrm>
          <a:prstGeom prst="beve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/>
              <a:t>d)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660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14428</TotalTime>
  <Words>1186</Words>
  <Application>Microsoft Office PowerPoint</Application>
  <PresentationFormat>Personalizado</PresentationFormat>
  <Paragraphs>252</Paragraphs>
  <Slides>51</Slides>
  <Notes>0</Notes>
  <HiddenSlides>0</HiddenSlides>
  <MMClips>22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Tema de Office</vt:lpstr>
      <vt:lpstr>Forma de onda</vt:lpstr>
      <vt:lpstr>1_Tema de Office</vt:lpstr>
      <vt:lpstr>2_Tema de Office</vt:lpstr>
      <vt:lpstr>3_Tema de Office</vt:lpstr>
      <vt:lpstr>PLANIFICACIÓN  PARA EL AUTOAPRENDIZAJE SEMANA N° 37 RETROALIMENTACIÓN  </vt:lpstr>
      <vt:lpstr>Presentación de PowerPoint</vt:lpstr>
      <vt:lpstr>Normas de la clase virtual </vt:lpstr>
      <vt:lpstr>Importante:</vt:lpstr>
      <vt:lpstr>Presentación de PowerPoint</vt:lpstr>
      <vt:lpstr>Presentación de PowerPoint</vt:lpstr>
      <vt:lpstr>1.-En este texto, hay un diálogo entre:</vt:lpstr>
      <vt:lpstr>RESPUESTA CORRECTA</vt:lpstr>
      <vt:lpstr>RESPUESTA INCORRECTA</vt:lpstr>
      <vt:lpstr>  2.- El abuelo confundió al lobo, primero con:?                     </vt:lpstr>
      <vt:lpstr>RESPUESTA CORRECTA</vt:lpstr>
      <vt:lpstr>RESPUESTA INCORRECTA</vt:lpstr>
      <vt:lpstr> 3.-En el texto leído, ¿quién dice “cuánto es seis por ocho”?                                            </vt:lpstr>
      <vt:lpstr>RESPUESTA CORRECTA</vt:lpstr>
      <vt:lpstr>RESPUESTA INCORRECTA</vt:lpstr>
      <vt:lpstr>4.-“A enredar los cuentos” se trata de un abuelo que le cuenta a su nieta:</vt:lpstr>
      <vt:lpstr>RESPUESTA CORRECTA</vt:lpstr>
      <vt:lpstr>RESPUESTA INCORRECTA</vt:lpstr>
      <vt:lpstr>5.- La nieta corrige al abuelo porque:</vt:lpstr>
      <vt:lpstr>RESPUESTA CORRECTA</vt:lpstr>
      <vt:lpstr>RESPUESTA INCORRECTA</vt:lpstr>
      <vt:lpstr>6.- Al finalizar el cuento, se supone que:</vt:lpstr>
      <vt:lpstr>RESPUESTA CORRECTA</vt:lpstr>
      <vt:lpstr>RESPUESTA INCORRECTA</vt:lpstr>
      <vt:lpstr>     7.- ¿Por qué crees tú que el abuelo enreda el cuento de la ? Fundamenta tu respuesta.</vt:lpstr>
      <vt:lpstr>RESPUESTA CORRECTA</vt:lpstr>
      <vt:lpstr>RESPUESTA INCORRECTA</vt:lpstr>
      <vt:lpstr>Lee el siguiente texto y responde las preguntas:</vt:lpstr>
      <vt:lpstr> 8.- El texto “El escarabajo rinoceronte” es:</vt:lpstr>
      <vt:lpstr>RESPUESTA CORRECTA</vt:lpstr>
      <vt:lpstr>RESPUESTA INCORRECTA</vt:lpstr>
      <vt:lpstr>9.- Según el texto leído, el animal que tiene más fuerza en el planeta, en proporción a su propio peso, es:</vt:lpstr>
      <vt:lpstr>RESPUESTA CORRECTA</vt:lpstr>
      <vt:lpstr>RESPUESTA INCORRECTA</vt:lpstr>
      <vt:lpstr> 10.- El propósito del texto que acabas de leer es:</vt:lpstr>
      <vt:lpstr>RESPUESTA CORRECTA</vt:lpstr>
      <vt:lpstr>RESPUESTA INCORRECTA</vt:lpstr>
      <vt:lpstr>11.- Según el texto, los escarabajos rinocerontes son benéficos porque:</vt:lpstr>
      <vt:lpstr>RESPUESTA CORRECTA</vt:lpstr>
      <vt:lpstr>RESPUESTA INCORRECTA</vt:lpstr>
      <vt:lpstr>12.- La idea principal del tercer párrafo es: MENOR RENDIMIENTO DEL CURSO </vt:lpstr>
      <vt:lpstr>Veamos el siguiente video de  PROFUNDIZACIÓN </vt:lpstr>
      <vt:lpstr>13.- De acuerdo al texto, la palabra “dorso” podría ser reemplazada por: MENOR RENDIMIENTO DEL CURSO </vt:lpstr>
      <vt:lpstr>Dorso</vt:lpstr>
      <vt:lpstr>14.- .Según el texto: ¿por qué los escarabajos rinocerontes son benéficos?</vt:lpstr>
      <vt:lpstr>PREGUNTAS PARA COMPRENDER UN TEXTO</vt:lpstr>
      <vt:lpstr>Tips para mejorar mi comprensión lectora: </vt:lpstr>
      <vt:lpstr>Presentación de PowerPoint</vt:lpstr>
      <vt:lpstr>Entonces… </vt:lpstr>
      <vt:lpstr>Ahora te toca a ti  Lee el siguiente texto y responde el ticket de salida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TIC´S y aprendizaje: Soledad Garcés, Licenciada en Educación, Profesora de Artes Visuales UC. Magíster en E-learning y evaluación de los aprendizajes en ambientes virtuales por la Universidad de Sevilla.</dc:title>
  <dc:creator>Usuario de Microsoft Office</dc:creator>
  <cp:lastModifiedBy>HP</cp:lastModifiedBy>
  <cp:revision>162</cp:revision>
  <dcterms:created xsi:type="dcterms:W3CDTF">2017-08-24T18:18:11Z</dcterms:created>
  <dcterms:modified xsi:type="dcterms:W3CDTF">2020-12-07T13:29:46Z</dcterms:modified>
</cp:coreProperties>
</file>